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3F6F5-BB50-6350-8212-2D80918AF7FE}" v="76" dt="2024-10-29T07:26:04.486"/>
    <p1510:client id="{19F6B53D-2333-449E-B6D9-ED6312D3A8F4}" v="3" dt="2024-10-29T14:22:12.304"/>
    <p1510:client id="{AE17F5E1-66A3-45D6-E4E3-AC689F0F9A0A}" v="1087" dt="2024-10-29T07:25:12.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7866-242F-7F4C-6923-6169F0C01A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330E9B-F347-7B3E-1956-D38096F82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BB257-BAD5-3F46-B6AC-EB9BF5FEF429}"/>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5" name="Footer Placeholder 4">
            <a:extLst>
              <a:ext uri="{FF2B5EF4-FFF2-40B4-BE49-F238E27FC236}">
                <a16:creationId xmlns:a16="http://schemas.microsoft.com/office/drawing/2014/main" id="{A23A1AD9-4153-29AF-5DB4-1FA5E9700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FD9BC-A96C-974A-1EDB-39063EDCDA57}"/>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273005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02C8-82A5-F5B7-4FEC-CDB7EDEBB0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3F4461-3609-F5BC-5C18-EB8B12246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9D7FE-D974-0BFC-95C1-79713AC0523D}"/>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5" name="Footer Placeholder 4">
            <a:extLst>
              <a:ext uri="{FF2B5EF4-FFF2-40B4-BE49-F238E27FC236}">
                <a16:creationId xmlns:a16="http://schemas.microsoft.com/office/drawing/2014/main" id="{1B22A8AB-6711-BA10-9120-9ABB8AD1B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C6FF74-D6CC-E00E-819E-65DDA5AD548D}"/>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186591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FC742-FC96-F01A-5B0B-A4FBE7E7DD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6551BC-B253-AE9D-2468-15DD3DC62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AF1B7-D62F-4E65-8218-72D7E07DA0BB}"/>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5" name="Footer Placeholder 4">
            <a:extLst>
              <a:ext uri="{FF2B5EF4-FFF2-40B4-BE49-F238E27FC236}">
                <a16:creationId xmlns:a16="http://schemas.microsoft.com/office/drawing/2014/main" id="{B76A2C78-EDC6-6005-76C5-CB9035D7E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6618F-5FF9-A41D-B96D-2D9C607CACA5}"/>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110044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B596-B7E7-DAA4-5920-F5B2DF4086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8D53E6-F623-C236-945E-FD9461BEB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5CCA-4955-EF77-41C7-76BF95EAD14F}"/>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5" name="Footer Placeholder 4">
            <a:extLst>
              <a:ext uri="{FF2B5EF4-FFF2-40B4-BE49-F238E27FC236}">
                <a16:creationId xmlns:a16="http://schemas.microsoft.com/office/drawing/2014/main" id="{2B93A553-7435-C066-72E1-9D78C66F0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0F506-6D3E-1C0F-B369-631819FC772D}"/>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354446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9453-2335-9DF5-4105-884DEC7378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05D29C-C1B4-A5C2-1373-A48F21A04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8FBBCC-3D3D-4AD8-7FE4-A5DF0363A25E}"/>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5" name="Footer Placeholder 4">
            <a:extLst>
              <a:ext uri="{FF2B5EF4-FFF2-40B4-BE49-F238E27FC236}">
                <a16:creationId xmlns:a16="http://schemas.microsoft.com/office/drawing/2014/main" id="{BCFA43A4-0A99-26A8-26D0-2B77D81EE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24AC00-8B0B-8CD6-3FE6-BBEB20334C1B}"/>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127983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45E2-39E9-0FEE-B40E-D36EE9CEE6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9E3505-AC0B-9A31-DEC9-F3B5F474C3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5D9638-126B-C7C0-1BD0-034D10391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CBA339-3D78-DAFC-5F44-9BC0B1B307C4}"/>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6" name="Footer Placeholder 5">
            <a:extLst>
              <a:ext uri="{FF2B5EF4-FFF2-40B4-BE49-F238E27FC236}">
                <a16:creationId xmlns:a16="http://schemas.microsoft.com/office/drawing/2014/main" id="{56E89598-8670-0ECE-B7DE-CB06CFA7EA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BEB999-3BE2-5DE1-0B3B-5E79FF1F1CB5}"/>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94200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128A-4AE7-92FD-A6F2-1C79D0D6CB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8C32F2-F8BD-11AC-F6D7-A1F063DEC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DF1D9-34E4-D54A-03BA-03B016A4A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7D49FA-B914-A1DC-D9E9-062D0E0A4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64E82C-8FB4-2AA1-2FA5-1D815755E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D384DC-E2E6-E2D5-39DC-B0590CFB4F35}"/>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8" name="Footer Placeholder 7">
            <a:extLst>
              <a:ext uri="{FF2B5EF4-FFF2-40B4-BE49-F238E27FC236}">
                <a16:creationId xmlns:a16="http://schemas.microsoft.com/office/drawing/2014/main" id="{B070C8BA-7C24-C4BC-0F3B-68B5F41D1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8B0DC5-C009-2AA1-0DE1-9D0C902A6950}"/>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82387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5BE-3852-9DDB-89DF-602D943532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F8CA93-FC14-40A6-0C98-48641E8E047E}"/>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4" name="Footer Placeholder 3">
            <a:extLst>
              <a:ext uri="{FF2B5EF4-FFF2-40B4-BE49-F238E27FC236}">
                <a16:creationId xmlns:a16="http://schemas.microsoft.com/office/drawing/2014/main" id="{5E4855E5-1DBE-C760-F05A-75D0F86594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2047D9-8D55-EEB9-04BE-C603C804697A}"/>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17549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DC0B6-F7F1-F007-BA29-4A0875567869}"/>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3" name="Footer Placeholder 2">
            <a:extLst>
              <a:ext uri="{FF2B5EF4-FFF2-40B4-BE49-F238E27FC236}">
                <a16:creationId xmlns:a16="http://schemas.microsoft.com/office/drawing/2014/main" id="{A06F8AE9-5EFD-1443-E63D-2ECAC4EE13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197336-0DB8-5D9C-5CD2-27E24F76FA8A}"/>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1640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5129-7B61-140A-6818-FBC8DEB68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8390D8-972F-AB58-07E1-3BD11FE830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26D4D0-4386-782A-E056-4EEF69482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BAB66-BFC4-C3AC-B86E-7FAD67A2ED2C}"/>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6" name="Footer Placeholder 5">
            <a:extLst>
              <a:ext uri="{FF2B5EF4-FFF2-40B4-BE49-F238E27FC236}">
                <a16:creationId xmlns:a16="http://schemas.microsoft.com/office/drawing/2014/main" id="{0BC3B679-7676-E01A-701A-632E7AF965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AA7CF4-2C2E-A56D-BF78-1538176A2D58}"/>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25686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90DD-96C7-EF86-F2A4-158CA1A03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3A871A-A50F-4873-E4BF-BF4915820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2DE3A5-FB04-FDD9-8EF5-2D3A8ED37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BBF07-CBC3-5E77-8F34-26C0A9CBAF82}"/>
              </a:ext>
            </a:extLst>
          </p:cNvPr>
          <p:cNvSpPr>
            <a:spLocks noGrp="1"/>
          </p:cNvSpPr>
          <p:nvPr>
            <p:ph type="dt" sz="half" idx="10"/>
          </p:nvPr>
        </p:nvSpPr>
        <p:spPr/>
        <p:txBody>
          <a:bodyPr/>
          <a:lstStyle/>
          <a:p>
            <a:fld id="{C42ED51C-69EC-4431-821A-FEF8C654DA5D}" type="datetimeFigureOut">
              <a:rPr lang="en-GB" smtClean="0"/>
              <a:t>29/10/2024</a:t>
            </a:fld>
            <a:endParaRPr lang="en-GB"/>
          </a:p>
        </p:txBody>
      </p:sp>
      <p:sp>
        <p:nvSpPr>
          <p:cNvPr id="6" name="Footer Placeholder 5">
            <a:extLst>
              <a:ext uri="{FF2B5EF4-FFF2-40B4-BE49-F238E27FC236}">
                <a16:creationId xmlns:a16="http://schemas.microsoft.com/office/drawing/2014/main" id="{A7B8B617-A2CB-0182-03C4-54474205F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1CCC4A-4074-CBA0-CF0D-EF3924FB553C}"/>
              </a:ext>
            </a:extLst>
          </p:cNvPr>
          <p:cNvSpPr>
            <a:spLocks noGrp="1"/>
          </p:cNvSpPr>
          <p:nvPr>
            <p:ph type="sldNum" sz="quarter" idx="12"/>
          </p:nvPr>
        </p:nvSpPr>
        <p:spPr/>
        <p:txBody>
          <a:bodyPr/>
          <a:lstStyle/>
          <a:p>
            <a:fld id="{3C0E091B-4A68-4909-94CF-133BE00353F1}" type="slidenum">
              <a:rPr lang="en-GB" smtClean="0"/>
              <a:t>‹#›</a:t>
            </a:fld>
            <a:endParaRPr lang="en-GB"/>
          </a:p>
        </p:txBody>
      </p:sp>
    </p:spTree>
    <p:extLst>
      <p:ext uri="{BB962C8B-B14F-4D97-AF65-F5344CB8AC3E}">
        <p14:creationId xmlns:p14="http://schemas.microsoft.com/office/powerpoint/2010/main" val="24532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F62FA1-7765-B30A-1BD2-5277EB66C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7F669C-BF47-12DF-900C-E6A06E08D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503A9-1293-DFD9-761F-F8C06B69A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D51C-69EC-4431-821A-FEF8C654DA5D}" type="datetimeFigureOut">
              <a:rPr lang="en-GB" smtClean="0"/>
              <a:t>29/10/2024</a:t>
            </a:fld>
            <a:endParaRPr lang="en-GB"/>
          </a:p>
        </p:txBody>
      </p:sp>
      <p:sp>
        <p:nvSpPr>
          <p:cNvPr id="5" name="Footer Placeholder 4">
            <a:extLst>
              <a:ext uri="{FF2B5EF4-FFF2-40B4-BE49-F238E27FC236}">
                <a16:creationId xmlns:a16="http://schemas.microsoft.com/office/drawing/2014/main" id="{57E66E5F-CD0D-D381-F498-D4E767476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0EDBC5-D5C6-1CC4-B846-B2FF668ED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E091B-4A68-4909-94CF-133BE00353F1}" type="slidenum">
              <a:rPr lang="en-GB" smtClean="0"/>
              <a:t>‹#›</a:t>
            </a:fld>
            <a:endParaRPr lang="en-GB"/>
          </a:p>
        </p:txBody>
      </p:sp>
    </p:spTree>
    <p:extLst>
      <p:ext uri="{BB962C8B-B14F-4D97-AF65-F5344CB8AC3E}">
        <p14:creationId xmlns:p14="http://schemas.microsoft.com/office/powerpoint/2010/main" val="3347936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junior-rso.org.uk/information-for-schools/"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junior-rso.org.uk/information-for-jrsos/assembly-idea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0" y="0"/>
            <a:ext cx="4401751"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9F38DD0-A7FB-B878-C064-949BF2249908}"/>
              </a:ext>
            </a:extLst>
          </p:cNvPr>
          <p:cNvPicPr>
            <a:picLocks noChangeAspect="1"/>
          </p:cNvPicPr>
          <p:nvPr/>
        </p:nvPicPr>
        <p:blipFill>
          <a:blip r:embed="rId2"/>
          <a:stretch>
            <a:fillRect/>
          </a:stretch>
        </p:blipFill>
        <p:spPr>
          <a:xfrm>
            <a:off x="949959" y="1551530"/>
            <a:ext cx="2501831" cy="3355750"/>
          </a:xfrm>
          <a:prstGeom prst="rect">
            <a:avLst/>
          </a:prstGeom>
        </p:spPr>
      </p:pic>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3"/>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9" name="TextBox 8">
            <a:extLst>
              <a:ext uri="{FF2B5EF4-FFF2-40B4-BE49-F238E27FC236}">
                <a16:creationId xmlns:a16="http://schemas.microsoft.com/office/drawing/2014/main" id="{BAA57589-376E-B41F-531E-B6B0CC5C1A7F}"/>
              </a:ext>
            </a:extLst>
          </p:cNvPr>
          <p:cNvSpPr txBox="1"/>
          <p:nvPr/>
        </p:nvSpPr>
        <p:spPr>
          <a:xfrm>
            <a:off x="4724400" y="2204720"/>
            <a:ext cx="7467600" cy="3262432"/>
          </a:xfrm>
          <a:prstGeom prst="rect">
            <a:avLst/>
          </a:prstGeom>
          <a:noFill/>
        </p:spPr>
        <p:txBody>
          <a:bodyPr wrap="square" rtlCol="0">
            <a:spAutoFit/>
          </a:bodyPr>
          <a:lstStyle/>
          <a:p>
            <a:pPr algn="ctr"/>
            <a:r>
              <a:rPr lang="en-GB" sz="4500" dirty="0">
                <a:solidFill>
                  <a:schemeClr val="bg1"/>
                </a:solidFill>
              </a:rPr>
              <a:t>Have you got what it takes to be a Junior Road Safety Officer? (JRSO)</a:t>
            </a:r>
          </a:p>
          <a:p>
            <a:pPr algn="ctr"/>
            <a:endParaRPr lang="en-GB" sz="4500" dirty="0">
              <a:solidFill>
                <a:schemeClr val="bg1"/>
              </a:solidFill>
            </a:endParaRPr>
          </a:p>
          <a:p>
            <a:endParaRPr lang="en-GB" sz="2600" dirty="0">
              <a:solidFill>
                <a:schemeClr val="bg1"/>
              </a:solidFill>
            </a:endParaRPr>
          </a:p>
        </p:txBody>
      </p:sp>
    </p:spTree>
    <p:extLst>
      <p:ext uri="{BB962C8B-B14F-4D97-AF65-F5344CB8AC3E}">
        <p14:creationId xmlns:p14="http://schemas.microsoft.com/office/powerpoint/2010/main" val="354861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12191999" cy="1062899"/>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18" name="TextBox 17">
            <a:extLst>
              <a:ext uri="{FF2B5EF4-FFF2-40B4-BE49-F238E27FC236}">
                <a16:creationId xmlns:a16="http://schemas.microsoft.com/office/drawing/2014/main" id="{C28A0256-F884-9036-AB2D-EC562A5FE876}"/>
              </a:ext>
            </a:extLst>
          </p:cNvPr>
          <p:cNvSpPr txBox="1"/>
          <p:nvPr/>
        </p:nvSpPr>
        <p:spPr>
          <a:xfrm>
            <a:off x="4455173" y="146728"/>
            <a:ext cx="4589660" cy="769441"/>
          </a:xfrm>
          <a:prstGeom prst="rect">
            <a:avLst/>
          </a:prstGeom>
          <a:noFill/>
        </p:spPr>
        <p:txBody>
          <a:bodyPr wrap="square" rtlCol="0">
            <a:spAutoFit/>
          </a:bodyPr>
          <a:lstStyle/>
          <a:p>
            <a:r>
              <a:rPr lang="en-GB" sz="4400" b="1" dirty="0"/>
              <a:t>Display ideas</a:t>
            </a:r>
          </a:p>
        </p:txBody>
      </p:sp>
      <p:pic>
        <p:nvPicPr>
          <p:cNvPr id="2" name="Picture 1">
            <a:extLst>
              <a:ext uri="{FF2B5EF4-FFF2-40B4-BE49-F238E27FC236}">
                <a16:creationId xmlns:a16="http://schemas.microsoft.com/office/drawing/2014/main" id="{844220C6-DC11-6546-2E61-59365F7EB9CB}"/>
              </a:ext>
            </a:extLst>
          </p:cNvPr>
          <p:cNvPicPr>
            <a:picLocks noChangeAspect="1"/>
          </p:cNvPicPr>
          <p:nvPr/>
        </p:nvPicPr>
        <p:blipFill>
          <a:blip r:embed="rId4"/>
          <a:stretch>
            <a:fillRect/>
          </a:stretch>
        </p:blipFill>
        <p:spPr>
          <a:xfrm>
            <a:off x="187852" y="1205832"/>
            <a:ext cx="3551027" cy="2656694"/>
          </a:xfrm>
          <a:prstGeom prst="rect">
            <a:avLst/>
          </a:prstGeom>
        </p:spPr>
      </p:pic>
      <p:pic>
        <p:nvPicPr>
          <p:cNvPr id="3" name="Picture 2">
            <a:extLst>
              <a:ext uri="{FF2B5EF4-FFF2-40B4-BE49-F238E27FC236}">
                <a16:creationId xmlns:a16="http://schemas.microsoft.com/office/drawing/2014/main" id="{C940751D-F793-9754-1571-650945883BA3}"/>
              </a:ext>
            </a:extLst>
          </p:cNvPr>
          <p:cNvPicPr>
            <a:picLocks noChangeAspect="1"/>
          </p:cNvPicPr>
          <p:nvPr/>
        </p:nvPicPr>
        <p:blipFill>
          <a:blip r:embed="rId5"/>
          <a:stretch>
            <a:fillRect/>
          </a:stretch>
        </p:blipFill>
        <p:spPr>
          <a:xfrm>
            <a:off x="7922102" y="1205832"/>
            <a:ext cx="4082046" cy="2583848"/>
          </a:xfrm>
          <a:prstGeom prst="rect">
            <a:avLst/>
          </a:prstGeom>
        </p:spPr>
      </p:pic>
      <p:pic>
        <p:nvPicPr>
          <p:cNvPr id="6" name="Picture 5">
            <a:extLst>
              <a:ext uri="{FF2B5EF4-FFF2-40B4-BE49-F238E27FC236}">
                <a16:creationId xmlns:a16="http://schemas.microsoft.com/office/drawing/2014/main" id="{1DBE3CED-5E93-5FAB-8FAC-AE862D386C9B}"/>
              </a:ext>
            </a:extLst>
          </p:cNvPr>
          <p:cNvPicPr>
            <a:picLocks noChangeAspect="1"/>
          </p:cNvPicPr>
          <p:nvPr/>
        </p:nvPicPr>
        <p:blipFill>
          <a:blip r:embed="rId6"/>
          <a:stretch>
            <a:fillRect/>
          </a:stretch>
        </p:blipFill>
        <p:spPr>
          <a:xfrm>
            <a:off x="4048760" y="3983325"/>
            <a:ext cx="4094480" cy="2727947"/>
          </a:xfrm>
          <a:prstGeom prst="rect">
            <a:avLst/>
          </a:prstGeom>
        </p:spPr>
      </p:pic>
    </p:spTree>
    <p:extLst>
      <p:ext uri="{BB962C8B-B14F-4D97-AF65-F5344CB8AC3E}">
        <p14:creationId xmlns:p14="http://schemas.microsoft.com/office/powerpoint/2010/main" val="343407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12191999" cy="1062899"/>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18" name="TextBox 17">
            <a:extLst>
              <a:ext uri="{FF2B5EF4-FFF2-40B4-BE49-F238E27FC236}">
                <a16:creationId xmlns:a16="http://schemas.microsoft.com/office/drawing/2014/main" id="{C28A0256-F884-9036-AB2D-EC562A5FE876}"/>
              </a:ext>
            </a:extLst>
          </p:cNvPr>
          <p:cNvSpPr txBox="1"/>
          <p:nvPr/>
        </p:nvSpPr>
        <p:spPr>
          <a:xfrm>
            <a:off x="3292992" y="146728"/>
            <a:ext cx="6926367" cy="769441"/>
          </a:xfrm>
          <a:prstGeom prst="rect">
            <a:avLst/>
          </a:prstGeom>
          <a:noFill/>
        </p:spPr>
        <p:txBody>
          <a:bodyPr wrap="square" rtlCol="0">
            <a:spAutoFit/>
          </a:bodyPr>
          <a:lstStyle/>
          <a:p>
            <a:r>
              <a:rPr lang="en-GB" sz="4400" b="1" dirty="0"/>
              <a:t>Ready for the challenge?</a:t>
            </a:r>
          </a:p>
        </p:txBody>
      </p:sp>
      <p:pic>
        <p:nvPicPr>
          <p:cNvPr id="10" name="Picture 9">
            <a:extLst>
              <a:ext uri="{FF2B5EF4-FFF2-40B4-BE49-F238E27FC236}">
                <a16:creationId xmlns:a16="http://schemas.microsoft.com/office/drawing/2014/main" id="{0E3250D1-0C41-5BBD-E5A8-D7E97800CC44}"/>
              </a:ext>
            </a:extLst>
          </p:cNvPr>
          <p:cNvPicPr>
            <a:picLocks noChangeAspect="1"/>
          </p:cNvPicPr>
          <p:nvPr/>
        </p:nvPicPr>
        <p:blipFill>
          <a:blip r:embed="rId4"/>
          <a:stretch>
            <a:fillRect/>
          </a:stretch>
        </p:blipFill>
        <p:spPr>
          <a:xfrm>
            <a:off x="1985400" y="1544319"/>
            <a:ext cx="3161910" cy="4519295"/>
          </a:xfrm>
          <a:prstGeom prst="rect">
            <a:avLst/>
          </a:prstGeom>
        </p:spPr>
      </p:pic>
      <p:sp>
        <p:nvSpPr>
          <p:cNvPr id="11" name="TextBox 10">
            <a:extLst>
              <a:ext uri="{FF2B5EF4-FFF2-40B4-BE49-F238E27FC236}">
                <a16:creationId xmlns:a16="http://schemas.microsoft.com/office/drawing/2014/main" id="{DC2D0A4A-E86F-4A1C-8B08-F93002A37969}"/>
              </a:ext>
            </a:extLst>
          </p:cNvPr>
          <p:cNvSpPr txBox="1"/>
          <p:nvPr/>
        </p:nvSpPr>
        <p:spPr>
          <a:xfrm>
            <a:off x="6248400" y="1971040"/>
            <a:ext cx="5161280" cy="2369880"/>
          </a:xfrm>
          <a:prstGeom prst="rect">
            <a:avLst/>
          </a:prstGeom>
          <a:noFill/>
        </p:spPr>
        <p:txBody>
          <a:bodyPr wrap="square" rtlCol="0">
            <a:spAutoFit/>
          </a:bodyPr>
          <a:lstStyle/>
          <a:p>
            <a:r>
              <a:rPr lang="en-GB" sz="2600" dirty="0">
                <a:solidFill>
                  <a:schemeClr val="bg1"/>
                </a:solidFill>
              </a:rPr>
              <a:t>You can even order badges for the JRSOs and download certificates too!</a:t>
            </a:r>
          </a:p>
          <a:p>
            <a:endParaRPr lang="en-GB" sz="2600" dirty="0">
              <a:solidFill>
                <a:schemeClr val="bg1"/>
              </a:solidFill>
            </a:endParaRPr>
          </a:p>
          <a:p>
            <a:r>
              <a:rPr lang="en-GB" sz="2600" dirty="0">
                <a:solidFill>
                  <a:schemeClr val="bg1"/>
                </a:solidFill>
                <a:hlinkClick r:id="rId5"/>
              </a:rPr>
              <a:t>https://www.junior-rso.org.uk/information-for-schools/</a:t>
            </a:r>
            <a:endParaRPr lang="en-GB" sz="2600"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08069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9" name="TextBox 8">
            <a:extLst>
              <a:ext uri="{FF2B5EF4-FFF2-40B4-BE49-F238E27FC236}">
                <a16:creationId xmlns:a16="http://schemas.microsoft.com/office/drawing/2014/main" id="{BAA57589-376E-B41F-531E-B6B0CC5C1A7F}"/>
              </a:ext>
            </a:extLst>
          </p:cNvPr>
          <p:cNvSpPr txBox="1"/>
          <p:nvPr/>
        </p:nvSpPr>
        <p:spPr>
          <a:xfrm>
            <a:off x="3473484" y="125259"/>
            <a:ext cx="8627076" cy="6263253"/>
          </a:xfrm>
          <a:prstGeom prst="rect">
            <a:avLst/>
          </a:prstGeom>
          <a:noFill/>
        </p:spPr>
        <p:txBody>
          <a:bodyPr wrap="square" rtlCol="0">
            <a:spAutoFit/>
          </a:bodyPr>
          <a:lstStyle/>
          <a:p>
            <a:pPr algn="ctr" fontAlgn="base"/>
            <a:r>
              <a:rPr lang="en-GB" sz="2500" b="1" i="0" u="sng" dirty="0">
                <a:solidFill>
                  <a:schemeClr val="bg1"/>
                </a:solidFill>
                <a:effectLst/>
              </a:rPr>
              <a:t>A Junior Road Safety Officer (or ‘JRSO’ for short) is a pupil at school who is involved in promoting Road Safety to the other pupils. </a:t>
            </a:r>
          </a:p>
          <a:p>
            <a:pPr algn="l" fontAlgn="base"/>
            <a:endParaRPr lang="en-GB" sz="2500" dirty="0">
              <a:solidFill>
                <a:schemeClr val="bg1"/>
              </a:solidFill>
            </a:endParaRPr>
          </a:p>
          <a:p>
            <a:pPr algn="l" fontAlgn="base"/>
            <a:r>
              <a:rPr lang="en-GB" sz="2500" b="1" i="0" u="sng" dirty="0">
                <a:solidFill>
                  <a:schemeClr val="bg1"/>
                </a:solidFill>
                <a:effectLst/>
              </a:rPr>
              <a:t>As a JRSO for your school your main roles will be:</a:t>
            </a:r>
          </a:p>
          <a:p>
            <a:pPr algn="l" fontAlgn="base">
              <a:buFont typeface="Arial" panose="020B0604020202020204" pitchFamily="34" charset="0"/>
              <a:buChar char="•"/>
            </a:pPr>
            <a:r>
              <a:rPr lang="en-GB" sz="2500" b="0" i="0" dirty="0">
                <a:solidFill>
                  <a:schemeClr val="bg1"/>
                </a:solidFill>
                <a:effectLst/>
              </a:rPr>
              <a:t>To create and maintain a road safety notice/display board, with relevant information for each term.</a:t>
            </a:r>
          </a:p>
          <a:p>
            <a:pPr algn="l" fontAlgn="base">
              <a:buFont typeface="Arial" panose="020B0604020202020204" pitchFamily="34" charset="0"/>
              <a:buChar char="•"/>
            </a:pPr>
            <a:r>
              <a:rPr lang="en-GB" sz="2500" b="0" i="0" dirty="0">
                <a:solidFill>
                  <a:schemeClr val="bg1"/>
                </a:solidFill>
                <a:effectLst/>
              </a:rPr>
              <a:t>To arrange and carry out road safety activities/ competitions/ surveys/ etc.</a:t>
            </a:r>
          </a:p>
          <a:p>
            <a:pPr algn="l" fontAlgn="base">
              <a:buFont typeface="Arial" panose="020B0604020202020204" pitchFamily="34" charset="0"/>
              <a:buChar char="•"/>
            </a:pPr>
            <a:r>
              <a:rPr lang="en-GB" sz="2500" b="0" i="0" dirty="0">
                <a:solidFill>
                  <a:schemeClr val="bg1"/>
                </a:solidFill>
                <a:effectLst/>
              </a:rPr>
              <a:t>To read school assembly messages that you have agreed with your headteacher</a:t>
            </a:r>
          </a:p>
          <a:p>
            <a:pPr algn="l" fontAlgn="base">
              <a:buFont typeface="Arial" panose="020B0604020202020204" pitchFamily="34" charset="0"/>
              <a:buChar char="•"/>
            </a:pPr>
            <a:r>
              <a:rPr lang="en-GB" sz="2500" b="0" i="0" dirty="0">
                <a:solidFill>
                  <a:schemeClr val="bg1"/>
                </a:solidFill>
                <a:effectLst/>
              </a:rPr>
              <a:t>Use the information in your JRSO pack and the website to develop road safety awareness to everyone within your school.</a:t>
            </a:r>
          </a:p>
          <a:p>
            <a:pPr algn="l" fontAlgn="base">
              <a:buFont typeface="Arial" panose="020B0604020202020204" pitchFamily="34" charset="0"/>
              <a:buChar char="•"/>
            </a:pPr>
            <a:r>
              <a:rPr lang="en-GB" sz="2500" b="0" i="0" dirty="0">
                <a:solidFill>
                  <a:schemeClr val="bg1"/>
                </a:solidFill>
                <a:effectLst/>
              </a:rPr>
              <a:t>To become a good JRSO representative for your school by setting an example of good road safety practice.</a:t>
            </a:r>
          </a:p>
          <a:p>
            <a:endParaRPr lang="en-GB" sz="2600" dirty="0">
              <a:solidFill>
                <a:schemeClr val="bg1"/>
              </a:solidFill>
            </a:endParaRPr>
          </a:p>
        </p:txBody>
      </p:sp>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4"/>
          <a:stretch>
            <a:fillRect/>
          </a:stretch>
        </p:blipFill>
        <p:spPr>
          <a:xfrm>
            <a:off x="283245" y="1622650"/>
            <a:ext cx="2501831" cy="3355750"/>
          </a:xfrm>
          <a:prstGeom prst="rect">
            <a:avLst/>
          </a:prstGeom>
        </p:spPr>
      </p:pic>
    </p:spTree>
    <p:extLst>
      <p:ext uri="{BB962C8B-B14F-4D97-AF65-F5344CB8AC3E}">
        <p14:creationId xmlns:p14="http://schemas.microsoft.com/office/powerpoint/2010/main" val="405803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9" name="TextBox 8">
            <a:extLst>
              <a:ext uri="{FF2B5EF4-FFF2-40B4-BE49-F238E27FC236}">
                <a16:creationId xmlns:a16="http://schemas.microsoft.com/office/drawing/2014/main" id="{BAA57589-376E-B41F-531E-B6B0CC5C1A7F}"/>
              </a:ext>
            </a:extLst>
          </p:cNvPr>
          <p:cNvSpPr txBox="1"/>
          <p:nvPr/>
        </p:nvSpPr>
        <p:spPr>
          <a:xfrm>
            <a:off x="3309509" y="279588"/>
            <a:ext cx="8627076" cy="8079135"/>
          </a:xfrm>
          <a:prstGeom prst="rect">
            <a:avLst/>
          </a:prstGeom>
          <a:noFill/>
        </p:spPr>
        <p:txBody>
          <a:bodyPr wrap="square" lIns="91440" tIns="45720" rIns="91440" bIns="45720" rtlCol="0" anchor="t">
            <a:spAutoFit/>
          </a:bodyPr>
          <a:lstStyle/>
          <a:p>
            <a:pPr algn="ctr" fontAlgn="base"/>
            <a:r>
              <a:rPr lang="en-GB" sz="2500" u="sng" dirty="0">
                <a:solidFill>
                  <a:schemeClr val="bg1"/>
                </a:solidFill>
              </a:rPr>
              <a:t>What are the benefits of a JRSO?</a:t>
            </a:r>
            <a:endParaRPr lang="en-GB" sz="2500" u="sng" dirty="0">
              <a:solidFill>
                <a:schemeClr val="bg1"/>
              </a:solidFill>
              <a:ea typeface="Calibri"/>
              <a:cs typeface="Calibri"/>
            </a:endParaRPr>
          </a:p>
          <a:p>
            <a:r>
              <a:rPr lang="en-GB" b="1" dirty="0">
                <a:solidFill>
                  <a:srgbClr val="000000"/>
                </a:solidFill>
                <a:latin typeface="Montserrat"/>
                <a:ea typeface="Calibri"/>
                <a:cs typeface="Calibri"/>
              </a:rPr>
              <a:t>What are the benefits of JRSO?</a:t>
            </a:r>
            <a:endParaRPr lang="en-GB" dirty="0"/>
          </a:p>
          <a:p>
            <a:r>
              <a:rPr lang="en-GB" sz="2500" dirty="0">
                <a:solidFill>
                  <a:schemeClr val="bg1"/>
                </a:solidFill>
                <a:latin typeface="Calibri"/>
                <a:ea typeface="Calibri"/>
                <a:cs typeface="Calibri"/>
              </a:rPr>
              <a:t>It is an excellent way to engage with other pupils and encourage them to be involved in their school and the local community. It enables you and other students to participate in the development and maintenance of an active and successful school travel plan.</a:t>
            </a:r>
            <a:endParaRPr lang="en-GB" dirty="0">
              <a:solidFill>
                <a:schemeClr val="bg1"/>
              </a:solidFill>
              <a:latin typeface="Calibri"/>
            </a:endParaRPr>
          </a:p>
          <a:p>
            <a:endParaRPr lang="en-GB" sz="2500" dirty="0">
              <a:solidFill>
                <a:schemeClr val="bg1"/>
              </a:solidFill>
              <a:ea typeface="Calibri"/>
              <a:cs typeface="Calibri"/>
            </a:endParaRPr>
          </a:p>
          <a:p>
            <a:r>
              <a:rPr lang="en-GB" sz="2500">
                <a:solidFill>
                  <a:schemeClr val="bg1"/>
                </a:solidFill>
                <a:ea typeface="Calibri"/>
                <a:cs typeface="Calibri"/>
              </a:rPr>
              <a:t>If people know how to travel safely and feel that your school is </a:t>
            </a:r>
            <a:r>
              <a:rPr lang="en-GB" sz="2500" dirty="0">
                <a:solidFill>
                  <a:schemeClr val="bg1"/>
                </a:solidFill>
                <a:ea typeface="Calibri"/>
                <a:cs typeface="Calibri"/>
              </a:rPr>
              <a:t>trying to make walking, cycling or scooting to school safer, the more people will travel actively. This helps the planet, </a:t>
            </a:r>
            <a:r>
              <a:rPr lang="en-GB" sz="2500">
                <a:solidFill>
                  <a:schemeClr val="bg1"/>
                </a:solidFill>
                <a:ea typeface="Calibri"/>
                <a:cs typeface="Calibri"/>
              </a:rPr>
              <a:t>creates less</a:t>
            </a:r>
            <a:r>
              <a:rPr lang="en-GB" sz="2500" dirty="0">
                <a:solidFill>
                  <a:schemeClr val="bg1"/>
                </a:solidFill>
                <a:ea typeface="Calibri"/>
                <a:cs typeface="Calibri"/>
              </a:rPr>
              <a:t> pollution, </a:t>
            </a:r>
            <a:r>
              <a:rPr lang="en-GB" sz="2500">
                <a:solidFill>
                  <a:schemeClr val="bg1"/>
                </a:solidFill>
                <a:ea typeface="Calibri"/>
                <a:cs typeface="Calibri"/>
              </a:rPr>
              <a:t> giving cleaner</a:t>
            </a:r>
            <a:r>
              <a:rPr lang="en-GB" sz="2500" dirty="0">
                <a:solidFill>
                  <a:schemeClr val="bg1"/>
                </a:solidFill>
                <a:ea typeface="Calibri"/>
                <a:cs typeface="Calibri"/>
              </a:rPr>
              <a:t> air and </a:t>
            </a:r>
            <a:r>
              <a:rPr lang="en-GB" sz="2500">
                <a:solidFill>
                  <a:schemeClr val="bg1"/>
                </a:solidFill>
                <a:ea typeface="Calibri"/>
                <a:cs typeface="Calibri"/>
              </a:rPr>
              <a:t>creating less</a:t>
            </a:r>
            <a:r>
              <a:rPr lang="en-GB" sz="2500" dirty="0">
                <a:solidFill>
                  <a:schemeClr val="bg1"/>
                </a:solidFill>
                <a:ea typeface="Calibri"/>
                <a:cs typeface="Calibri"/>
              </a:rPr>
              <a:t> congestion. It also helps us stay active, </a:t>
            </a:r>
            <a:r>
              <a:rPr lang="en-GB" sz="2500">
                <a:solidFill>
                  <a:schemeClr val="bg1"/>
                </a:solidFill>
                <a:ea typeface="Calibri"/>
                <a:cs typeface="Calibri"/>
              </a:rPr>
              <a:t>and we know walking</a:t>
            </a:r>
            <a:r>
              <a:rPr lang="en-GB" sz="2500" dirty="0">
                <a:solidFill>
                  <a:schemeClr val="bg1"/>
                </a:solidFill>
                <a:ea typeface="Calibri"/>
                <a:cs typeface="Calibri"/>
              </a:rPr>
              <a:t>/cycling or scooting is good for our bodies. It keeps us happy and healthy. It also helps to stop people driving to school meaning a safer car park and less inappropriate parking.</a:t>
            </a:r>
          </a:p>
          <a:p>
            <a:endParaRPr lang="en-GB" sz="2500" dirty="0">
              <a:solidFill>
                <a:schemeClr val="bg1"/>
              </a:solidFill>
              <a:ea typeface="Calibri"/>
              <a:cs typeface="Calibri"/>
            </a:endParaRPr>
          </a:p>
          <a:p>
            <a:pPr algn="ctr"/>
            <a:endParaRPr lang="en-GB" sz="2500" dirty="0">
              <a:solidFill>
                <a:schemeClr val="bg1"/>
              </a:solidFill>
              <a:ea typeface="Calibri"/>
              <a:cs typeface="Calibri"/>
            </a:endParaRPr>
          </a:p>
          <a:p>
            <a:pPr algn="ctr"/>
            <a:endParaRPr lang="en-GB" sz="2500" dirty="0">
              <a:solidFill>
                <a:schemeClr val="bg1"/>
              </a:solidFill>
              <a:ea typeface="Calibri"/>
              <a:cs typeface="Calibri"/>
            </a:endParaRPr>
          </a:p>
          <a:p>
            <a:pPr algn="ctr"/>
            <a:endParaRPr lang="en-GB" sz="2500" dirty="0">
              <a:solidFill>
                <a:schemeClr val="bg1"/>
              </a:solidFill>
              <a:ea typeface="Calibri"/>
              <a:cs typeface="Calibri"/>
            </a:endParaRPr>
          </a:p>
          <a:p>
            <a:endParaRPr lang="en-GB" sz="2600" dirty="0">
              <a:solidFill>
                <a:schemeClr val="bg1"/>
              </a:solidFill>
              <a:ea typeface="Calibri" panose="020F0502020204030204"/>
              <a:cs typeface="Calibri" panose="020F0502020204030204"/>
            </a:endParaRPr>
          </a:p>
        </p:txBody>
      </p:sp>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4"/>
          <a:stretch>
            <a:fillRect/>
          </a:stretch>
        </p:blipFill>
        <p:spPr>
          <a:xfrm>
            <a:off x="283245" y="1622650"/>
            <a:ext cx="2501831" cy="3355750"/>
          </a:xfrm>
          <a:prstGeom prst="rect">
            <a:avLst/>
          </a:prstGeom>
        </p:spPr>
      </p:pic>
    </p:spTree>
    <p:extLst>
      <p:ext uri="{BB962C8B-B14F-4D97-AF65-F5344CB8AC3E}">
        <p14:creationId xmlns:p14="http://schemas.microsoft.com/office/powerpoint/2010/main" val="11261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9" name="TextBox 8">
            <a:extLst>
              <a:ext uri="{FF2B5EF4-FFF2-40B4-BE49-F238E27FC236}">
                <a16:creationId xmlns:a16="http://schemas.microsoft.com/office/drawing/2014/main" id="{BAA57589-376E-B41F-531E-B6B0CC5C1A7F}"/>
              </a:ext>
            </a:extLst>
          </p:cNvPr>
          <p:cNvSpPr txBox="1"/>
          <p:nvPr/>
        </p:nvSpPr>
        <p:spPr>
          <a:xfrm>
            <a:off x="3473484" y="125259"/>
            <a:ext cx="8627076" cy="4955203"/>
          </a:xfrm>
          <a:prstGeom prst="rect">
            <a:avLst/>
          </a:prstGeom>
          <a:noFill/>
        </p:spPr>
        <p:txBody>
          <a:bodyPr wrap="square" rtlCol="0">
            <a:spAutoFit/>
          </a:bodyPr>
          <a:lstStyle/>
          <a:p>
            <a:pPr algn="ctr"/>
            <a:endParaRPr lang="en-GB" sz="3400" dirty="0">
              <a:solidFill>
                <a:schemeClr val="bg1"/>
              </a:solidFill>
            </a:endParaRPr>
          </a:p>
          <a:p>
            <a:pPr algn="ctr"/>
            <a:endParaRPr lang="en-GB" sz="3400" dirty="0">
              <a:solidFill>
                <a:schemeClr val="bg1"/>
              </a:solidFill>
            </a:endParaRPr>
          </a:p>
          <a:p>
            <a:pPr algn="ctr"/>
            <a:endParaRPr lang="en-GB" sz="3400" dirty="0">
              <a:solidFill>
                <a:schemeClr val="bg1"/>
              </a:solidFill>
            </a:endParaRPr>
          </a:p>
          <a:p>
            <a:pPr algn="ctr"/>
            <a:endParaRPr lang="en-GB" sz="3400" dirty="0">
              <a:solidFill>
                <a:schemeClr val="bg1"/>
              </a:solidFill>
            </a:endParaRPr>
          </a:p>
          <a:p>
            <a:pPr algn="ctr"/>
            <a:r>
              <a:rPr lang="en-GB" sz="4500" dirty="0">
                <a:solidFill>
                  <a:schemeClr val="bg1"/>
                </a:solidFill>
              </a:rPr>
              <a:t>Are you willing to give up some lunch times? Play times?</a:t>
            </a:r>
          </a:p>
          <a:p>
            <a:pPr algn="ctr"/>
            <a:endParaRPr lang="en-GB" sz="4500" dirty="0">
              <a:solidFill>
                <a:schemeClr val="bg1"/>
              </a:solidFill>
            </a:endParaRPr>
          </a:p>
          <a:p>
            <a:pPr algn="ctr"/>
            <a:r>
              <a:rPr lang="en-GB" sz="4500" dirty="0">
                <a:solidFill>
                  <a:schemeClr val="bg1"/>
                </a:solidFill>
              </a:rPr>
              <a:t>Who will your supporting adult be?</a:t>
            </a:r>
          </a:p>
        </p:txBody>
      </p:sp>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4"/>
          <a:stretch>
            <a:fillRect/>
          </a:stretch>
        </p:blipFill>
        <p:spPr>
          <a:xfrm>
            <a:off x="283245" y="1622650"/>
            <a:ext cx="2501831" cy="3355750"/>
          </a:xfrm>
          <a:prstGeom prst="rect">
            <a:avLst/>
          </a:prstGeom>
        </p:spPr>
      </p:pic>
    </p:spTree>
    <p:extLst>
      <p:ext uri="{BB962C8B-B14F-4D97-AF65-F5344CB8AC3E}">
        <p14:creationId xmlns:p14="http://schemas.microsoft.com/office/powerpoint/2010/main" val="12749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9" name="TextBox 8">
            <a:extLst>
              <a:ext uri="{FF2B5EF4-FFF2-40B4-BE49-F238E27FC236}">
                <a16:creationId xmlns:a16="http://schemas.microsoft.com/office/drawing/2014/main" id="{BAA57589-376E-B41F-531E-B6B0CC5C1A7F}"/>
              </a:ext>
            </a:extLst>
          </p:cNvPr>
          <p:cNvSpPr txBox="1"/>
          <p:nvPr/>
        </p:nvSpPr>
        <p:spPr>
          <a:xfrm>
            <a:off x="3473484" y="125259"/>
            <a:ext cx="8627076" cy="4801314"/>
          </a:xfrm>
          <a:prstGeom prst="rect">
            <a:avLst/>
          </a:prstGeom>
          <a:noFill/>
        </p:spPr>
        <p:txBody>
          <a:bodyPr wrap="square" rtlCol="0">
            <a:spAutoFit/>
          </a:bodyPr>
          <a:lstStyle/>
          <a:p>
            <a:pPr algn="ctr"/>
            <a:endParaRPr lang="en-GB" sz="3400" dirty="0">
              <a:solidFill>
                <a:schemeClr val="bg1"/>
              </a:solidFill>
            </a:endParaRPr>
          </a:p>
          <a:p>
            <a:pPr algn="ctr"/>
            <a:endParaRPr lang="en-GB" sz="3400" dirty="0">
              <a:solidFill>
                <a:schemeClr val="bg1"/>
              </a:solidFill>
            </a:endParaRPr>
          </a:p>
          <a:p>
            <a:pPr algn="ctr"/>
            <a:endParaRPr lang="en-GB" sz="3400" dirty="0">
              <a:solidFill>
                <a:schemeClr val="bg1"/>
              </a:solidFill>
            </a:endParaRPr>
          </a:p>
          <a:p>
            <a:pPr algn="ctr"/>
            <a:r>
              <a:rPr lang="en-GB" sz="3400" dirty="0">
                <a:solidFill>
                  <a:schemeClr val="bg1"/>
                </a:solidFill>
                <a:hlinkClick r:id="rId4"/>
              </a:rPr>
              <a:t>https://www.junior-rso.org.uk/information-for-jrsos/assembly-ideas/</a:t>
            </a:r>
            <a:endParaRPr lang="en-GB" sz="3400" dirty="0">
              <a:solidFill>
                <a:schemeClr val="bg1"/>
              </a:solidFill>
            </a:endParaRPr>
          </a:p>
          <a:p>
            <a:pPr algn="ctr"/>
            <a:endParaRPr lang="en-GB" sz="3400" dirty="0">
              <a:solidFill>
                <a:schemeClr val="bg1"/>
              </a:solidFill>
            </a:endParaRPr>
          </a:p>
          <a:p>
            <a:pPr algn="ctr"/>
            <a:endParaRPr lang="en-GB" sz="3400" dirty="0">
              <a:solidFill>
                <a:schemeClr val="bg1"/>
              </a:solidFill>
            </a:endParaRPr>
          </a:p>
          <a:p>
            <a:pPr algn="ctr"/>
            <a:r>
              <a:rPr lang="en-GB" sz="3400" dirty="0">
                <a:solidFill>
                  <a:schemeClr val="bg1"/>
                </a:solidFill>
              </a:rPr>
              <a:t>Let’s have a look at some assembly/display ideas…</a:t>
            </a:r>
          </a:p>
        </p:txBody>
      </p:sp>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5"/>
          <a:stretch>
            <a:fillRect/>
          </a:stretch>
        </p:blipFill>
        <p:spPr>
          <a:xfrm>
            <a:off x="283245" y="1622650"/>
            <a:ext cx="2501831" cy="3355750"/>
          </a:xfrm>
          <a:prstGeom prst="rect">
            <a:avLst/>
          </a:prstGeom>
        </p:spPr>
      </p:pic>
    </p:spTree>
    <p:extLst>
      <p:ext uri="{BB962C8B-B14F-4D97-AF65-F5344CB8AC3E}">
        <p14:creationId xmlns:p14="http://schemas.microsoft.com/office/powerpoint/2010/main" val="383896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4"/>
          <a:stretch>
            <a:fillRect/>
          </a:stretch>
        </p:blipFill>
        <p:spPr>
          <a:xfrm>
            <a:off x="283245" y="1622650"/>
            <a:ext cx="2501831" cy="3355750"/>
          </a:xfrm>
          <a:prstGeom prst="rect">
            <a:avLst/>
          </a:prstGeom>
        </p:spPr>
      </p:pic>
      <p:pic>
        <p:nvPicPr>
          <p:cNvPr id="13" name="Picture 12" descr="A traffic light on a pole&#10;&#10;Description automatically generated">
            <a:extLst>
              <a:ext uri="{FF2B5EF4-FFF2-40B4-BE49-F238E27FC236}">
                <a16:creationId xmlns:a16="http://schemas.microsoft.com/office/drawing/2014/main" id="{988E3862-7EF0-1E37-338F-50F78AE01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7300" y="634092"/>
            <a:ext cx="3459480" cy="2306320"/>
          </a:xfrm>
          <a:prstGeom prst="rect">
            <a:avLst/>
          </a:prstGeom>
          <a:ln>
            <a:noFill/>
          </a:ln>
          <a:effectLst>
            <a:softEdge rad="112500"/>
          </a:effectLst>
        </p:spPr>
      </p:pic>
      <p:pic>
        <p:nvPicPr>
          <p:cNvPr id="15" name="Picture 14" descr="A person in a safety vest holding a stop sign&#10;&#10;Description automatically generated">
            <a:extLst>
              <a:ext uri="{FF2B5EF4-FFF2-40B4-BE49-F238E27FC236}">
                <a16:creationId xmlns:a16="http://schemas.microsoft.com/office/drawing/2014/main" id="{B7BE9955-2996-775D-751B-E44D1B0AA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896" y="736168"/>
            <a:ext cx="3151074" cy="2102167"/>
          </a:xfrm>
          <a:prstGeom prst="rect">
            <a:avLst/>
          </a:prstGeom>
          <a:ln>
            <a:noFill/>
          </a:ln>
          <a:effectLst>
            <a:softEdge rad="112500"/>
          </a:effectLst>
        </p:spPr>
      </p:pic>
      <p:pic>
        <p:nvPicPr>
          <p:cNvPr id="17" name="Picture 16" descr="A crosswalk on a street&#10;&#10;Description automatically generated">
            <a:extLst>
              <a:ext uri="{FF2B5EF4-FFF2-40B4-BE49-F238E27FC236}">
                <a16:creationId xmlns:a16="http://schemas.microsoft.com/office/drawing/2014/main" id="{9916EE54-4217-605F-87A7-8D0566737A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8313" y="3094729"/>
            <a:ext cx="2571750" cy="3429000"/>
          </a:xfrm>
          <a:prstGeom prst="rect">
            <a:avLst/>
          </a:prstGeom>
          <a:ln>
            <a:noFill/>
          </a:ln>
          <a:effectLst>
            <a:softEdge rad="112500"/>
          </a:effectLst>
        </p:spPr>
      </p:pic>
      <p:sp>
        <p:nvSpPr>
          <p:cNvPr id="18" name="TextBox 17">
            <a:extLst>
              <a:ext uri="{FF2B5EF4-FFF2-40B4-BE49-F238E27FC236}">
                <a16:creationId xmlns:a16="http://schemas.microsoft.com/office/drawing/2014/main" id="{C28A0256-F884-9036-AB2D-EC562A5FE876}"/>
              </a:ext>
            </a:extLst>
          </p:cNvPr>
          <p:cNvSpPr txBox="1"/>
          <p:nvPr/>
        </p:nvSpPr>
        <p:spPr>
          <a:xfrm>
            <a:off x="7256780" y="3300525"/>
            <a:ext cx="3807460" cy="1708160"/>
          </a:xfrm>
          <a:prstGeom prst="rect">
            <a:avLst/>
          </a:prstGeom>
          <a:noFill/>
        </p:spPr>
        <p:txBody>
          <a:bodyPr wrap="square" rtlCol="0">
            <a:spAutoFit/>
          </a:bodyPr>
          <a:lstStyle/>
          <a:p>
            <a:r>
              <a:rPr lang="en-GB" sz="3500" dirty="0">
                <a:solidFill>
                  <a:schemeClr val="bg1"/>
                </a:solidFill>
              </a:rPr>
              <a:t>What can you tell people about crossing types?</a:t>
            </a:r>
          </a:p>
        </p:txBody>
      </p:sp>
    </p:spTree>
    <p:extLst>
      <p:ext uri="{BB962C8B-B14F-4D97-AF65-F5344CB8AC3E}">
        <p14:creationId xmlns:p14="http://schemas.microsoft.com/office/powerpoint/2010/main" val="11897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4"/>
          <a:stretch>
            <a:fillRect/>
          </a:stretch>
        </p:blipFill>
        <p:spPr>
          <a:xfrm>
            <a:off x="283245" y="1622650"/>
            <a:ext cx="2501831" cy="3355750"/>
          </a:xfrm>
          <a:prstGeom prst="rect">
            <a:avLst/>
          </a:prstGeom>
        </p:spPr>
      </p:pic>
      <p:pic>
        <p:nvPicPr>
          <p:cNvPr id="13" name="Picture 12">
            <a:extLst>
              <a:ext uri="{FF2B5EF4-FFF2-40B4-BE49-F238E27FC236}">
                <a16:creationId xmlns:a16="http://schemas.microsoft.com/office/drawing/2014/main" id="{988E3862-7EF0-1E37-338F-50F78AE01C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11536" y="2529840"/>
            <a:ext cx="2393487" cy="3595199"/>
          </a:xfrm>
          <a:prstGeom prst="rect">
            <a:avLst/>
          </a:prstGeom>
          <a:ln>
            <a:noFill/>
          </a:ln>
          <a:effectLst>
            <a:softEdge rad="112500"/>
          </a:effectLst>
        </p:spPr>
      </p:pic>
      <p:pic>
        <p:nvPicPr>
          <p:cNvPr id="15" name="Picture 14">
            <a:extLst>
              <a:ext uri="{FF2B5EF4-FFF2-40B4-BE49-F238E27FC236}">
                <a16:creationId xmlns:a16="http://schemas.microsoft.com/office/drawing/2014/main" id="{B7BE9955-2996-775D-751B-E44D1B0AA87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53936" y="334271"/>
            <a:ext cx="3151074" cy="2087695"/>
          </a:xfrm>
          <a:prstGeom prst="rect">
            <a:avLst/>
          </a:prstGeom>
          <a:ln>
            <a:noFill/>
          </a:ln>
          <a:effectLst>
            <a:softEdge rad="112500"/>
          </a:effectLst>
        </p:spPr>
      </p:pic>
      <p:pic>
        <p:nvPicPr>
          <p:cNvPr id="17" name="Picture 16">
            <a:extLst>
              <a:ext uri="{FF2B5EF4-FFF2-40B4-BE49-F238E27FC236}">
                <a16:creationId xmlns:a16="http://schemas.microsoft.com/office/drawing/2014/main" id="{9916EE54-4217-605F-87A7-8D0566737A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04613" y="334271"/>
            <a:ext cx="2461216" cy="3429000"/>
          </a:xfrm>
          <a:prstGeom prst="rect">
            <a:avLst/>
          </a:prstGeom>
          <a:ln>
            <a:noFill/>
          </a:ln>
          <a:effectLst>
            <a:softEdge rad="112500"/>
          </a:effectLst>
        </p:spPr>
      </p:pic>
      <p:sp>
        <p:nvSpPr>
          <p:cNvPr id="18" name="TextBox 17">
            <a:extLst>
              <a:ext uri="{FF2B5EF4-FFF2-40B4-BE49-F238E27FC236}">
                <a16:creationId xmlns:a16="http://schemas.microsoft.com/office/drawing/2014/main" id="{C28A0256-F884-9036-AB2D-EC562A5FE876}"/>
              </a:ext>
            </a:extLst>
          </p:cNvPr>
          <p:cNvSpPr txBox="1"/>
          <p:nvPr/>
        </p:nvSpPr>
        <p:spPr>
          <a:xfrm>
            <a:off x="3836720" y="4130347"/>
            <a:ext cx="3807460" cy="2246769"/>
          </a:xfrm>
          <a:prstGeom prst="rect">
            <a:avLst/>
          </a:prstGeom>
          <a:noFill/>
        </p:spPr>
        <p:txBody>
          <a:bodyPr wrap="square" rtlCol="0">
            <a:spAutoFit/>
          </a:bodyPr>
          <a:lstStyle/>
          <a:p>
            <a:r>
              <a:rPr lang="en-GB" sz="3500" dirty="0">
                <a:solidFill>
                  <a:schemeClr val="bg1"/>
                </a:solidFill>
              </a:rPr>
              <a:t>What can you tell people about: </a:t>
            </a:r>
          </a:p>
          <a:p>
            <a:endParaRPr lang="en-GB" sz="3500" dirty="0">
              <a:solidFill>
                <a:schemeClr val="bg1"/>
              </a:solidFill>
            </a:endParaRPr>
          </a:p>
          <a:p>
            <a:r>
              <a:rPr lang="en-GB" sz="3500" dirty="0">
                <a:solidFill>
                  <a:schemeClr val="bg1"/>
                </a:solidFill>
              </a:rPr>
              <a:t>Be Bright, Be Seen?</a:t>
            </a:r>
          </a:p>
        </p:txBody>
      </p:sp>
    </p:spTree>
    <p:extLst>
      <p:ext uri="{BB962C8B-B14F-4D97-AF65-F5344CB8AC3E}">
        <p14:creationId xmlns:p14="http://schemas.microsoft.com/office/powerpoint/2010/main" val="120545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3190239" cy="685800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2" name="Picture 1">
            <a:extLst>
              <a:ext uri="{FF2B5EF4-FFF2-40B4-BE49-F238E27FC236}">
                <a16:creationId xmlns:a16="http://schemas.microsoft.com/office/drawing/2014/main" id="{2C39DCF8-758C-1743-5D56-68CF7C27C10B}"/>
              </a:ext>
            </a:extLst>
          </p:cNvPr>
          <p:cNvPicPr>
            <a:picLocks noChangeAspect="1"/>
          </p:cNvPicPr>
          <p:nvPr/>
        </p:nvPicPr>
        <p:blipFill>
          <a:blip r:embed="rId4"/>
          <a:stretch>
            <a:fillRect/>
          </a:stretch>
        </p:blipFill>
        <p:spPr>
          <a:xfrm>
            <a:off x="283245" y="1622650"/>
            <a:ext cx="2501831" cy="3355750"/>
          </a:xfrm>
          <a:prstGeom prst="rect">
            <a:avLst/>
          </a:prstGeom>
        </p:spPr>
      </p:pic>
      <p:pic>
        <p:nvPicPr>
          <p:cNvPr id="15" name="Picture 14">
            <a:extLst>
              <a:ext uri="{FF2B5EF4-FFF2-40B4-BE49-F238E27FC236}">
                <a16:creationId xmlns:a16="http://schemas.microsoft.com/office/drawing/2014/main" id="{B7BE9955-2996-775D-751B-E44D1B0AA8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80614" y="1402487"/>
            <a:ext cx="2532464" cy="3796076"/>
          </a:xfrm>
          <a:prstGeom prst="rect">
            <a:avLst/>
          </a:prstGeom>
          <a:ln>
            <a:noFill/>
          </a:ln>
          <a:effectLst>
            <a:softEdge rad="112500"/>
          </a:effectLst>
        </p:spPr>
      </p:pic>
      <p:pic>
        <p:nvPicPr>
          <p:cNvPr id="17" name="Picture 16">
            <a:extLst>
              <a:ext uri="{FF2B5EF4-FFF2-40B4-BE49-F238E27FC236}">
                <a16:creationId xmlns:a16="http://schemas.microsoft.com/office/drawing/2014/main" id="{9916EE54-4217-605F-87A7-8D0566737A0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23502" y="926800"/>
            <a:ext cx="4027147" cy="2502200"/>
          </a:xfrm>
          <a:prstGeom prst="rect">
            <a:avLst/>
          </a:prstGeom>
          <a:ln>
            <a:noFill/>
          </a:ln>
          <a:effectLst>
            <a:softEdge rad="112500"/>
          </a:effectLst>
        </p:spPr>
      </p:pic>
      <p:sp>
        <p:nvSpPr>
          <p:cNvPr id="18" name="TextBox 17">
            <a:extLst>
              <a:ext uri="{FF2B5EF4-FFF2-40B4-BE49-F238E27FC236}">
                <a16:creationId xmlns:a16="http://schemas.microsoft.com/office/drawing/2014/main" id="{C28A0256-F884-9036-AB2D-EC562A5FE876}"/>
              </a:ext>
            </a:extLst>
          </p:cNvPr>
          <p:cNvSpPr txBox="1"/>
          <p:nvPr/>
        </p:nvSpPr>
        <p:spPr>
          <a:xfrm>
            <a:off x="4536333" y="3768588"/>
            <a:ext cx="3807460" cy="2785378"/>
          </a:xfrm>
          <a:prstGeom prst="rect">
            <a:avLst/>
          </a:prstGeom>
          <a:noFill/>
        </p:spPr>
        <p:txBody>
          <a:bodyPr wrap="square" rtlCol="0">
            <a:spAutoFit/>
          </a:bodyPr>
          <a:lstStyle/>
          <a:p>
            <a:r>
              <a:rPr lang="en-GB" sz="3500" dirty="0">
                <a:solidFill>
                  <a:schemeClr val="bg1"/>
                </a:solidFill>
              </a:rPr>
              <a:t>What can you tell people about: </a:t>
            </a:r>
          </a:p>
          <a:p>
            <a:endParaRPr lang="en-GB" sz="3500" dirty="0">
              <a:solidFill>
                <a:schemeClr val="bg1"/>
              </a:solidFill>
            </a:endParaRPr>
          </a:p>
          <a:p>
            <a:r>
              <a:rPr lang="en-GB" sz="3500" dirty="0">
                <a:solidFill>
                  <a:schemeClr val="bg1"/>
                </a:solidFill>
              </a:rPr>
              <a:t>Biking and scooting to school SAFELY?</a:t>
            </a:r>
          </a:p>
        </p:txBody>
      </p:sp>
    </p:spTree>
    <p:extLst>
      <p:ext uri="{BB962C8B-B14F-4D97-AF65-F5344CB8AC3E}">
        <p14:creationId xmlns:p14="http://schemas.microsoft.com/office/powerpoint/2010/main" val="410883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7A167-561B-A356-A677-41727E033890}"/>
              </a:ext>
            </a:extLst>
          </p:cNvPr>
          <p:cNvSpPr/>
          <p:nvPr/>
        </p:nvSpPr>
        <p:spPr>
          <a:xfrm>
            <a:off x="1" y="0"/>
            <a:ext cx="12191999" cy="1062899"/>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34E9AC-D202-FDC1-B02C-22662E73BFD5}"/>
              </a:ext>
            </a:extLst>
          </p:cNvPr>
          <p:cNvPicPr>
            <a:picLocks noChangeAspect="1"/>
          </p:cNvPicPr>
          <p:nvPr/>
        </p:nvPicPr>
        <p:blipFill>
          <a:blip r:embed="rId2"/>
          <a:stretch>
            <a:fillRect/>
          </a:stretch>
        </p:blipFill>
        <p:spPr>
          <a:xfrm>
            <a:off x="10750889" y="6375191"/>
            <a:ext cx="1198483" cy="357550"/>
          </a:xfrm>
          <a:prstGeom prst="rect">
            <a:avLst/>
          </a:prstGeom>
        </p:spPr>
      </p:pic>
      <p:pic>
        <p:nvPicPr>
          <p:cNvPr id="8" name="Picture 7" descr="A orange hand with a smiling face&#10;&#10;Description automatically generated">
            <a:extLst>
              <a:ext uri="{FF2B5EF4-FFF2-40B4-BE49-F238E27FC236}">
                <a16:creationId xmlns:a16="http://schemas.microsoft.com/office/drawing/2014/main" id="{4147064D-A1E4-A716-8EE3-306FC823F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18" name="TextBox 17">
            <a:extLst>
              <a:ext uri="{FF2B5EF4-FFF2-40B4-BE49-F238E27FC236}">
                <a16:creationId xmlns:a16="http://schemas.microsoft.com/office/drawing/2014/main" id="{C28A0256-F884-9036-AB2D-EC562A5FE876}"/>
              </a:ext>
            </a:extLst>
          </p:cNvPr>
          <p:cNvSpPr txBox="1"/>
          <p:nvPr/>
        </p:nvSpPr>
        <p:spPr>
          <a:xfrm>
            <a:off x="4455173" y="146728"/>
            <a:ext cx="4589660" cy="769441"/>
          </a:xfrm>
          <a:prstGeom prst="rect">
            <a:avLst/>
          </a:prstGeom>
          <a:noFill/>
        </p:spPr>
        <p:txBody>
          <a:bodyPr wrap="square" rtlCol="0">
            <a:spAutoFit/>
          </a:bodyPr>
          <a:lstStyle/>
          <a:p>
            <a:r>
              <a:rPr lang="en-GB" sz="4400" b="1" dirty="0"/>
              <a:t>Display ideas</a:t>
            </a:r>
          </a:p>
        </p:txBody>
      </p:sp>
      <p:pic>
        <p:nvPicPr>
          <p:cNvPr id="5" name="Picture 4">
            <a:extLst>
              <a:ext uri="{FF2B5EF4-FFF2-40B4-BE49-F238E27FC236}">
                <a16:creationId xmlns:a16="http://schemas.microsoft.com/office/drawing/2014/main" id="{A7E72675-A4EE-6F44-BBB2-83EE15F4280E}"/>
              </a:ext>
            </a:extLst>
          </p:cNvPr>
          <p:cNvPicPr>
            <a:picLocks noChangeAspect="1"/>
          </p:cNvPicPr>
          <p:nvPr/>
        </p:nvPicPr>
        <p:blipFill rotWithShape="1">
          <a:blip r:embed="rId4"/>
          <a:srcRect t="15030" b="11172"/>
          <a:stretch/>
        </p:blipFill>
        <p:spPr>
          <a:xfrm>
            <a:off x="222567" y="1214052"/>
            <a:ext cx="3973825" cy="2214948"/>
          </a:xfrm>
          <a:prstGeom prst="rect">
            <a:avLst/>
          </a:prstGeom>
        </p:spPr>
      </p:pic>
      <p:pic>
        <p:nvPicPr>
          <p:cNvPr id="11" name="Picture 10">
            <a:extLst>
              <a:ext uri="{FF2B5EF4-FFF2-40B4-BE49-F238E27FC236}">
                <a16:creationId xmlns:a16="http://schemas.microsoft.com/office/drawing/2014/main" id="{425D754F-8B00-B75B-180C-3B41BD67BAAF}"/>
              </a:ext>
            </a:extLst>
          </p:cNvPr>
          <p:cNvPicPr>
            <a:picLocks noChangeAspect="1"/>
          </p:cNvPicPr>
          <p:nvPr/>
        </p:nvPicPr>
        <p:blipFill rotWithShape="1">
          <a:blip r:embed="rId5"/>
          <a:srcRect t="12590"/>
          <a:stretch/>
        </p:blipFill>
        <p:spPr>
          <a:xfrm>
            <a:off x="7241060" y="1230087"/>
            <a:ext cx="4708312" cy="2550228"/>
          </a:xfrm>
          <a:prstGeom prst="rect">
            <a:avLst/>
          </a:prstGeom>
        </p:spPr>
      </p:pic>
      <p:pic>
        <p:nvPicPr>
          <p:cNvPr id="12" name="Picture 11">
            <a:extLst>
              <a:ext uri="{FF2B5EF4-FFF2-40B4-BE49-F238E27FC236}">
                <a16:creationId xmlns:a16="http://schemas.microsoft.com/office/drawing/2014/main" id="{BB836290-8D79-3D00-BFC9-13D2071BBF5C}"/>
              </a:ext>
            </a:extLst>
          </p:cNvPr>
          <p:cNvPicPr>
            <a:picLocks noChangeAspect="1"/>
          </p:cNvPicPr>
          <p:nvPr/>
        </p:nvPicPr>
        <p:blipFill>
          <a:blip r:embed="rId6"/>
          <a:stretch>
            <a:fillRect/>
          </a:stretch>
        </p:blipFill>
        <p:spPr>
          <a:xfrm>
            <a:off x="3489215" y="3949055"/>
            <a:ext cx="4840430" cy="2550227"/>
          </a:xfrm>
          <a:prstGeom prst="rect">
            <a:avLst/>
          </a:prstGeom>
        </p:spPr>
      </p:pic>
    </p:spTree>
    <p:extLst>
      <p:ext uri="{BB962C8B-B14F-4D97-AF65-F5344CB8AC3E}">
        <p14:creationId xmlns:p14="http://schemas.microsoft.com/office/powerpoint/2010/main" val="1234563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417</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junior-road-safety-officer-overview</dc:title>
  <dc:creator>LeicestershireCountyCouncil@leics.onmicrosoft.com</dc:creator>
  <cp:lastModifiedBy>Zena Chana</cp:lastModifiedBy>
  <cp:revision>368</cp:revision>
  <dcterms:created xsi:type="dcterms:W3CDTF">2024-10-28T14:22:28Z</dcterms:created>
  <dcterms:modified xsi:type="dcterms:W3CDTF">2024-10-29T14:22:12Z</dcterms:modified>
</cp:coreProperties>
</file>