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333" r:id="rId3"/>
    <p:sldId id="277" r:id="rId4"/>
    <p:sldId id="276" r:id="rId5"/>
    <p:sldId id="280" r:id="rId6"/>
    <p:sldId id="281" r:id="rId7"/>
    <p:sldId id="283" r:id="rId8"/>
    <p:sldId id="285" r:id="rId9"/>
    <p:sldId id="301" r:id="rId10"/>
    <p:sldId id="302" r:id="rId11"/>
    <p:sldId id="303" r:id="rId12"/>
    <p:sldId id="304" r:id="rId13"/>
    <p:sldId id="292" r:id="rId14"/>
    <p:sldId id="295" r:id="rId15"/>
    <p:sldId id="334" r:id="rId16"/>
    <p:sldId id="296" r:id="rId17"/>
    <p:sldId id="299" r:id="rId18"/>
    <p:sldId id="297" r:id="rId19"/>
    <p:sldId id="306" r:id="rId20"/>
    <p:sldId id="307" r:id="rId21"/>
    <p:sldId id="332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8ADCDA-3DF2-4BC6-9856-AF8E67ADAFA8}" v="3" dt="2024-10-22T12:55:11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77328" autoAdjust="0"/>
  </p:normalViewPr>
  <p:slideViewPr>
    <p:cSldViewPr snapToGrid="0">
      <p:cViewPr varScale="1">
        <p:scale>
          <a:sx n="46" d="100"/>
          <a:sy n="46" d="100"/>
        </p:scale>
        <p:origin x="14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901DC-438A-42D8-B68F-DBDFCF91FD6F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56E4C-566D-4823-AD0B-B5B3BA4E8C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9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and ‘mission music’ should 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663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Thumbs up or thumbs down? Safe or not safe?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Why</a:t>
            </a:r>
            <a:r>
              <a:rPr lang="en-GB" dirty="0"/>
              <a:t> is this place safe? Would it be safe on our own? Would it be safe at night?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9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Thumbs up or thumbs down? Safe or not safe?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Why</a:t>
            </a:r>
            <a:r>
              <a:rPr lang="en-GB" dirty="0"/>
              <a:t> is this place not safe?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70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Double click needed.</a:t>
            </a:r>
          </a:p>
          <a:p>
            <a:r>
              <a:rPr lang="en-US" dirty="0"/>
              <a:t>Thumbs up or thumbs down? Safe or not safe?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Why</a:t>
            </a:r>
            <a:r>
              <a:rPr lang="en-GB" dirty="0"/>
              <a:t> is this place safe?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01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when we are wanting to cross the road safely – there are 5 important steps we need to remember.</a:t>
            </a:r>
          </a:p>
          <a:p>
            <a:r>
              <a:rPr lang="en-US" dirty="0"/>
              <a:t>Get children to show their Road Safety hand – talk about the 5 Road Safety Steps.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Practice the actions. Get volunteers who would like to demonstrate. </a:t>
            </a:r>
          </a:p>
          <a:p>
            <a:r>
              <a:rPr lang="en-US" dirty="0"/>
              <a:t>Stop = 1 palm straight out in front. Look = Finger and thumb on each hand to create glasses/binocular shape. Listen = cup one ear. Think = pretend to scratch the top of your forehead. Hold hands = clasp hands together similar to a handshake shape.</a:t>
            </a:r>
          </a:p>
          <a:p>
            <a:r>
              <a:rPr lang="en-US" dirty="0">
                <a:ea typeface="Calibri"/>
                <a:cs typeface="Calibri"/>
              </a:rPr>
              <a:t>Add the props – stop sign</a:t>
            </a:r>
            <a:r>
              <a:rPr lang="en-US">
                <a:ea typeface="Calibri"/>
                <a:cs typeface="Calibri"/>
              </a:rPr>
              <a:t>, googly eyes, </a:t>
            </a:r>
          </a:p>
          <a:p>
            <a:r>
              <a:rPr lang="en-US" dirty="0"/>
              <a:t>Ask why do we think these steps are important to cross the road safely?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936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the video link – takes you to https://www.think.gov.uk/resource/crossing-roads/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96CA0-9C55-49B7-B70D-CD19B9E5D80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908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Ask children if they can remember the Road Safety Hand – Stop, Look, Listen, Think, Hold-Hands</a:t>
            </a:r>
          </a:p>
          <a:p>
            <a:r>
              <a:rPr lang="en-US"/>
              <a:t>Get volunteers to come up and show the class if they are confident.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65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Introduce Theo to the class. He is our friendly Leicestershire County Council’s fox travel mascot who helps us with road safety.</a:t>
            </a:r>
          </a:p>
          <a:p>
            <a:endParaRPr lang="en-US" dirty="0"/>
          </a:p>
          <a:p>
            <a:r>
              <a:rPr lang="en-US" dirty="0"/>
              <a:t>Theo Says is the same as Simon Says. If ‘Theo says ’ we must follow the instruction, if it isn’t Theo saying it, we don’t follow the instruction.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Theo says:</a:t>
            </a:r>
            <a:endParaRPr lang="en-US" dirty="0">
              <a:cs typeface="Calibri"/>
            </a:endParaRPr>
          </a:p>
          <a:p>
            <a:r>
              <a:rPr lang="en-US" dirty="0"/>
              <a:t>Hold-hands</a:t>
            </a:r>
            <a:r>
              <a:rPr lang="en-US" dirty="0">
                <a:cs typeface="Calibri"/>
              </a:rPr>
              <a:t>/</a:t>
            </a:r>
            <a:r>
              <a:rPr lang="en-US" dirty="0"/>
              <a:t>Stop/Look</a:t>
            </a:r>
            <a:r>
              <a:rPr lang="en-US" dirty="0">
                <a:cs typeface="Calibri"/>
              </a:rPr>
              <a:t>/</a:t>
            </a:r>
            <a:r>
              <a:rPr lang="en-US" dirty="0"/>
              <a:t>Listen/</a:t>
            </a:r>
            <a:r>
              <a:rPr lang="en-US" dirty="0">
                <a:cs typeface="Calibri"/>
              </a:rPr>
              <a:t>Think/Fold your arms</a:t>
            </a:r>
          </a:p>
          <a:p>
            <a:endParaRPr lang="en-US" dirty="0"/>
          </a:p>
          <a:p>
            <a:r>
              <a:rPr lang="en-US" dirty="0"/>
              <a:t>Doesn’t say:</a:t>
            </a:r>
            <a:endParaRPr lang="en-US" dirty="0">
              <a:cs typeface="Calibri"/>
            </a:endParaRPr>
          </a:p>
          <a:p>
            <a:r>
              <a:rPr lang="en-US" dirty="0"/>
              <a:t>Nod your head</a:t>
            </a:r>
            <a:endParaRPr lang="en-US" dirty="0">
              <a:cs typeface="Calibri"/>
            </a:endParaRPr>
          </a:p>
          <a:p>
            <a:r>
              <a:rPr lang="en-US" dirty="0"/>
              <a:t>Clap </a:t>
            </a:r>
          </a:p>
          <a:p>
            <a:r>
              <a:rPr lang="en-US" dirty="0">
                <a:cs typeface="Calibri"/>
              </a:rPr>
              <a:t>Click your fingers</a:t>
            </a:r>
          </a:p>
          <a:p>
            <a:r>
              <a:rPr lang="en-US" dirty="0">
                <a:cs typeface="Calibri"/>
              </a:rPr>
              <a:t>Tap your nose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4675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for the alert.  Discuss the three face self assessment. </a:t>
            </a:r>
          </a:p>
          <a:p>
            <a:r>
              <a:rPr lang="en-GB" dirty="0"/>
              <a:t>Smiley = fully understand and remember the 5 parts of the road safety hand</a:t>
            </a:r>
          </a:p>
          <a:p>
            <a:r>
              <a:rPr lang="en-GB" dirty="0"/>
              <a:t>Straight face = mostly understand the 5 parts of the road safety hand</a:t>
            </a:r>
          </a:p>
          <a:p>
            <a:r>
              <a:rPr lang="en-GB" dirty="0"/>
              <a:t>Sad face = don’t remember the </a:t>
            </a:r>
            <a:r>
              <a:rPr lang="en-GB"/>
              <a:t>road safety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95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Stickers for the neatest colouring/best effort/super concentration – let’s take our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Click to reveal the lesson objectives.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555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Read out each bullet point.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50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Accept answers before we reveal.</a:t>
            </a: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02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and reveal each one. Pedestrians, Buses, Horses, Cyclists, Cars, Scooters.</a:t>
            </a:r>
          </a:p>
          <a:p>
            <a:endParaRPr lang="en-US"/>
          </a:p>
          <a:p>
            <a:r>
              <a:rPr lang="en-US"/>
              <a:t>Hands up – </a:t>
            </a:r>
          </a:p>
          <a:p>
            <a:r>
              <a:rPr lang="en-US"/>
              <a:t>Who has travelled by car?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Who has been on a bike?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Etc...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34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 pupils clues to talk about safe and non-safe places to play. </a:t>
            </a:r>
          </a:p>
          <a:p>
            <a:r>
              <a:rPr lang="en-US"/>
              <a:t>EG - beach/garden/park/forest/playground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597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to reveal phone alert.</a:t>
            </a:r>
          </a:p>
          <a:p>
            <a:r>
              <a:rPr lang="en-US" dirty="0"/>
              <a:t>Thumbs up or thumbs down game for the following slides. If the children think it is a safe place to play – thumbs up. </a:t>
            </a:r>
          </a:p>
          <a:p>
            <a:r>
              <a:rPr lang="en-US" dirty="0"/>
              <a:t>If it is an unsafe place to play, thumbs down.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Look at answers across the class. Target key pupils to explain their choice. 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/>
              <a:t>Reveal the answer before moving to the next slide.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653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Thumbs up or thumbs down? Safe or not safe?</a:t>
            </a:r>
          </a:p>
          <a:p>
            <a:endParaRPr lang="en-GB" dirty="0"/>
          </a:p>
          <a:p>
            <a:r>
              <a:rPr lang="en-GB" b="1" dirty="0"/>
              <a:t>Why</a:t>
            </a:r>
            <a:r>
              <a:rPr lang="en-GB" dirty="0"/>
              <a:t> is this place not safe?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5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Double click needed.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Why</a:t>
            </a:r>
            <a:r>
              <a:rPr lang="en-GB" dirty="0"/>
              <a:t> is this place safe?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56E4C-566D-4823-AD0B-B5B3BA4E8C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98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004A0-74B6-0925-74A9-0AE0BEC80F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229A97-ADD7-02FF-0C75-1744199952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EFA89-8A7E-627A-11BB-A3091B2C0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D8EED-7039-84AF-5590-F0874B5D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E0C60-C99E-B849-99F2-1FCB76EED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91F9C-04ED-5F1F-2347-C4827D6F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BD5D0-7A4F-D6BF-FCB0-9ADE8413C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50E42-40E2-B8F8-759D-395A1EF8C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DF086-B31A-B635-01AB-3ADD279AC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0B8FD-668B-6BA7-B339-3CC6BD26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46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6F266A-AA01-2062-D5AA-72C7EF74E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48E91D-8460-4716-A40A-29A1AE0700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797F51-91EA-485D-F9BC-AE5A304E1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0BC7-09EC-0500-4D72-F68363027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1898C-E2A1-E8F5-521E-29F61F160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001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30D44-8CBC-ECD7-9605-DA9439AA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4CA6C-9E90-F854-E7FF-0CE651A45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EC8B33-8115-7BAD-774E-0F6EDCE30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FBA44-223F-94E2-A4BA-EBFCDAEC0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8FFE4-2A4A-41D5-1185-F1F4AFD0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8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A124-7457-7238-6C76-7FEAC0A6D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53E39-C468-847D-40BA-FD799F6FB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CFCD-9EF7-DF13-F4E2-8BC87F85C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DA69-ACA1-3654-D0AA-39FD0C7A2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C0B5D-EB65-2A3D-AC1E-B596E397C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26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BF292-B6AA-C3DB-99C0-EDCA3E5D3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7721A-BE5E-24ED-71EA-A0CA0C727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4549B1-9891-4E4E-396C-F565305EB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3BD7A-461F-DC04-47AD-CF5A76635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F52AED-7ACC-C84F-2D20-94E1E915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90CB80-D7BB-4C50-DFF7-F448075BC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64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8584-0B2D-7B8A-4446-DF43C56B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124FEF-5987-A8DF-3BF6-6CAEC7E3A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3BBA3-5570-3255-0636-8B8C3ECA53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BD9047-4717-FF77-1DD7-1A2946EE9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DAC32-2181-7EDD-7456-B912498BC1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56B168-4F53-1BAD-E46B-2FC4DE670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422043-8D5F-73BF-3859-3D09E8B5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C6BBBF-0703-F13E-6EF5-C215EACCB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299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C9266-2DF0-437E-2FE2-C9660801B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3FFB75-4BE9-4945-89B6-E6214205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692B8-B9AA-5E02-413F-52753D913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DE240-CFF2-B6A3-2DDB-74A776ECB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11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E20B2-A793-6272-0047-A2559B4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280C0-424D-077D-C1AB-D6544979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50529-1E6D-550F-541E-514B940CF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473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F20E1-1F88-AEC7-B28A-A1227343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3C53D-0A10-3335-1202-37247DE9C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3681E-9ED0-13C4-DC2A-4232D535A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5BDA5-609E-0E1F-809F-686B7D47D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BF744-20C4-1D7B-4B43-01F1C996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DA95C-6220-42DE-08C6-9A4B425C7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1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18BBA-31A4-A761-D49A-339066816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7AEFC3-DEC4-CDB2-FC1A-7E7940362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BF2EA-9114-3D90-F191-E932630E87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AE03D-35EB-CFDD-F41F-CD4851784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F43DD-1BBA-0561-CEC9-0033442E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5CF531-2CD9-9D9B-A915-B43BEE272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17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202D73-4A65-0AAF-5CAF-670947D7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40A1FE-F7BB-0737-1A9E-1DCA4A948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57414-591D-A3A3-B5AA-BDAAEA936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BF0A-5BA9-49CB-B750-64A75D148D90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FBDED-C84E-1AA0-7FAC-558D4ED89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1A647-5788-08D8-8181-AB19864CE3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DCAE3-9D22-40C6-B40F-00736A347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8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8.jpeg"/><Relationship Id="rId5" Type="http://schemas.openxmlformats.org/officeDocument/2006/relationships/image" Target="../media/image5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242114979?app_id=12296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5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unsplash.com/@d3athtroop3r?utm_content=creditCopyText&amp;utm_medium=referral&amp;utm_source=unsplash" TargetMode="External"/><Relationship Id="rId13" Type="http://schemas.openxmlformats.org/officeDocument/2006/relationships/hyperlink" Target="https://www.pexels.com/photo/a-sheet-of-paper-on-top-of-a-brown-envelope-7958171/" TargetMode="External"/><Relationship Id="rId3" Type="http://schemas.openxmlformats.org/officeDocument/2006/relationships/hyperlink" Target="https://pixabay.com/illustrations/top-secret-confidential-classified-2054429/" TargetMode="External"/><Relationship Id="rId7" Type="http://schemas.openxmlformats.org/officeDocument/2006/relationships/hyperlink" Target="https://unsplash.com/photos/pathway-between-green-trees-F_hft1Wiyj8?utm_content=creditCopyText&amp;utm_medium=referral&amp;utm_source=unsplash" TargetMode="External"/><Relationship Id="rId12" Type="http://schemas.openxmlformats.org/officeDocument/2006/relationships/hyperlink" Target="https://www.pexels.com/photo/a-person-with-a-horse-in-winter-19945572/" TargetMode="External"/><Relationship Id="rId2" Type="http://schemas.openxmlformats.org/officeDocument/2006/relationships/hyperlink" Target="https://unsplash.com/@benjaminrobyn?utm_content=creditCopyText&amp;utm_medium=referral&amp;utm_source=unsplas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nsplash.com/@david_bxl?utm_content=creditCopyText&amp;utm_medium=referral&amp;utm_source=unsplash" TargetMode="External"/><Relationship Id="rId11" Type="http://schemas.openxmlformats.org/officeDocument/2006/relationships/hyperlink" Target="https://www.pexels.com/photo/little-boy-playing-with-plastic-shovel-in-backyard-5623736/" TargetMode="External"/><Relationship Id="rId5" Type="http://schemas.openxmlformats.org/officeDocument/2006/relationships/hyperlink" Target="https://unsplash.com/photos/a-blue-car-parked-on-the-side-of-a-road-oi5blNKbVqo?utm_content=creditCopyText&amp;utm_medium=referral&amp;utm_source=unsplash" TargetMode="External"/><Relationship Id="rId10" Type="http://schemas.openxmlformats.org/officeDocument/2006/relationships/hyperlink" Target="https://pixabay.com/music/happy-childrens-tunes-joyful-spy-melody-for-lighthearted-fun-15s-232565/" TargetMode="External"/><Relationship Id="rId4" Type="http://schemas.openxmlformats.org/officeDocument/2006/relationships/hyperlink" Target="https://unsplash.com/@benjaminelliott?utm_content=creditCopyText&amp;utm_medium=referral&amp;utm_source=unsplash" TargetMode="External"/><Relationship Id="rId9" Type="http://schemas.openxmlformats.org/officeDocument/2006/relationships/hyperlink" Target="https://unsplash.com/photos/woman-and-child-standing-on-seashore-XgyDUs53mqc?utm_content=creditCopyText&amp;utm_medium=referral&amp;utm_source=unsplash" TargetMode="External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4.png"/><Relationship Id="rId4" Type="http://schemas.openxmlformats.org/officeDocument/2006/relationships/image" Target="../media/image12.jp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0" y="4926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86766" y="-26623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Reception’s Road Safety Mission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84B560-F0DC-7C65-77DC-77F32ACD1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16B5093E-E45A-9705-9F4C-67009CDFD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346" y="6127253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80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19008-CEE5-EDCD-2E10-227527F9B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2" b="7762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9D2C8BC-9D08-D57F-5C87-9A18DCA87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445" y="751707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10000" b="1" dirty="0">
                <a:solidFill>
                  <a:schemeClr val="bg1"/>
                </a:solidFill>
                <a:latin typeface="Haettenschweiler" panose="020B070604090206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At the Park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99A688-671D-C882-3C6C-E7F576BA9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BF0E1DE-FC73-FDC9-6B2E-3E4B8E208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8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68DDC-85D5-D114-A4B2-F89473E96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6" b="8126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C17A3-287B-CA56-C9AC-5D763FF99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9234" y="-170121"/>
            <a:ext cx="5247340" cy="349687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9600" dirty="0">
                <a:latin typeface="Haettenschweiler" panose="020B0706040902060204" pitchFamily="34" charset="0"/>
              </a:rPr>
              <a:t>In the Forest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4950D1-7414-DF8A-ADC2-90CF0F2D85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630C0DB-2709-690B-CA49-C909613957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64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5CDC49-A132-E702-ADCC-65A9D7E16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2" b="7842"/>
          <a:stretch/>
        </p:blipFill>
        <p:spPr>
          <a:xfrm>
            <a:off x="20" y="0"/>
            <a:ext cx="12191980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5BE23-542E-87D2-135B-038BA9060EBA}"/>
              </a:ext>
            </a:extLst>
          </p:cNvPr>
          <p:cNvSpPr txBox="1"/>
          <p:nvPr/>
        </p:nvSpPr>
        <p:spPr>
          <a:xfrm>
            <a:off x="523875" y="531724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In a Car Park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4526DDF-FA8B-AAFF-71C3-D53F47C7B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810" y="6401824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05074516-BECC-4FAF-7AA8-AA9A088292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6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7" name="Rectangle 309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0FFECC-6539-80D3-BD8A-8D4BE24BC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582" y="2205823"/>
            <a:ext cx="4036334" cy="23876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9600" kern="1200" dirty="0">
                <a:solidFill>
                  <a:schemeClr val="tx1"/>
                </a:solidFill>
                <a:latin typeface="Haettenschweiler" panose="020B0706040902060204" pitchFamily="34" charset="0"/>
              </a:rPr>
              <a:t>In the Garden</a:t>
            </a:r>
          </a:p>
        </p:txBody>
      </p:sp>
      <p:grpSp>
        <p:nvGrpSpPr>
          <p:cNvPr id="3099" name="Group 309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100" name="Rectangle 309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1" name="Rectangle 310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2" name="Rectangle 310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04" name="Rectangle 310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6" name="Rectangle 310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41237-D8BE-EE04-DC57-2536FF77A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2492" y="1554290"/>
            <a:ext cx="5536000" cy="3690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917332-A112-48EF-D17B-25819F19B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593" y="6454642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3B81E78-1FD3-F021-05DE-1B59E53C61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DDEB84E4-BA99-4A7F-114F-1BBCEA78CD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6404" y="937232"/>
            <a:ext cx="406400" cy="406400"/>
          </a:xfrm>
          <a:prstGeom prst="rect">
            <a:avLst/>
          </a:prstGeom>
        </p:spPr>
      </p:pic>
      <p:pic>
        <p:nvPicPr>
          <p:cNvPr id="5" name="Picture 6" descr="42,200+ Road Safety Lines Stock Photos, Pictures &amp; Royalty-Free Images -  iStock">
            <a:extLst>
              <a:ext uri="{FF2B5EF4-FFF2-40B4-BE49-F238E27FC236}">
                <a16:creationId xmlns:a16="http://schemas.microsoft.com/office/drawing/2014/main" id="{007E9D61-89F6-9D0F-BFC6-F682E7B9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" r="38292" b="1"/>
          <a:stretch/>
        </p:blipFill>
        <p:spPr bwMode="auto">
          <a:xfrm>
            <a:off x="6095999" y="0"/>
            <a:ext cx="6096001" cy="68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9557C-002A-9A8C-8C1E-3F8A70913C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6C9DC3-E48C-3268-C689-448DD780F1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145" y="788774"/>
            <a:ext cx="2626527" cy="51864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9BF8387-789C-25FE-4B27-E35373EA322F}"/>
              </a:ext>
            </a:extLst>
          </p:cNvPr>
          <p:cNvSpPr txBox="1"/>
          <p:nvPr/>
        </p:nvSpPr>
        <p:spPr>
          <a:xfrm>
            <a:off x="8142412" y="1341413"/>
            <a:ext cx="219119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u="sng" dirty="0">
                <a:latin typeface="Berlin Sans FB Demi" panose="020E0802020502020306" pitchFamily="34" charset="0"/>
              </a:rPr>
              <a:t>Mission 2:</a:t>
            </a:r>
          </a:p>
          <a:p>
            <a:r>
              <a:rPr lang="en-GB" sz="3800" dirty="0">
                <a:latin typeface="Berlin Sans FB Demi" panose="020E0802020502020306" pitchFamily="34" charset="0"/>
              </a:rPr>
              <a:t>Learn the Road Safety Hand</a:t>
            </a:r>
          </a:p>
        </p:txBody>
      </p:sp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F41804C-2A8E-1863-B4E8-00F7A63C34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3" name="Picture 2" descr="A hand with black text and white text&#10;&#10;Description automatically generated">
            <a:extLst>
              <a:ext uri="{FF2B5EF4-FFF2-40B4-BE49-F238E27FC236}">
                <a16:creationId xmlns:a16="http://schemas.microsoft.com/office/drawing/2014/main" id="{5D776138-5B44-049E-861B-B426C9C023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7" y="882748"/>
            <a:ext cx="4680856" cy="50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5CA848-4564-708B-1DE7-2E3039D33EB0}"/>
              </a:ext>
            </a:extLst>
          </p:cNvPr>
          <p:cNvSpPr/>
          <p:nvPr/>
        </p:nvSpPr>
        <p:spPr>
          <a:xfrm>
            <a:off x="4659086" y="1785257"/>
            <a:ext cx="6770914" cy="421277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EA60EA-F9EA-EBA2-C79F-A2F44284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592" y="353026"/>
            <a:ext cx="7289609" cy="162069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0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Are these children </a:t>
            </a:r>
            <a:r>
              <a:rPr lang="en-US" sz="5000" b="1" dirty="0">
                <a:solidFill>
                  <a:schemeClr val="accent1">
                    <a:lumMod val="75000"/>
                  </a:schemeClr>
                </a:solidFill>
              </a:rPr>
              <a:t>doing it right?</a:t>
            </a: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54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0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BBCCF24E-3BF9-5E63-2D5E-BA068213BF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13629" r="11717" b="23408"/>
          <a:stretch/>
        </p:blipFill>
        <p:spPr bwMode="auto">
          <a:xfrm>
            <a:off x="139575" y="834917"/>
            <a:ext cx="4194043" cy="50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7D37B7-375A-F943-5EEC-58BE6F856BCD}"/>
              </a:ext>
            </a:extLst>
          </p:cNvPr>
          <p:cNvSpPr txBox="1"/>
          <p:nvPr/>
        </p:nvSpPr>
        <p:spPr>
          <a:xfrm>
            <a:off x="911786" y="1918503"/>
            <a:ext cx="264962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5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Dear Reception children, your task is to watch this video…</a:t>
            </a:r>
            <a:b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lang="en-GB" sz="3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0334CC1-2CB0-5F00-296E-F20B9AADF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91E73904-49A4-B02E-BF27-7B124EFB7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7" name="Online Media 6" title="Crossing roads: kids know best">
            <a:hlinkClick r:id="" action="ppaction://media"/>
            <a:extLst>
              <a:ext uri="{FF2B5EF4-FFF2-40B4-BE49-F238E27FC236}">
                <a16:creationId xmlns:a16="http://schemas.microsoft.com/office/drawing/2014/main" id="{A3599477-F680-DFCC-BD82-680B9932EF0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013244" y="2208342"/>
            <a:ext cx="6062597" cy="34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C252EC-8446-653B-6473-D1D73514AFCD}"/>
              </a:ext>
            </a:extLst>
          </p:cNvPr>
          <p:cNvSpPr txBox="1"/>
          <p:nvPr/>
        </p:nvSpPr>
        <p:spPr>
          <a:xfrm>
            <a:off x="5757727" y="422536"/>
            <a:ext cx="6347310" cy="55301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atin typeface="Haettenschweiler" panose="020B0706040902060204" pitchFamily="34" charset="0"/>
                <a:ea typeface="+mj-ea"/>
                <a:cs typeface="+mj-cs"/>
              </a:rPr>
              <a:t>RECAP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7200" dirty="0">
              <a:latin typeface="Haettenschweiler" panose="020B070604090206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latin typeface="Haettenschweiler" panose="020B0706040902060204" pitchFamily="34" charset="0"/>
                <a:ea typeface="+mj-ea"/>
                <a:cs typeface="+mj-cs"/>
              </a:rPr>
              <a:t>What are the 5 steps we need to do before crossing the road?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A106C6-EF91-3FA1-FD6F-275345D5E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5A44B4-DAC8-C059-5B77-3B0A688D2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669925"/>
            <a:ext cx="5518149" cy="5518149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B83E77B0-9262-2A00-2E16-F5DB75282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69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005B19-892C-556B-00A1-E678972C607E}"/>
              </a:ext>
            </a:extLst>
          </p:cNvPr>
          <p:cNvSpPr/>
          <p:nvPr/>
        </p:nvSpPr>
        <p:spPr>
          <a:xfrm>
            <a:off x="511629" y="293914"/>
            <a:ext cx="4942114" cy="608127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7A720BB4-EF54-362E-F35C-21545A3E1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0" t="13738" r="12340" b="24579"/>
          <a:stretch/>
        </p:blipFill>
        <p:spPr bwMode="auto">
          <a:xfrm>
            <a:off x="679143" y="408753"/>
            <a:ext cx="4642663" cy="580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3DCB79-7783-6A47-724D-CECEB9316F19}"/>
              </a:ext>
            </a:extLst>
          </p:cNvPr>
          <p:cNvSpPr txBox="1"/>
          <p:nvPr/>
        </p:nvSpPr>
        <p:spPr>
          <a:xfrm>
            <a:off x="1601165" y="1857306"/>
            <a:ext cx="279861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Bradley Hand ITC" panose="03070402050302030203" pitchFamily="66" charset="0"/>
              </a:rPr>
              <a:t>Dear Reception,</a:t>
            </a:r>
          </a:p>
          <a:p>
            <a:endParaRPr lang="en-GB" sz="2400" b="1" dirty="0">
              <a:latin typeface="Bradley Hand ITC" panose="03070402050302030203" pitchFamily="66" charset="0"/>
            </a:endParaRPr>
          </a:p>
          <a:p>
            <a:r>
              <a:rPr lang="en-GB" sz="2400" b="1" dirty="0">
                <a:latin typeface="Bradley Hand ITC" panose="03070402050302030203" pitchFamily="66" charset="0"/>
              </a:rPr>
              <a:t>Thank you for taking part in our secret mission today. </a:t>
            </a:r>
          </a:p>
          <a:p>
            <a:endParaRPr lang="en-GB" sz="2400" b="1" dirty="0">
              <a:latin typeface="Bradley Hand ITC" panose="03070402050302030203" pitchFamily="66" charset="0"/>
            </a:endParaRPr>
          </a:p>
          <a:p>
            <a:r>
              <a:rPr lang="en-GB" sz="2400" b="1" dirty="0">
                <a:latin typeface="Bradley Hand ITC" panose="03070402050302030203" pitchFamily="66" charset="0"/>
              </a:rPr>
              <a:t>You are now invited to play a game of </a:t>
            </a:r>
            <a:r>
              <a:rPr lang="en-GB" sz="2400" b="1" u="sng" dirty="0">
                <a:latin typeface="Bradley Hand ITC" panose="03070402050302030203" pitchFamily="66" charset="0"/>
              </a:rPr>
              <a:t>Theo</a:t>
            </a:r>
            <a:r>
              <a:rPr lang="en-GB" sz="2400" b="1" dirty="0">
                <a:latin typeface="Bradley Hand ITC" panose="03070402050302030203" pitchFamily="66" charset="0"/>
              </a:rPr>
              <a:t> says.</a:t>
            </a:r>
            <a:endParaRPr lang="en-GB" sz="2400" b="1" u="sng" dirty="0">
              <a:latin typeface="Bradley Hand ITC" panose="03070402050302030203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0502EA-8B80-1257-4833-45F195C19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person in a mascot garment&#10;&#10;Description automatically generated">
            <a:extLst>
              <a:ext uri="{FF2B5EF4-FFF2-40B4-BE49-F238E27FC236}">
                <a16:creationId xmlns:a16="http://schemas.microsoft.com/office/drawing/2014/main" id="{D86C4A38-E086-DD90-B5D5-6D27F2D9B5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4194" y="2123636"/>
            <a:ext cx="3441192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2B219C5-26D4-D59A-1B68-DB64467C450A}"/>
              </a:ext>
            </a:extLst>
          </p:cNvPr>
          <p:cNvSpPr/>
          <p:nvPr/>
        </p:nvSpPr>
        <p:spPr>
          <a:xfrm>
            <a:off x="5982434" y="1857306"/>
            <a:ext cx="2768216" cy="1229091"/>
          </a:xfrm>
          <a:prstGeom prst="wedgeRoundRectCallout">
            <a:avLst>
              <a:gd name="adj1" fmla="val 51959"/>
              <a:gd name="adj2" fmla="val 87333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5A333C-7189-7A43-7B7F-584A5E0E738D}"/>
              </a:ext>
            </a:extLst>
          </p:cNvPr>
          <p:cNvSpPr txBox="1"/>
          <p:nvPr/>
        </p:nvSpPr>
        <p:spPr>
          <a:xfrm>
            <a:off x="6125101" y="1857306"/>
            <a:ext cx="24828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 Light" panose="020F0302020204030204"/>
                <a:ea typeface="+mj-ea"/>
                <a:cs typeface="+mj-cs"/>
              </a:rPr>
              <a:t>Ready to play?</a:t>
            </a:r>
            <a:endParaRPr lang="en-GB" sz="3500" dirty="0"/>
          </a:p>
        </p:txBody>
      </p:sp>
      <p:pic>
        <p:nvPicPr>
          <p:cNvPr id="9" name="Picture 8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B6599BBA-05DB-10D9-8A2D-F3E66C696B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E7E16ECC-FF9E-4160-4707-5D438F289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0987" y="889528"/>
            <a:ext cx="304800" cy="304800"/>
          </a:xfrm>
          <a:prstGeom prst="rect">
            <a:avLst/>
          </a:prstGeom>
        </p:spPr>
      </p:pic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F5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BC4A4E6A-D8C8-D265-51E4-8856845B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01615" y="388479"/>
            <a:ext cx="6184580" cy="4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D18BE-08DC-3DBA-E833-E3FEFAE47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F9F50-8BDA-7F2F-038C-F6543FB704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467" y="857258"/>
            <a:ext cx="2461287" cy="486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6C8972-5D4B-CD6C-A2AF-3F3CE3D0B6D6}"/>
              </a:ext>
            </a:extLst>
          </p:cNvPr>
          <p:cNvSpPr txBox="1"/>
          <p:nvPr/>
        </p:nvSpPr>
        <p:spPr>
          <a:xfrm>
            <a:off x="1732735" y="1409896"/>
            <a:ext cx="19371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Mission 3: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Colour your holding hands sheet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E85FFB-F0FF-57B2-7586-E50B1260E7EB}"/>
              </a:ext>
            </a:extLst>
          </p:cNvPr>
          <p:cNvSpPr txBox="1"/>
          <p:nvPr/>
        </p:nvSpPr>
        <p:spPr>
          <a:xfrm>
            <a:off x="4994487" y="4655839"/>
            <a:ext cx="57988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Wait… Before we go to do our task…</a:t>
            </a:r>
            <a:endParaRPr lang="en-GB" dirty="0"/>
          </a:p>
        </p:txBody>
      </p:sp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E4491C2-86DB-F2B2-9E0D-95DA70440D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4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B34F8C-5E4E-69CC-9FE8-CCA448E949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822BD519-A7A1-CEE7-8F9B-1BCE3BEA1E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9239" y="671564"/>
            <a:ext cx="304800" cy="30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EF3060-0091-E8DF-C6A8-20A8BFEFAB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696" b="92271" l="12821" r="90171">
                        <a14:foregroundMark x1="21414" y1="88806" x2="14530" y2="78986"/>
                        <a14:foregroundMark x1="14530" y1="78986" x2="15812" y2="11836"/>
                        <a14:foregroundMark x1="15812" y1="11836" x2="37607" y2="8937"/>
                        <a14:foregroundMark x1="37607" y1="8937" x2="83333" y2="10870"/>
                        <a14:foregroundMark x1="83333" y1="10870" x2="87607" y2="22947"/>
                        <a14:foregroundMark x1="87607" y1="22947" x2="86036" y2="75091"/>
                        <a14:foregroundMark x1="34586" y1="91118" x2="35043" y2="91304"/>
                        <a14:foregroundMark x1="13675" y1="82609" x2="31081" y2="89692"/>
                        <a14:foregroundMark x1="35043" y1="91304" x2="59402" y2="92271"/>
                        <a14:foregroundMark x1="59402" y1="92271" x2="81492" y2="91602"/>
                        <a14:foregroundMark x1="84093" y1="90124" x2="89351" y2="80279"/>
                        <a14:foregroundMark x1="88686" y1="72868" x2="88034" y2="70290"/>
                        <a14:foregroundMark x1="12821" y1="85749" x2="26303" y2="89254"/>
                        <a14:foregroundMark x1="34348" y1="91307" x2="61111" y2="91787"/>
                        <a14:foregroundMark x1="61111" y1="91787" x2="80166" y2="90772"/>
                        <a14:foregroundMark x1="83976" y1="90051" x2="87914" y2="80352"/>
                        <a14:foregroundMark x1="13675" y1="14493" x2="36325" y2="7971"/>
                        <a14:foregroundMark x1="36325" y1="7971" x2="68376" y2="9179"/>
                        <a14:foregroundMark x1="68376" y1="9179" x2="88462" y2="16184"/>
                        <a14:foregroundMark x1="88462" y1="16184" x2="87607" y2="27536"/>
                        <a14:foregroundMark x1="49573" y1="92029" x2="71368" y2="90821"/>
                        <a14:foregroundMark x1="71368" y1="90821" x2="85885" y2="80456"/>
                        <a14:foregroundMark x1="87469" y1="75018" x2="85470" y2="14251"/>
                        <a14:foregroundMark x1="13675" y1="85990" x2="19079" y2="89426"/>
                        <a14:foregroundMark x1="27778" y1="85266" x2="54701" y2="89130"/>
                        <a14:foregroundMark x1="54701" y1="89130" x2="62821" y2="86232"/>
                        <a14:foregroundMark x1="13248" y1="24155" x2="12821" y2="16667"/>
                        <a14:foregroundMark x1="74786" y1="8696" x2="87607" y2="14010"/>
                        <a14:foregroundMark x1="83814" y1="75205" x2="84188" y2="36473"/>
                        <a14:foregroundMark x1="83761" y1="80676" x2="83763" y2="80418"/>
                        <a14:foregroundMark x1="84188" y1="36473" x2="82051" y2="62319"/>
                        <a14:foregroundMark x1="86752" y1="62560" x2="85897" y2="47343"/>
                        <a14:foregroundMark x1="85897" y1="47343" x2="87179" y2="60145"/>
                        <a14:foregroundMark x1="14103" y1="22464" x2="13675" y2="16425"/>
                        <a14:foregroundMark x1="86752" y1="63285" x2="85897" y2="24155"/>
                        <a14:foregroundMark x1="85897" y1="24155" x2="86325" y2="65942"/>
                        <a14:foregroundMark x1="86325" y1="65942" x2="87179" y2="63285"/>
                        <a14:backgroundMark x1="89744" y1="82367" x2="90598" y2="74155"/>
                        <a14:backgroundMark x1="86752" y1="91787" x2="83333" y2="92754"/>
                        <a14:backgroundMark x1="91880" y1="81884" x2="89744" y2="70048"/>
                        <a14:backgroundMark x1="90171" y1="74879" x2="91026" y2="80193"/>
                        <a14:backgroundMark x1="25641" y1="93237" x2="22222" y2="92754"/>
                        <a14:backgroundMark x1="15812" y1="92029" x2="31624" y2="93478"/>
                      </a14:backgroundRemoval>
                    </a14:imgEffect>
                  </a14:imgLayer>
                </a14:imgProps>
              </a:ext>
            </a:extLst>
          </a:blip>
          <a:srcRect l="12427" t="7507" r="11739" b="7977"/>
          <a:stretch/>
        </p:blipFill>
        <p:spPr bwMode="auto">
          <a:xfrm>
            <a:off x="1443169" y="554175"/>
            <a:ext cx="2915471" cy="5749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24400-587E-2AB4-BAD6-40F92BB9A914}"/>
              </a:ext>
            </a:extLst>
          </p:cNvPr>
          <p:cNvSpPr txBox="1"/>
          <p:nvPr/>
        </p:nvSpPr>
        <p:spPr>
          <a:xfrm>
            <a:off x="1741612" y="1154169"/>
            <a:ext cx="239350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Mission 4: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Tell your grown-ups at home what you have learnt today.</a:t>
            </a:r>
          </a:p>
        </p:txBody>
      </p:sp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429BEB7-E0CD-F702-9C7D-3F31C53866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 descr="A hand with black text and white text&#10;&#10;Description automatically generated">
            <a:extLst>
              <a:ext uri="{FF2B5EF4-FFF2-40B4-BE49-F238E27FC236}">
                <a16:creationId xmlns:a16="http://schemas.microsoft.com/office/drawing/2014/main" id="{8B171642-B002-BDE2-8DD2-3AE7A6287F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10" y="331792"/>
            <a:ext cx="5444121" cy="59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4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oyful-spy-melody-for-lighthearted-fun-15s-232565">
            <a:hlinkClick r:id="" action="ppaction://media"/>
            <a:extLst>
              <a:ext uri="{FF2B5EF4-FFF2-40B4-BE49-F238E27FC236}">
                <a16:creationId xmlns:a16="http://schemas.microsoft.com/office/drawing/2014/main" id="{7A8E09AF-0CD7-F402-4DFF-BE4144FCDC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78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43600" y="3276600"/>
            <a:ext cx="304800" cy="304800"/>
          </a:xfrm>
          <a:prstGeom prst="rect">
            <a:avLst/>
          </a:prstGeom>
        </p:spPr>
      </p:pic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A8CCCB6D-5162-4AAE-A5E3-3AC55410D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0BCD8C04-CC7B-40EF-82EB-E9821F79B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70" y="2458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white printer paper on brown wooden table">
            <a:extLst>
              <a:ext uri="{FF2B5EF4-FFF2-40B4-BE49-F238E27FC236}">
                <a16:creationId xmlns:a16="http://schemas.microsoft.com/office/drawing/2014/main" id="{42800A56-CBA1-D75F-B9EA-56FC3E5A2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9" r="4301" b="-1"/>
          <a:stretch/>
        </p:blipFill>
        <p:spPr bwMode="auto">
          <a:xfrm>
            <a:off x="-16645" y="-2458"/>
            <a:ext cx="84503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ree Close-up of a Sign Against White Background Stock Photo">
            <a:extLst>
              <a:ext uri="{FF2B5EF4-FFF2-40B4-BE49-F238E27FC236}">
                <a16:creationId xmlns:a16="http://schemas.microsoft.com/office/drawing/2014/main" id="{1F5D80D2-9876-236F-3A15-6E64A949E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4" r="6699"/>
          <a:stretch/>
        </p:blipFill>
        <p:spPr bwMode="auto">
          <a:xfrm>
            <a:off x="6225997" y="-7384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20A655-C6EF-0D7C-9383-C4E54451F455}"/>
              </a:ext>
            </a:extLst>
          </p:cNvPr>
          <p:cNvSpPr txBox="1"/>
          <p:nvPr/>
        </p:nvSpPr>
        <p:spPr>
          <a:xfrm>
            <a:off x="742950" y="1495425"/>
            <a:ext cx="496252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6600" b="1">
                <a:solidFill>
                  <a:schemeClr val="bg1"/>
                </a:solidFill>
                <a:latin typeface="Ink Free"/>
              </a:rPr>
              <a:t>Reception's Road Safety Mission</a:t>
            </a:r>
          </a:p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9C5D38-8881-7591-E184-7D4358A34E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8577300-F93F-50C2-F21A-8F6AC205E0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20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E7E16ECC-FF9E-4160-4707-5D438F2896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0987" y="889528"/>
            <a:ext cx="304800" cy="304800"/>
          </a:xfrm>
          <a:prstGeom prst="rect">
            <a:avLst/>
          </a:prstGeom>
        </p:spPr>
      </p:pic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1C6AAE25-BD23-41B5-AAE4-1DA5898C2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573887"/>
            <a:ext cx="0" cy="3710227"/>
          </a:xfrm>
          <a:prstGeom prst="line">
            <a:avLst/>
          </a:prstGeom>
          <a:ln w="19050">
            <a:solidFill>
              <a:srgbClr val="F56C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>
            <a:extLst>
              <a:ext uri="{FF2B5EF4-FFF2-40B4-BE49-F238E27FC236}">
                <a16:creationId xmlns:a16="http://schemas.microsoft.com/office/drawing/2014/main" id="{BC4A4E6A-D8C8-D265-51E4-8856845B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97309" y="579865"/>
            <a:ext cx="6184580" cy="42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AD18BE-08DC-3DBA-E833-E3FEFAE476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9F9F50-8BDA-7F2F-038C-F6543FB7043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67" y="857258"/>
            <a:ext cx="2461287" cy="48601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6C8972-5D4B-CD6C-A2AF-3F3CE3D0B6D6}"/>
              </a:ext>
            </a:extLst>
          </p:cNvPr>
          <p:cNvSpPr txBox="1"/>
          <p:nvPr/>
        </p:nvSpPr>
        <p:spPr>
          <a:xfrm>
            <a:off x="1732735" y="1409896"/>
            <a:ext cx="19371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Mission 3: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Colour your holding hands sheet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2D6B4A-4B50-0873-4356-C8BF621279E8}"/>
              </a:ext>
            </a:extLst>
          </p:cNvPr>
          <p:cNvSpPr txBox="1"/>
          <p:nvPr/>
        </p:nvSpPr>
        <p:spPr>
          <a:xfrm>
            <a:off x="4994487" y="4655839"/>
            <a:ext cx="579883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Let’s go do our task…</a:t>
            </a:r>
            <a:endParaRPr lang="en-GB" dirty="0"/>
          </a:p>
        </p:txBody>
      </p:sp>
      <p:pic>
        <p:nvPicPr>
          <p:cNvPr id="6" name="Picture 5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DAC84663-9A9A-0CE5-CF15-AB5574FB99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9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18F6E8B-15ED-43C7-94BA-91549A651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3CAB6D-B2BA-6776-0C69-5B9CC6C26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3023754"/>
            <a:ext cx="4900144" cy="27369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b="1"/>
              <a:t>Thank you!</a:t>
            </a:r>
            <a:br>
              <a:rPr lang="en-US" sz="5400" b="1"/>
            </a:br>
            <a:endParaRPr lang="en-US" sz="5400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04803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89A89A-1E9C-4761-9DFF-53C275FBF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257770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2F3EE06-EE7D-583C-D042-EA6A794FA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187" y="471748"/>
            <a:ext cx="3766799" cy="25520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8000" y="3462252"/>
            <a:ext cx="4837176" cy="29799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8D1823-C005-3A73-C115-54A19C3B3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162" y="4308912"/>
            <a:ext cx="4324849" cy="12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887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F42C-9F5E-45FA-B3D2-5CD0399B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Credits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73CFA-728A-F8DE-2417-66FE7BEEA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400" dirty="0">
                <a:latin typeface="+mj-lt"/>
              </a:rPr>
              <a:t>Phone - 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Photo by </a:t>
            </a:r>
            <a:r>
              <a:rPr lang="en-GB" sz="14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Benjaminrobyn Jespersen</a:t>
            </a:r>
            <a:endParaRPr lang="en-GB" sz="14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 Secret Logo – Photo by Tayeb Mezahdia </a:t>
            </a:r>
            <a:r>
              <a:rPr lang="en-GB" sz="14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https://pixabay.com/illustrations/top-secret-confidential-classified-2054429/</a:t>
            </a:r>
            <a:endParaRPr lang="en-GB" sz="1400" kern="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Road -Photo by 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Benjamin Elliott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40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Forest - 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Bruyndonckx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Beach - 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Brian Gordillo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+mj-lt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Message alert – By </a:t>
            </a:r>
            <a:r>
              <a:rPr lang="en-GB" sz="1400" b="0" i="0" dirty="0">
                <a:effectLst/>
                <a:latin typeface="+mj-lt"/>
              </a:rPr>
              <a:t>LIECIO</a:t>
            </a:r>
            <a:br>
              <a:rPr lang="en-GB" sz="1400" dirty="0">
                <a:latin typeface="+mj-lt"/>
              </a:rPr>
            </a:b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https://pixabay.com/sound-effects/message-notification-190034/ </a:t>
            </a:r>
          </a:p>
          <a:p>
            <a:r>
              <a:rPr lang="en-US" altLang="en-US" sz="1400" dirty="0">
                <a:latin typeface="+mj-lt"/>
              </a:rPr>
              <a:t>Spy theme – By </a:t>
            </a:r>
            <a:r>
              <a:rPr lang="en-US" altLang="en-US" sz="1400" dirty="0" err="1">
                <a:latin typeface="+mj-lt"/>
              </a:rPr>
              <a:t>Universefield</a:t>
            </a:r>
            <a:r>
              <a:rPr lang="en-US" altLang="en-US" sz="1400" dirty="0">
                <a:latin typeface="+mj-lt"/>
              </a:rPr>
              <a:t> </a:t>
            </a:r>
            <a:r>
              <a:rPr lang="en-US" altLang="en-US" sz="1400" dirty="0">
                <a:latin typeface="+mj-lt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https://pixabay.com/music/happy-childrens-tunes-joyful-spy-melody-for-lighthearted-fun-15s-232565/</a:t>
            </a:r>
            <a:endParaRPr lang="en-US" altLang="en-US" sz="1400" dirty="0">
              <a:latin typeface="+mj-lt"/>
            </a:endParaRPr>
          </a:p>
          <a:p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Playing in garden –</a:t>
            </a:r>
            <a:r>
              <a:rPr lang="en-GB" sz="1400" b="0" i="0" dirty="0">
                <a:effectLst/>
                <a:latin typeface="+mj-lt"/>
              </a:rPr>
              <a:t>Photo by Allan Mas from </a:t>
            </a:r>
            <a:r>
              <a:rPr lang="en-GB" sz="1400" b="0" i="0" dirty="0" err="1">
                <a:effectLst/>
                <a:latin typeface="+mj-lt"/>
              </a:rPr>
              <a:t>Pexels</a:t>
            </a:r>
            <a:r>
              <a:rPr lang="en-GB" sz="1400" b="0" i="0" dirty="0">
                <a:effectLst/>
                <a:latin typeface="+mj-lt"/>
              </a:rPr>
              <a:t>: </a:t>
            </a:r>
            <a:r>
              <a:rPr lang="en-GB" sz="1400" b="0" i="0" dirty="0">
                <a:effectLst/>
                <a:latin typeface="+mj-lt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https://www.pexels.com/photo/little-boy-playing-with-plastic-shovel-in-backyard-5623736/</a:t>
            </a:r>
            <a:endParaRPr lang="en-GB" sz="1400" b="0" i="0" dirty="0">
              <a:effectLst/>
              <a:latin typeface="+mj-lt"/>
            </a:endParaRPr>
          </a:p>
          <a:p>
            <a:r>
              <a:rPr kumimoji="0" lang="en-GB" altLang="en-US" sz="1400" u="none" strike="noStrike" cap="none" normalizeH="0" baseline="0" dirty="0">
                <a:ln>
                  <a:noFill/>
                </a:ln>
                <a:latin typeface="+mj-lt"/>
              </a:rPr>
              <a:t>Horse in lane - Photo by </a:t>
            </a:r>
            <a:r>
              <a:rPr kumimoji="0" lang="en-GB" altLang="en-US" sz="1400" u="none" strike="noStrike" cap="none" normalizeH="0" baseline="0" dirty="0" err="1">
                <a:ln>
                  <a:noFill/>
                </a:ln>
                <a:latin typeface="+mj-lt"/>
              </a:rPr>
              <a:t>liesbeth</a:t>
            </a:r>
            <a:r>
              <a:rPr kumimoji="0" lang="en-GB" altLang="en-US" sz="1400" u="none" strike="noStrike" cap="none" normalizeH="0" baseline="0" dirty="0">
                <a:ln>
                  <a:noFill/>
                </a:ln>
                <a:latin typeface="+mj-lt"/>
              </a:rPr>
              <a:t> stevens from </a:t>
            </a:r>
            <a:r>
              <a:rPr kumimoji="0" lang="en-GB" altLang="en-US" sz="1400" u="none" strike="noStrike" cap="none" normalizeH="0" baseline="0" dirty="0" err="1">
                <a:ln>
                  <a:noFill/>
                </a:ln>
                <a:latin typeface="+mj-lt"/>
              </a:rPr>
              <a:t>Pexels</a:t>
            </a:r>
            <a:r>
              <a:rPr kumimoji="0" lang="en-GB" altLang="en-US" sz="1400" u="none" strike="noStrike" cap="none" normalizeH="0" baseline="0" dirty="0">
                <a:ln>
                  <a:noFill/>
                </a:ln>
                <a:latin typeface="+mj-lt"/>
              </a:rPr>
              <a:t>: </a:t>
            </a:r>
            <a:r>
              <a:rPr kumimoji="0" lang="en-GB" altLang="en-US" sz="1400" u="none" strike="noStrike" cap="none" normalizeH="0" baseline="0" dirty="0">
                <a:ln>
                  <a:noFill/>
                </a:ln>
                <a:latin typeface="+mj-l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https://www.pexels.com/photo/a-person-with-a-horse-in-winter-19945572/</a:t>
            </a:r>
            <a:endParaRPr kumimoji="0" lang="en-GB" altLang="en-US" sz="1400" u="none" strike="noStrike" cap="none" normalizeH="0" baseline="0" dirty="0">
              <a:ln>
                <a:noFill/>
              </a:ln>
              <a:latin typeface="+mj-lt"/>
            </a:endParaRPr>
          </a:p>
          <a:p>
            <a:r>
              <a:rPr kumimoji="0" lang="en-GB" altLang="en-US" sz="1400" u="none" strike="noStrike" cap="none" normalizeH="0" baseline="0" dirty="0">
                <a:ln>
                  <a:noFill/>
                </a:ln>
                <a:latin typeface="+mj-lt"/>
              </a:rPr>
              <a:t>Photo by Eva Bronzini from </a:t>
            </a:r>
            <a:r>
              <a:rPr kumimoji="0" lang="en-GB" altLang="en-US" sz="1400" u="none" strike="noStrike" cap="none" normalizeH="0" baseline="0" dirty="0" err="1">
                <a:ln>
                  <a:noFill/>
                </a:ln>
                <a:latin typeface="+mj-lt"/>
              </a:rPr>
              <a:t>Pexels</a:t>
            </a:r>
            <a:r>
              <a:rPr kumimoji="0" lang="en-GB" altLang="en-US" sz="1400" u="none" strike="noStrike" cap="none" normalizeH="0" baseline="0" dirty="0">
                <a:ln>
                  <a:noFill/>
                </a:ln>
                <a:latin typeface="+mj-lt"/>
              </a:rPr>
              <a:t>: </a:t>
            </a:r>
            <a:r>
              <a:rPr kumimoji="0" lang="en-GB" altLang="en-US" sz="1400" u="none" strike="noStrike" cap="none" normalizeH="0" baseline="0" dirty="0">
                <a:ln>
                  <a:noFill/>
                </a:ln>
                <a:latin typeface="+mj-lt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https://www.pexels.com/photo/a-sheet-of-paper-on-top-of-a-brown-envelope-7958171/</a:t>
            </a:r>
            <a:endParaRPr kumimoji="0" lang="en-GB" altLang="en-US" sz="1400" u="none" strike="noStrike" cap="none" normalizeH="0" baseline="0" dirty="0">
              <a:ln>
                <a:noFill/>
              </a:ln>
              <a:latin typeface="+mj-lt"/>
            </a:endParaRPr>
          </a:p>
          <a:p>
            <a:endParaRPr kumimoji="0" lang="en-GB" altLang="en-US" sz="1400" u="none" strike="noStrike" cap="none" normalizeH="0" baseline="0" dirty="0">
              <a:ln>
                <a:noFill/>
              </a:ln>
              <a:latin typeface="+mj-lt"/>
            </a:endParaRPr>
          </a:p>
          <a:p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endParaRPr lang="en-GB" sz="20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30BCF0-4E34-CF85-EC98-A44FA208F4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94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3" name="Rectangle 205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3F6A1-6CA4-B02F-5CEF-FE4289AF2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67" y="1130712"/>
            <a:ext cx="4368602" cy="1956841"/>
          </a:xfrm>
        </p:spPr>
        <p:txBody>
          <a:bodyPr anchor="b">
            <a:normAutofit/>
          </a:bodyPr>
          <a:lstStyle/>
          <a:p>
            <a:pPr marL="0" marR="0" lvl="0" indent="0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lang="en-US" sz="4800" b="1" dirty="0">
                <a:latin typeface="Calibri" panose="020F0502020204030204"/>
              </a:rPr>
              <a:t>O</a:t>
            </a:r>
            <a:r>
              <a:rPr kumimoji="0" lang="en-US" sz="48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Mission: </a:t>
            </a: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GB" sz="1400" dirty="0"/>
          </a:p>
        </p:txBody>
      </p:sp>
      <p:sp>
        <p:nvSpPr>
          <p:cNvPr id="206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CFDFD85B-CED9-9416-9B08-CF8EFCC35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14682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be able to identify safe and non-safe places to play.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en-US" sz="2400" b="1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7A932-9C32-3E55-8B44-E1730372FC66}"/>
              </a:ext>
            </a:extLst>
          </p:cNvPr>
          <p:cNvSpPr txBox="1"/>
          <p:nvPr/>
        </p:nvSpPr>
        <p:spPr>
          <a:xfrm>
            <a:off x="670034" y="3810000"/>
            <a:ext cx="421727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To be able to explain the 5 key steps to cross a road safely.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C95CE9-3D6B-EBF8-B1D2-7D529AC17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4EF7D66F-34C4-74BE-211A-A2379AEF7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712CEB-CF91-4E7E-2B91-2518AE177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3703" y="890611"/>
            <a:ext cx="4594527" cy="45945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423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9" name="Freeform: Shape 104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1" name="Freeform: Shape 105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A5269-A394-0351-E320-074218DA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GB" sz="4000" b="1" dirty="0"/>
              <a:t>What is Road Safety?</a:t>
            </a:r>
          </a:p>
        </p:txBody>
      </p:sp>
      <p:sp>
        <p:nvSpPr>
          <p:cNvPr id="1053" name="Rectangle 105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91FA-4E79-385F-9295-ECAA1834A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628" y="2519346"/>
            <a:ext cx="3785270" cy="3876710"/>
          </a:xfrm>
        </p:spPr>
        <p:txBody>
          <a:bodyPr anchor="t">
            <a:normAutofit fontScale="92500" lnSpcReduction="10000"/>
          </a:bodyPr>
          <a:lstStyle/>
          <a:p>
            <a:r>
              <a:rPr lang="en-GB" sz="2000" b="1" i="0" dirty="0">
                <a:effectLst/>
                <a:latin typeface="Arial" panose="020B0604020202020204" pitchFamily="34" charset="0"/>
              </a:rPr>
              <a:t>Road Safety helps to keep everyone who uses the road safe and stops us from getting hurt.</a:t>
            </a:r>
            <a:endParaRPr lang="en-GB" sz="2000" dirty="0">
              <a:latin typeface="Arial" panose="020B0604020202020204" pitchFamily="34" charset="0"/>
            </a:endParaRP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It is important to know how to behave when we are near the road and that’s what we are going to learn today.</a:t>
            </a:r>
          </a:p>
          <a:p>
            <a:endParaRPr lang="en-GB" sz="2000" b="1" dirty="0">
              <a:latin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</a:rPr>
              <a:t>We are also going to learn how to </a:t>
            </a:r>
            <a:r>
              <a:rPr lang="en-GB" sz="2000" b="1" i="1" dirty="0">
                <a:latin typeface="Arial" panose="020B0604020202020204" pitchFamily="34" charset="0"/>
              </a:rPr>
              <a:t>cross</a:t>
            </a:r>
            <a:r>
              <a:rPr lang="en-GB" sz="2000" b="1" dirty="0">
                <a:latin typeface="Arial" panose="020B0604020202020204" pitchFamily="34" charset="0"/>
              </a:rPr>
              <a:t> a road safely and decide where is safe to play?</a:t>
            </a:r>
          </a:p>
          <a:p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976604-6DB2-2E90-B8ED-951B05AE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4" name="Picture 3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806A2A3E-46DA-94D5-BA03-00E89EED5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B7439D-A4BE-182B-4A79-554035877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7682" y="2080449"/>
            <a:ext cx="6494397" cy="324719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9072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Free A Sheet of Paper on Top of a Brown Envelope Stock Photo">
            <a:extLst>
              <a:ext uri="{FF2B5EF4-FFF2-40B4-BE49-F238E27FC236}">
                <a16:creationId xmlns:a16="http://schemas.microsoft.com/office/drawing/2014/main" id="{9C6A8AB7-E082-76C2-1283-C2E4CA5AFF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5" t="14866" r="12734" b="22956"/>
          <a:stretch/>
        </p:blipFill>
        <p:spPr bwMode="auto">
          <a:xfrm>
            <a:off x="417322" y="557188"/>
            <a:ext cx="3758438" cy="586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4D9190-3895-9D4B-F9AD-8C9F2DD33325}"/>
              </a:ext>
            </a:extLst>
          </p:cNvPr>
          <p:cNvSpPr txBox="1"/>
          <p:nvPr/>
        </p:nvSpPr>
        <p:spPr>
          <a:xfrm>
            <a:off x="1100432" y="2367459"/>
            <a:ext cx="23922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latin typeface="Haettenschweiler" panose="020B0706040902060204" pitchFamily="34" charset="0"/>
              </a:rPr>
              <a:t>Who uses the road?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828E460-8F6C-B509-D0D1-7E3BA0D6B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C826541B-2AEB-49E5-6FA8-8E06E525E5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DAD25-909C-2E17-3BF5-22913F2D5E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" b="15"/>
          <a:stretch/>
        </p:blipFill>
        <p:spPr>
          <a:xfrm>
            <a:off x="4420343" y="530053"/>
            <a:ext cx="3393734" cy="58451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5AEA52-E150-85F0-48FE-57C3E55066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9430" y="557188"/>
            <a:ext cx="3685247" cy="55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763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E1A92768-C90D-4200-8975-84CC4D4BC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FEB0E-9FB8-9CAE-3874-5848F8F5A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4" r="9354"/>
          <a:stretch/>
        </p:blipFill>
        <p:spPr>
          <a:xfrm>
            <a:off x="11026" y="-5603"/>
            <a:ext cx="4003019" cy="3388883"/>
          </a:xfrm>
          <a:prstGeom prst="rect">
            <a:avLst/>
          </a:prstGeom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4A0E6FE-12BF-46DD-AFCD-1CBFE545B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7" r="10507"/>
          <a:stretch/>
        </p:blipFill>
        <p:spPr bwMode="auto">
          <a:xfrm>
            <a:off x="4094479" y="10"/>
            <a:ext cx="4014047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214AA30E-A2BB-5F9B-8BD1-79E7BDE86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6" b="18306"/>
          <a:stretch/>
        </p:blipFill>
        <p:spPr bwMode="auto">
          <a:xfrm>
            <a:off x="8188960" y="10"/>
            <a:ext cx="4003039" cy="33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D29D5B44-0157-C297-4B29-488343B88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6797"/>
          <a:stretch/>
        </p:blipFill>
        <p:spPr bwMode="auto">
          <a:xfrm>
            <a:off x="20" y="3469102"/>
            <a:ext cx="4003019" cy="338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D52638E-9619-CE56-82ED-3F54E11FD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5" r="10425"/>
          <a:stretch/>
        </p:blipFill>
        <p:spPr bwMode="auto">
          <a:xfrm>
            <a:off x="4094479" y="3469102"/>
            <a:ext cx="401404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CCF774-21A7-8533-85CE-4CE62D8D54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4" r="13404"/>
          <a:stretch/>
        </p:blipFill>
        <p:spPr>
          <a:xfrm>
            <a:off x="8199966" y="3469107"/>
            <a:ext cx="3992034" cy="33888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B22600-9273-0D6A-68CB-6F39C246D5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FF5D0942-F143-E02F-1D70-43984EEA92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2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5" name="Rectangle 5144">
            <a:extLst>
              <a:ext uri="{FF2B5EF4-FFF2-40B4-BE49-F238E27FC236}">
                <a16:creationId xmlns:a16="http://schemas.microsoft.com/office/drawing/2014/main" id="{19B2EB12-332C-4DCC-9746-30DD4690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47" name="Group 5146">
            <a:extLst>
              <a:ext uri="{FF2B5EF4-FFF2-40B4-BE49-F238E27FC236}">
                <a16:creationId xmlns:a16="http://schemas.microsoft.com/office/drawing/2014/main" id="{AFD40B55-BABB-4B33-ADD3-0C2340430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5148" name="Rectangle 5147">
              <a:extLst>
                <a:ext uri="{FF2B5EF4-FFF2-40B4-BE49-F238E27FC236}">
                  <a16:creationId xmlns:a16="http://schemas.microsoft.com/office/drawing/2014/main" id="{C324E181-0B87-4B75-A5EC-6A4B1BD1B6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9" name="Rectangle 5148">
              <a:extLst>
                <a:ext uri="{FF2B5EF4-FFF2-40B4-BE49-F238E27FC236}">
                  <a16:creationId xmlns:a16="http://schemas.microsoft.com/office/drawing/2014/main" id="{577211FB-84C1-4B06-AF95-F83D0394DC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1" name="Group 5150">
            <a:extLst>
              <a:ext uri="{FF2B5EF4-FFF2-40B4-BE49-F238E27FC236}">
                <a16:creationId xmlns:a16="http://schemas.microsoft.com/office/drawing/2014/main" id="{E616EDA1-F722-4C6A-AD2F-E487C7EBE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5152" name="Rectangle 5151">
              <a:extLst>
                <a:ext uri="{FF2B5EF4-FFF2-40B4-BE49-F238E27FC236}">
                  <a16:creationId xmlns:a16="http://schemas.microsoft.com/office/drawing/2014/main" id="{2B994A57-EDEF-4F7C-9FF3-8A46664686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3" name="Rectangle 5152">
              <a:extLst>
                <a:ext uri="{FF2B5EF4-FFF2-40B4-BE49-F238E27FC236}">
                  <a16:creationId xmlns:a16="http://schemas.microsoft.com/office/drawing/2014/main" id="{C0D45935-877E-4620-9F00-69FFC601B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5" name="Group 5154">
            <a:extLst>
              <a:ext uri="{FF2B5EF4-FFF2-40B4-BE49-F238E27FC236}">
                <a16:creationId xmlns:a16="http://schemas.microsoft.com/office/drawing/2014/main" id="{718BCC2B-0684-4382-A2D3-C9ADC7768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5156" name="Rectangle 5155">
              <a:extLst>
                <a:ext uri="{FF2B5EF4-FFF2-40B4-BE49-F238E27FC236}">
                  <a16:creationId xmlns:a16="http://schemas.microsoft.com/office/drawing/2014/main" id="{F67BE271-7CC8-493E-ACC7-330B8DAEC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7" name="Rectangle 5156">
              <a:extLst>
                <a:ext uri="{FF2B5EF4-FFF2-40B4-BE49-F238E27FC236}">
                  <a16:creationId xmlns:a16="http://schemas.microsoft.com/office/drawing/2014/main" id="{B416E226-9BF3-4654-A708-DDC3A062CF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9" name="Group 5158">
            <a:extLst>
              <a:ext uri="{FF2B5EF4-FFF2-40B4-BE49-F238E27FC236}">
                <a16:creationId xmlns:a16="http://schemas.microsoft.com/office/drawing/2014/main" id="{B5D0BDB0-2E17-4D86-BEE1-1A1817E04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5160" name="Rectangle 5159">
              <a:extLst>
                <a:ext uri="{FF2B5EF4-FFF2-40B4-BE49-F238E27FC236}">
                  <a16:creationId xmlns:a16="http://schemas.microsoft.com/office/drawing/2014/main" id="{07A4205F-B9AE-4B05-9BDE-05C46ED38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1" name="Rectangle 5160">
              <a:extLst>
                <a:ext uri="{FF2B5EF4-FFF2-40B4-BE49-F238E27FC236}">
                  <a16:creationId xmlns:a16="http://schemas.microsoft.com/office/drawing/2014/main" id="{7B833BEF-B243-4FC2-967F-3C9C2085AB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5AFCB1E-EFAA-EE02-F9F4-3676AA84CA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085" y="763702"/>
            <a:ext cx="3017154" cy="53400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0D1DB0-8CCC-6554-69DF-DED8BBDE4E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534FC2-AA35-8E8E-B426-7E4D50768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" r="916"/>
          <a:stretch/>
        </p:blipFill>
        <p:spPr>
          <a:xfrm>
            <a:off x="1624152" y="848733"/>
            <a:ext cx="3124762" cy="21220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D3DDD5-9F2D-C7C3-F4EA-F153BC929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r="8815"/>
          <a:stretch/>
        </p:blipFill>
        <p:spPr>
          <a:xfrm>
            <a:off x="848158" y="3920476"/>
            <a:ext cx="2054659" cy="18230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CD4C2D-63A3-16E4-B75B-3C3FA030E3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0" r="12830"/>
          <a:stretch/>
        </p:blipFill>
        <p:spPr>
          <a:xfrm>
            <a:off x="3547407" y="3920476"/>
            <a:ext cx="2297820" cy="2062075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B4DD627-4B3C-BDAA-A341-32FC3C6BDE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13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DB6EBA2B-40DB-82DA-3E18-F94930D0F9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45183" y="856435"/>
            <a:ext cx="406400" cy="406400"/>
          </a:xfrm>
          <a:prstGeom prst="rect">
            <a:avLst/>
          </a:prstGeom>
        </p:spPr>
      </p:pic>
      <p:pic>
        <p:nvPicPr>
          <p:cNvPr id="2" name="message-notification-190034-1">
            <a:hlinkClick r:id="" action="ppaction://media"/>
            <a:extLst>
              <a:ext uri="{FF2B5EF4-FFF2-40B4-BE49-F238E27FC236}">
                <a16:creationId xmlns:a16="http://schemas.microsoft.com/office/drawing/2014/main" id="{446B5E43-3332-2CE1-E38B-69022F8722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80713" y="1135885"/>
            <a:ext cx="304800" cy="304800"/>
          </a:xfrm>
          <a:prstGeom prst="rect">
            <a:avLst/>
          </a:prstGeom>
        </p:spPr>
      </p:pic>
      <p:sp>
        <p:nvSpPr>
          <p:cNvPr id="8204" name="Rectangle 8203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6" name="Rectangle 8205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8" name="Rectangle 8207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FE7C4F-1997-1B44-50CD-8ECB0293F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9" b="8269"/>
          <a:stretch/>
        </p:blipFill>
        <p:spPr>
          <a:xfrm>
            <a:off x="641180" y="1288285"/>
            <a:ext cx="5129784" cy="4281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77549-A395-F0F2-4B13-17A37FF670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9767" y="6439195"/>
            <a:ext cx="1198483" cy="357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14EA91-2A75-3B62-A634-AD0058BCDA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20145" y="788775"/>
            <a:ext cx="2461287" cy="4860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21825B1-DDB8-108B-F5E9-748952938342}"/>
              </a:ext>
            </a:extLst>
          </p:cNvPr>
          <p:cNvSpPr txBox="1"/>
          <p:nvPr/>
        </p:nvSpPr>
        <p:spPr>
          <a:xfrm>
            <a:off x="8142413" y="1341413"/>
            <a:ext cx="193719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 u="sng" dirty="0">
                <a:latin typeface="Berlin Sans FB Demi" panose="020E0802020502020306" pitchFamily="34" charset="0"/>
              </a:rPr>
              <a:t>Mission 1:</a:t>
            </a:r>
          </a:p>
          <a:p>
            <a:r>
              <a:rPr lang="en-GB" sz="3400" dirty="0">
                <a:latin typeface="Berlin Sans FB Demi" panose="020E0802020502020306" pitchFamily="34" charset="0"/>
              </a:rPr>
              <a:t>Are these safe or not safe places to play?</a:t>
            </a:r>
          </a:p>
        </p:txBody>
      </p:sp>
      <p:pic>
        <p:nvPicPr>
          <p:cNvPr id="3" name="Picture 2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35B71D0B-5235-A66A-667F-0D04A85D85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1B229F-690D-2BBF-76A1-D3D7DC44E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10796D-A58C-33ED-84DE-CF359FB271E7}"/>
              </a:ext>
            </a:extLst>
          </p:cNvPr>
          <p:cNvSpPr txBox="1"/>
          <p:nvPr/>
        </p:nvSpPr>
        <p:spPr>
          <a:xfrm>
            <a:off x="1097280" y="325550"/>
            <a:ext cx="10058400" cy="3574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dirty="0">
                <a:solidFill>
                  <a:srgbClr val="FFFFFF"/>
                </a:solidFill>
                <a:latin typeface="Haettenschweiler" panose="020B0706040902060204" pitchFamily="34" charset="0"/>
                <a:ea typeface="+mj-ea"/>
                <a:cs typeface="+mj-cs"/>
              </a:rPr>
              <a:t>In the Road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91245-7400-4038-4B5B-3CB4C578C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889" y="6375191"/>
            <a:ext cx="1198483" cy="357550"/>
          </a:xfrm>
          <a:prstGeom prst="rect">
            <a:avLst/>
          </a:prstGeom>
        </p:spPr>
      </p:pic>
      <p:pic>
        <p:nvPicPr>
          <p:cNvPr id="2" name="Picture 1" descr="A orange hand with a smiling face&#10;&#10;Description automatically generated">
            <a:extLst>
              <a:ext uri="{FF2B5EF4-FFF2-40B4-BE49-F238E27FC236}">
                <a16:creationId xmlns:a16="http://schemas.microsoft.com/office/drawing/2014/main" id="{56E698CB-5214-A3A5-DEE1-409253268A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945" y="6140565"/>
            <a:ext cx="1058944" cy="71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18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1029</Words>
  <Application>Microsoft Office PowerPoint</Application>
  <PresentationFormat>Widescreen</PresentationFormat>
  <Paragraphs>134</Paragraphs>
  <Slides>22</Slides>
  <Notes>18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Berlin Sans FB Demi</vt:lpstr>
      <vt:lpstr>Bradley Hand ITC</vt:lpstr>
      <vt:lpstr>Calibri</vt:lpstr>
      <vt:lpstr>Calibri Light</vt:lpstr>
      <vt:lpstr>Haettenschweiler</vt:lpstr>
      <vt:lpstr>Ink Free</vt:lpstr>
      <vt:lpstr>Office Theme</vt:lpstr>
      <vt:lpstr>PowerPoint Presentation</vt:lpstr>
      <vt:lpstr>PowerPoint Presentation</vt:lpstr>
      <vt:lpstr>Our Mission:    </vt:lpstr>
      <vt:lpstr>What is Road Safety?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 the Park </vt:lpstr>
      <vt:lpstr>PowerPoint Presentation</vt:lpstr>
      <vt:lpstr>PowerPoint Presentation</vt:lpstr>
      <vt:lpstr>In the Garden</vt:lpstr>
      <vt:lpstr>PowerPoint Presentation</vt:lpstr>
      <vt:lpstr>Are these children doing it right?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  <vt:lpstr>Credits </vt:lpstr>
    </vt:vector>
  </TitlesOfParts>
  <Manager>LeicestershireCountyCouncil@leics.onmicrosoft.com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reception-road-safety-mission</dc:title>
  <dc:creator/>
  <cp:lastModifiedBy>Zena Chana</cp:lastModifiedBy>
  <cp:revision>43</cp:revision>
  <dcterms:created xsi:type="dcterms:W3CDTF">2024-09-17T11:01:44Z</dcterms:created>
  <dcterms:modified xsi:type="dcterms:W3CDTF">2024-10-22T12:55:13Z</dcterms:modified>
</cp:coreProperties>
</file>