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2"/>
  </p:notesMasterIdLst>
  <p:sldIdLst>
    <p:sldId id="278" r:id="rId3"/>
    <p:sldId id="322" r:id="rId4"/>
    <p:sldId id="277" r:id="rId5"/>
    <p:sldId id="276" r:id="rId6"/>
    <p:sldId id="280" r:id="rId7"/>
    <p:sldId id="329" r:id="rId8"/>
    <p:sldId id="305" r:id="rId9"/>
    <p:sldId id="295" r:id="rId10"/>
    <p:sldId id="298" r:id="rId11"/>
    <p:sldId id="308" r:id="rId12"/>
    <p:sldId id="284" r:id="rId13"/>
    <p:sldId id="310" r:id="rId14"/>
    <p:sldId id="311" r:id="rId15"/>
    <p:sldId id="309" r:id="rId16"/>
    <p:sldId id="324" r:id="rId17"/>
    <p:sldId id="312" r:id="rId18"/>
    <p:sldId id="314" r:id="rId19"/>
    <p:sldId id="330" r:id="rId20"/>
    <p:sldId id="332" r:id="rId21"/>
    <p:sldId id="320" r:id="rId22"/>
    <p:sldId id="325" r:id="rId23"/>
    <p:sldId id="326" r:id="rId24"/>
    <p:sldId id="327" r:id="rId25"/>
    <p:sldId id="328" r:id="rId26"/>
    <p:sldId id="296" r:id="rId27"/>
    <p:sldId id="319" r:id="rId28"/>
    <p:sldId id="321" r:id="rId29"/>
    <p:sldId id="331" r:id="rId30"/>
    <p:sldId id="27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8578A1-BEA6-4705-BE1B-A8E1F0043DB5}" v="3" dt="2024-11-21T10:21:51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82864" autoAdjust="0"/>
  </p:normalViewPr>
  <p:slideViewPr>
    <p:cSldViewPr snapToGrid="0">
      <p:cViewPr varScale="1">
        <p:scale>
          <a:sx n="52" d="100"/>
          <a:sy n="52" d="100"/>
        </p:scale>
        <p:origin x="10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85F06-5F9F-4FAB-AB52-E481C9322EE4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5283-F444-401E-8644-A6D120E87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85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will initiate ‘mission’ music intro.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392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 what animal this 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479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Hands up – who has used a zebra crossing before?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65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 what animal this is. Give them the letter ‘p’ as an extra clue.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118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through each piece of information.</a:t>
            </a:r>
          </a:p>
          <a:p>
            <a:endParaRPr lang="en-GB" dirty="0"/>
          </a:p>
          <a:p>
            <a:r>
              <a:rPr lang="en-GB" dirty="0"/>
              <a:t>Discuss the term ‘Pelican Crossing’. These are very similar. They usually have the green man ACROSS the road and also have no sensors detecting traffic or pedestrians.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50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 what animal this is. Give them the letter ‘t’ as an extra clue.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272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and reveal each piece of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720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and reveal each piece of information.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577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and reveal each piece of information. Anyone seen or used one?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88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reveal each piece of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528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and reveal phone alert. Discuss how we can use our hand to remember the 5 main crossings to remember. Practise together.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questions to test their memory. What was the stripy one called? What was the one where bikes and pedestrians can cross? What is the official name for a lollipop man/woman? What crossing has the red man which means you cannot cross? Which ones will take you under or over a very busy road?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6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Click to reveal the lesson objectives.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555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and reveal phone alert. Each of the next few slides will show examples of unsafe places to cross. </a:t>
            </a:r>
          </a:p>
          <a:p>
            <a:r>
              <a:rPr lang="en-GB" dirty="0"/>
              <a:t>Children to share </a:t>
            </a:r>
            <a:r>
              <a:rPr lang="en-GB" b="1" dirty="0"/>
              <a:t>why</a:t>
            </a:r>
            <a:r>
              <a:rPr lang="en-GB" dirty="0"/>
              <a:t> each would be an unsafe choice to cross the road?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43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Discuss.</a:t>
            </a:r>
          </a:p>
          <a:p>
            <a:r>
              <a:rPr lang="en-GB" dirty="0"/>
              <a:t>You cannot see if there is a car coming or at what speed?</a:t>
            </a:r>
          </a:p>
          <a:p>
            <a:r>
              <a:rPr lang="en-GB" dirty="0"/>
              <a:t>They cannot see you crossing.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952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Discuss.</a:t>
            </a:r>
          </a:p>
          <a:p>
            <a:r>
              <a:rPr lang="en-GB" dirty="0"/>
              <a:t>You may be smaller than the parked car height. The passing cars may not be able to see you. You may have to lean into the road to get a better look at what is coming.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23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Discuss.</a:t>
            </a:r>
          </a:p>
          <a:p>
            <a:r>
              <a:rPr lang="en-GB" dirty="0"/>
              <a:t>You cannot see over the crest of that hill so don’t know if a car is coming. They can’t see you yet. Being a hill, they may be gathering speed.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032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children if they can remember the Crossings Hand – Zebra Crossing, Puffin Crossing, Toucan Crossing, School Crossing Patrol and Underpass/Overpass. Give clues. Starts with the letter… Give them hints about what they look like or how they work?</a:t>
            </a: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965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Really important message.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390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time allows. Pre-cut off the bottom of the sheet. Children to cut and stick in the correct order.</a:t>
            </a:r>
          </a:p>
          <a:p>
            <a:endParaRPr lang="en-GB" dirty="0"/>
          </a:p>
          <a:p>
            <a:r>
              <a:rPr lang="en-GB" dirty="0"/>
              <a:t>Discuss the self-assessment. Colour the face showing how well they have understood the lesson. Smiley – very confident. Straight face – quite confident. Sad – still need more help.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7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Read out each bullet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25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Accept answers before we reveal.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02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and reveal each one. Pedestrians, Buses, Horses, Cyclists, Cars, Scooters.</a:t>
            </a:r>
          </a:p>
          <a:p>
            <a:endParaRPr lang="en-US"/>
          </a:p>
          <a:p>
            <a:r>
              <a:rPr lang="en-US"/>
              <a:t>Hands up – </a:t>
            </a:r>
          </a:p>
          <a:p>
            <a:r>
              <a:rPr lang="en-US"/>
              <a:t>Who has travelled by car?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Who has been on a bike?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Etc...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434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what the word disabled means if children are unsure. Look at clues in the picture. </a:t>
            </a:r>
          </a:p>
          <a:p>
            <a:r>
              <a:rPr lang="en-GB" dirty="0"/>
              <a:t>Ask for ideas from the children about what might be difficult for these different people using the pavements, crossing the roads, and  getting on transport?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6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reveal mission 1 with text alert.</a:t>
            </a:r>
          </a:p>
          <a:p>
            <a:r>
              <a:rPr lang="en-US" dirty="0"/>
              <a:t>*Following the rollout of the trial – the Road Safety Hand will already have been covered in Reception and this will be revision. For the trial, this is NEW learning.*</a:t>
            </a:r>
          </a:p>
          <a:p>
            <a:r>
              <a:rPr lang="en-US" dirty="0"/>
              <a:t>Discuss when we are wanting to cross the road safely – there are 5 important steps we need to remember. Get children to show their Road Safety hand – talk about the 5 Road Safety Steps.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Practice the actions. Get volunteers who would like to demonstrate. </a:t>
            </a:r>
          </a:p>
          <a:p>
            <a:r>
              <a:rPr lang="en-US" dirty="0"/>
              <a:t>Stop = 1 palm straight out in front. Look = Finger and thumb on each hand to create glasses/binocular shape. Listen = cup one ear. Think = pretend to scratch the top of your forehead. Hold hands = clasp hands together similar to a handshake shape.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Ask why do we think these steps are important to cross the road safely?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93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and reveal the mission.</a:t>
            </a:r>
          </a:p>
          <a:p>
            <a:r>
              <a:rPr lang="en-GB" dirty="0"/>
              <a:t>Click directly on the video clip. Video should start. *Must have clicked enable content when opening the </a:t>
            </a:r>
            <a:r>
              <a:rPr lang="en-GB" dirty="0" err="1"/>
              <a:t>Powerpoint</a:t>
            </a:r>
            <a:r>
              <a:rPr lang="en-GB" dirty="0"/>
              <a:t>*</a:t>
            </a:r>
          </a:p>
          <a:p>
            <a:r>
              <a:rPr lang="en-GB" dirty="0"/>
              <a:t>Once watched- Ask the children what top tips they spotted? (You may want to pause the video at 0.55 just before the song begins.) </a:t>
            </a:r>
          </a:p>
          <a:p>
            <a:r>
              <a:rPr lang="en-GB" dirty="0"/>
              <a:t>Feedback.</a:t>
            </a:r>
          </a:p>
          <a:p>
            <a:endParaRPr lang="en-GB" dirty="0"/>
          </a:p>
          <a:p>
            <a:r>
              <a:rPr lang="en-GB" dirty="0"/>
              <a:t>*If hyperlink fails. Original source for video - https://www.think.gov.uk/resource/safer-journeys-anthem/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96CA0-9C55-49B7-B70D-CD19B9E5D80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178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to share some ideas. These will be explored across the next few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30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5E708-7A9A-A556-E752-4560CF18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539BD-E9C6-2867-B273-2C9E53B9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9F724-AD57-7DA4-76C9-8C817507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D0DA-1A42-41A6-A668-16F0B0BF1BB8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F97B8-764F-2633-89BA-3C804B399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DD4BC-1A3C-50DD-D94F-FF85D768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87F8-0F64-497C-8401-1C4058870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32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42F4B-A148-D41B-84A3-7D32F09D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62232-6D27-0D0E-662A-FB6B69ECF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A9DFD-C923-75FF-E1A6-8FD2C7AF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D0DA-1A42-41A6-A668-16F0B0BF1BB8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3751F-6EC9-B8B8-6443-94AC83D8A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57427-E811-F49F-2973-3AE2278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87F8-0F64-497C-8401-1C4058870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54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59C48B-26BF-75BB-C88F-1833182C6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6DBC0-4AC5-006C-E560-BA80599E8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09A8D-DB35-7649-0216-6328EC73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D0DA-1A42-41A6-A668-16F0B0BF1BB8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05A42-48DE-0D82-D5E0-08D7685B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635D8-73F5-9DB3-1C72-6C803801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87F8-0F64-497C-8401-1C4058870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841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04A0-74B6-0925-74A9-0AE0BEC80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29A97-ADD7-02FF-0C75-174419995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EFA89-8A7E-627A-11BB-A3091B2C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D8EED-7039-84AF-5590-F0874B5D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E0C60-C99E-B849-99F2-1FCB76EE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14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0D44-8CBC-ECD7-9605-DA9439AA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4CA6C-9E90-F854-E7FF-0CE651A45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C8B33-8115-7BAD-774E-0F6EDCE3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FBA44-223F-94E2-A4BA-EBFCDAEC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8FFE4-2A4A-41D5-1185-F1F4AFD0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201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124-7457-7238-6C76-7FEAC0A6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53E39-C468-847D-40BA-FD799F6FB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CFCD-9EF7-DF13-F4E2-8BC87F85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DA69-ACA1-3654-D0AA-39FD0C7A2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C0B5D-EB65-2A3D-AC1E-B596E397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870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BF292-B6AA-C3DB-99C0-EDCA3E5D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7721A-BE5E-24ED-71EA-A0CA0C727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549B1-9891-4E4E-396C-F565305EB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3BD7A-461F-DC04-47AD-CF5A7663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52AED-7ACC-C84F-2D20-94E1E915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0CB80-D7BB-4C50-DFF7-F448075B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83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8584-0B2D-7B8A-4446-DF43C56B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24FEF-5987-A8DF-3BF6-6CAEC7E3A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3BBA3-5570-3255-0636-8B8C3ECA5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D9047-4717-FF77-1DD7-1A2946EE9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DAC32-2181-7EDD-7456-B912498BC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6B168-4F53-1BAD-E46B-2FC4DE67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22043-8D5F-73BF-3859-3D09E8B5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6BBBF-0703-F13E-6EF5-C215EACC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06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9266-2DF0-437E-2FE2-C9660801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FFB75-4BE9-4945-89B6-E6214205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692B8-B9AA-5E02-413F-52753D913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DE240-CFF2-B6A3-2DDB-74A776EC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00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E20B2-A793-6272-0047-A2559B4F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280C0-424D-077D-C1AB-D6544979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50529-1E6D-550F-541E-514B940C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33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20E1-1F88-AEC7-B28A-A1227343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3C53D-0A10-3335-1202-37247DE9C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3681E-9ED0-13C4-DC2A-4232D535A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5BDA5-609E-0E1F-809F-686B7D47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BF744-20C4-1D7B-4B43-01F1C996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DA95C-6220-42DE-08C6-9A4B425C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05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F75F-974C-A9F4-36B0-3F13F461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9C225-735F-8218-3437-68C8B9ABF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3A9F3-5807-06AA-EA12-B770E9AF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D0DA-1A42-41A6-A668-16F0B0BF1BB8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6371A-5AFC-6EBF-3F04-1FD0ABEA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DE020-32A4-FFD4-C292-EB72B7F3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87F8-0F64-497C-8401-1C4058870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124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8BBA-31A4-A761-D49A-33906681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AEFC3-DEC4-CDB2-FC1A-7E7940362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BF2EA-9114-3D90-F191-E932630E8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AE03D-35EB-CFDD-F41F-CD485178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F43DD-1BBA-0561-CEC9-0033442E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CF531-2CD9-9D9B-A915-B43BEE27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219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1F9C-04ED-5F1F-2347-C4827D6F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D5D0-7A4F-D6BF-FCB0-9ADE8413C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50E42-40E2-B8F8-759D-395A1EF8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DF086-B31A-B635-01AB-3ADD279A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0B8FD-668B-6BA7-B339-3CC6BD26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93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6F266A-AA01-2062-D5AA-72C7EF74E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8E91D-8460-4716-A40A-29A1AE070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97F51-91EA-485D-F9BC-AE5A304E1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70BC7-09EC-0500-4D72-F6836302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1898C-E2A1-E8F5-521E-29F61F16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02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A5470-DCF3-6121-B94A-15B6D024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EB66C-AA02-C32A-749E-19A096809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0A3E0-3CA0-6D5D-98B3-0BD5F4D8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D0DA-1A42-41A6-A668-16F0B0BF1BB8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DE332-ECA4-0B5E-D006-17503702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432B5-1E53-B58C-4FCA-C9A674DF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87F8-0F64-497C-8401-1C4058870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49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64C29-CC05-FC0F-7DDD-937EBD78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655B9-6B78-C55E-4456-F46607FD1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39A85-B003-3436-3559-DEFC48BC7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2A24A-7D60-3830-2564-A2F14BFA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D0DA-1A42-41A6-A668-16F0B0BF1BB8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3EC5E-020C-19A3-1506-D1CDC43A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A7CBE-1C77-2C88-36DB-A9EFE902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87F8-0F64-497C-8401-1C4058870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06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F211-4764-751D-A39B-9DC0D6FB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AE9D-D215-82AA-CB67-E39F9B236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7ACAC-1E68-0AED-F291-515450324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0FA58-7D90-643F-3720-F367BB3E5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9FA3C8-15CB-D131-D1B9-29756778D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35A7F-DA59-3F35-8585-BE33587C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D0DA-1A42-41A6-A668-16F0B0BF1BB8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BB5629-0FA1-84BF-8FDF-C0639B15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23BF8C-AEC3-F207-3297-C182747F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87F8-0F64-497C-8401-1C4058870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33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812C-AF3C-9331-F3E3-39964554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97233-7E84-241A-6888-EC6557EC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D0DA-1A42-41A6-A668-16F0B0BF1BB8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68199-F8B5-2671-FDF8-D2972E1C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5CEE7-4D77-DFE7-08B4-1129E521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87F8-0F64-497C-8401-1C4058870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06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E3210-FEE9-5E17-23C0-0F0EAB02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D0DA-1A42-41A6-A668-16F0B0BF1BB8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35932-5041-EAD4-4AA8-FEB3AD11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6A30-DC29-16BD-A036-6AB04EA3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87F8-0F64-497C-8401-1C4058870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7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51EF6-E08E-C780-1579-CCD83955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12418-B69F-4924-C2A9-9C988C2F5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B171F-4DBD-780B-BA02-5613D160E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A9627-9546-410D-876F-F6B7E88E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D0DA-1A42-41A6-A668-16F0B0BF1BB8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89E61-3D46-5E05-DB5E-19F5C9C7B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6DD6C-9BC8-3FCC-2CE7-372EFC2E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87F8-0F64-497C-8401-1C4058870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40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C9FC-A94C-0BFF-7DD6-F9F685DA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7D714-74C2-59F8-7E17-74D9D869A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4D729-D396-B47C-2C84-59E044C26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8F83F-8A0A-DEEC-F937-CB6E431E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D0DA-1A42-41A6-A668-16F0B0BF1BB8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9C667-9F8A-2142-7C85-FEF73EE0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26715-299B-E943-01B8-0EBA214B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87F8-0F64-497C-8401-1C4058870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9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E70AF6-3D00-EA53-D1BF-620856A3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34D79-C5C9-8294-1719-1251A3EF5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3AC0B-BD3A-55F5-5534-993BB8571F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D0DA-1A42-41A6-A668-16F0B0BF1BB8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2FE6A-193D-3E52-1B34-634BA4E25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6AB5-6791-38C4-5EC3-8B7C2E7C7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187F8-0F64-497C-8401-1C4058870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9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02D73-4A65-0AAF-5CAF-670947D7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0A1FE-F7BB-0737-1A9E-1DCA4A948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57414-591D-A3A3-B5AA-BDAAEA936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FBDED-C84E-1AA0-7FAC-558D4ED89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1A647-5788-08D8-8181-AB19864CE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29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6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4.png"/><Relationship Id="rId5" Type="http://schemas.openxmlformats.org/officeDocument/2006/relationships/image" Target="../media/image18.jpeg"/><Relationship Id="rId10" Type="http://schemas.openxmlformats.org/officeDocument/2006/relationships/image" Target="../media/image34.jpg"/><Relationship Id="rId4" Type="http://schemas.openxmlformats.org/officeDocument/2006/relationships/notesSlide" Target="../notesSlides/notesSlide20.xml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8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a-person-with-a-horse-in-winter-19945572/" TargetMode="External"/><Relationship Id="rId3" Type="http://schemas.openxmlformats.org/officeDocument/2006/relationships/hyperlink" Target="https://pixabay.com/illustrations/top-secret-confidential-classified-2054429/" TargetMode="External"/><Relationship Id="rId7" Type="http://schemas.openxmlformats.org/officeDocument/2006/relationships/hyperlink" Target="https://www.pexels.com/photo/a-sheet-of-paper-on-top-of-a-brown-envelope-7958171/" TargetMode="External"/><Relationship Id="rId2" Type="http://schemas.openxmlformats.org/officeDocument/2006/relationships/hyperlink" Target="https://unsplash.com/@benjaminrobyn?utm_content=creditCopyText&amp;utm_medium=referral&amp;utm_source=unsplash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ixabay.com/music/happy-childrens-tunes-joyful-spy-melody-for-lighthearted-fun-15s-232565/" TargetMode="External"/><Relationship Id="rId5" Type="http://schemas.openxmlformats.org/officeDocument/2006/relationships/hyperlink" Target="https://unsplash.com/photos/a-city-street-with-a-yellow-traffic-light-4ey17KSMVCc?utm_content=creditCopyText&amp;utm_medium=referral&amp;utm_source=unsplash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unsplash.com/@benjamin_photography?utm_content=creditCopyText&amp;utm_medium=referral&amp;utm_source=unsplash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4.png"/><Relationship Id="rId4" Type="http://schemas.openxmlformats.org/officeDocument/2006/relationships/image" Target="../media/image12.jp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18.jpe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7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player.vimeo.com/video/242116708?app_id=12296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0" y="4926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Close-up of a Sign Against White Background Stock Photo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86766" y="-26623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/>
          <p:nvPr/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Year 1's Road Safety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84B560-F0DC-7C65-77DC-77F32ACD1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16B5093E-E45A-9705-9F4C-67009CDFD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46" y="6127253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8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Paper on Top of a Brown Envelope saying &#10;">
            <a:extLst>
              <a:ext uri="{FF2B5EF4-FFF2-40B4-BE49-F238E27FC236}">
                <a16:creationId xmlns:a16="http://schemas.microsoft.com/office/drawing/2014/main" id="{4644E0F6-6E7C-6611-FD2A-08CD5ABD6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629" r="11717" b="23408"/>
          <a:stretch/>
        </p:blipFill>
        <p:spPr bwMode="auto">
          <a:xfrm>
            <a:off x="764299" y="791891"/>
            <a:ext cx="4430867" cy="55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Dear Year 1, your task is to watch this video…What are some safe places we can cross?&#10;&#10;">
            <a:extLst>
              <a:ext uri="{FF2B5EF4-FFF2-40B4-BE49-F238E27FC236}">
                <a16:creationId xmlns:a16="http://schemas.microsoft.com/office/drawing/2014/main" id="{3B0EEDF6-6C2C-3FAC-E90B-5A5072ECCF11}"/>
              </a:ext>
            </a:extLst>
          </p:cNvPr>
          <p:cNvSpPr txBox="1"/>
          <p:nvPr/>
        </p:nvSpPr>
        <p:spPr>
          <a:xfrm>
            <a:off x="1748899" y="2207982"/>
            <a:ext cx="2392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What are some safe places we can cross?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663665-FDE3-8C98-39E1-70CB2B722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6" t="10096" r="1116" b="17368"/>
          <a:stretch/>
        </p:blipFill>
        <p:spPr>
          <a:xfrm>
            <a:off x="6662384" y="1580166"/>
            <a:ext cx="4043363" cy="3910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DA8B29-A225-38C6-3911-82A8576CA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2FBB9828-1B65-7498-7D70-C634E7F2C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2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Freeform: Shape 11272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 A Sheet of Paper on Top of a Brown Envelope saying Clue 1…&#10;">
            <a:extLst>
              <a:ext uri="{FF2B5EF4-FFF2-40B4-BE49-F238E27FC236}">
                <a16:creationId xmlns:a16="http://schemas.microsoft.com/office/drawing/2014/main" id="{52FA5FEA-C16D-E359-3CEA-CA8BE5E1B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3" t="13629" r="11717" b="23408"/>
          <a:stretch/>
        </p:blipFill>
        <p:spPr bwMode="auto">
          <a:xfrm>
            <a:off x="95421" y="2950978"/>
            <a:ext cx="2929135" cy="36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 descr="Clue 1…&#10;">
            <a:extLst>
              <a:ext uri="{FF2B5EF4-FFF2-40B4-BE49-F238E27FC236}">
                <a16:creationId xmlns:a16="http://schemas.microsoft.com/office/drawing/2014/main" id="{2E96ECFB-A186-F099-98CB-32A63A7106EC}"/>
              </a:ext>
            </a:extLst>
          </p:cNvPr>
          <p:cNvSpPr txBox="1"/>
          <p:nvPr/>
        </p:nvSpPr>
        <p:spPr>
          <a:xfrm>
            <a:off x="-443903" y="4939647"/>
            <a:ext cx="40077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Clue 1…</a:t>
            </a:r>
            <a:endParaRPr kumimoji="0" lang="en-GB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62F7B0-286F-A0A0-0925-BE48A707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1DBF49-CF6B-3615-F047-3C3B90167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7881" y="1366520"/>
            <a:ext cx="3809718" cy="4124959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20CB39AF-7AF4-7AF6-3D4B-6848D79BA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9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D4357A-1088-0765-8A73-AC2259418BDB}"/>
              </a:ext>
            </a:extLst>
          </p:cNvPr>
          <p:cNvSpPr txBox="1"/>
          <p:nvPr/>
        </p:nvSpPr>
        <p:spPr>
          <a:xfrm>
            <a:off x="936423" y="165371"/>
            <a:ext cx="4356369" cy="1706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Zebra Crossin</a:t>
            </a:r>
            <a:r>
              <a:rPr lang="en-US" sz="5400" b="1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  <a:latin typeface="+mj-lt"/>
                <a:ea typeface="+mj-ea"/>
                <a:cs typeface="+mj-cs"/>
              </a:rPr>
              <a:t>g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68965-EA4E-58EA-120B-7466A4C2B5DC}"/>
              </a:ext>
            </a:extLst>
          </p:cNvPr>
          <p:cNvSpPr txBox="1"/>
          <p:nvPr/>
        </p:nvSpPr>
        <p:spPr>
          <a:xfrm>
            <a:off x="116732" y="1225684"/>
            <a:ext cx="6109435" cy="5466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The name zebra comes from the black and white stripes on the road.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They have flashing yellow beacons on black and white striped poles.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Wait on the pavement near the kerb and give traffic plenty of time to stop.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Once the cars have stopped, use your road safety hand to: stop, look, listen, think and hold-hands. Then cross the road when it is safe.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34F004-144E-C03E-9A38-71FC05EB85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96" t="202" r="13696" b="1353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4037D-2F64-A5E2-C9C7-B2C255190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D20C6E74-4454-D76C-F6D9-73B20F062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Freeform: Shape 1024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 A Sheet of Paper on Top of a Brown Envelope saying clue 2">
            <a:extLst>
              <a:ext uri="{FF2B5EF4-FFF2-40B4-BE49-F238E27FC236}">
                <a16:creationId xmlns:a16="http://schemas.microsoft.com/office/drawing/2014/main" id="{280589EB-C3F2-1C72-DE5E-7C7D08DC5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3" t="13629" r="11717" b="23408"/>
          <a:stretch/>
        </p:blipFill>
        <p:spPr bwMode="auto">
          <a:xfrm>
            <a:off x="95421" y="2950978"/>
            <a:ext cx="2929135" cy="36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C43CCA-668F-4402-7194-C9A50AE686AB}"/>
              </a:ext>
            </a:extLst>
          </p:cNvPr>
          <p:cNvSpPr txBox="1"/>
          <p:nvPr/>
        </p:nvSpPr>
        <p:spPr>
          <a:xfrm>
            <a:off x="-443903" y="4939647"/>
            <a:ext cx="40077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Clue 2…</a:t>
            </a:r>
            <a:endParaRPr kumimoji="0" lang="en-GB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FE2D6B-9030-AC1D-51B8-B2EC0F4C0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274FBB-9BC5-D584-180D-DB92D5432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7550" y="1820393"/>
            <a:ext cx="3030727" cy="3119253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5D907975-16AE-C1F0-4B62-2CF4C4519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89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2D2BC-9AAC-0D5E-8376-34005FF5D2AF}"/>
              </a:ext>
            </a:extLst>
          </p:cNvPr>
          <p:cNvSpPr txBox="1"/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Puffin Crossing</a:t>
            </a:r>
            <a:endParaRPr kumimoji="0" lang="en-US" sz="5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65344A-265C-DFDE-4AC6-0D9064792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" b="91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4238C-56AE-95D9-AB5B-4394FC3419AF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Puffin crossings are controlled by traffic lights.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Pedestrians can press a button that changes the road traffic lights to red to stop the traffic.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You will see either: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-a </a:t>
            </a:r>
            <a:r>
              <a:rPr lang="en-US" sz="2200" dirty="0">
                <a:highlight>
                  <a:srgbClr val="FF0000"/>
                </a:highlight>
              </a:rPr>
              <a:t>red person </a:t>
            </a:r>
            <a:r>
              <a:rPr lang="en-US" sz="2200" dirty="0"/>
              <a:t>showing you it is </a:t>
            </a:r>
            <a:r>
              <a:rPr lang="en-US" sz="2200" u="sng" dirty="0"/>
              <a:t>NOT</a:t>
            </a:r>
            <a:r>
              <a:rPr lang="en-US" sz="2200" dirty="0"/>
              <a:t> safe to cross.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-a </a:t>
            </a:r>
            <a:r>
              <a:rPr lang="en-US" sz="2200" dirty="0">
                <a:highlight>
                  <a:srgbClr val="00FF00"/>
                </a:highlight>
              </a:rPr>
              <a:t>green walking person </a:t>
            </a:r>
            <a:r>
              <a:rPr lang="en-US" sz="2200" dirty="0"/>
              <a:t>showing you it </a:t>
            </a:r>
            <a:r>
              <a:rPr lang="en-US" sz="2200" u="sng" dirty="0"/>
              <a:t>IS</a:t>
            </a:r>
            <a:r>
              <a:rPr lang="en-US" sz="2200" dirty="0"/>
              <a:t> safe to cross.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63D46B-2204-300F-B735-C1BB2606C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4E15D702-4258-1C65-8825-B051B0B8D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9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Freeform: Shape 1024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 A Sheet of Paper on Top of a Brown Envelop saying clue 3">
            <a:extLst>
              <a:ext uri="{FF2B5EF4-FFF2-40B4-BE49-F238E27FC236}">
                <a16:creationId xmlns:a16="http://schemas.microsoft.com/office/drawing/2014/main" id="{280589EB-C3F2-1C72-DE5E-7C7D08DC5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3" t="13629" r="11717" b="23408"/>
          <a:stretch/>
        </p:blipFill>
        <p:spPr bwMode="auto">
          <a:xfrm>
            <a:off x="95421" y="2950978"/>
            <a:ext cx="2929135" cy="36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C43CCA-668F-4402-7194-C9A50AE686AB}"/>
              </a:ext>
            </a:extLst>
          </p:cNvPr>
          <p:cNvSpPr txBox="1"/>
          <p:nvPr/>
        </p:nvSpPr>
        <p:spPr>
          <a:xfrm>
            <a:off x="-443903" y="4939647"/>
            <a:ext cx="40077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Clue 3…</a:t>
            </a:r>
            <a:endParaRPr kumimoji="0" lang="en-GB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801BE-C2B0-E8DD-271E-4668F124C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19472-3BB3-21DF-5AF2-39F607859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r="8725"/>
          <a:stretch/>
        </p:blipFill>
        <p:spPr>
          <a:xfrm>
            <a:off x="4888212" y="1719684"/>
            <a:ext cx="2822056" cy="3418631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232D577F-821D-3838-FB59-F1846DFED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33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3AB3E-A45F-A785-E672-FF6A734023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t="-265" r="-17282" b="265"/>
          <a:stretch/>
        </p:blipFill>
        <p:spPr>
          <a:xfrm>
            <a:off x="1" y="10"/>
            <a:ext cx="907287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2D2BC-9AAC-0D5E-8376-34005FF5D2AF}"/>
              </a:ext>
            </a:extLst>
          </p:cNvPr>
          <p:cNvSpPr txBox="1"/>
          <p:nvPr/>
        </p:nvSpPr>
        <p:spPr>
          <a:xfrm>
            <a:off x="7481945" y="180299"/>
            <a:ext cx="4572000" cy="1901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400" b="1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  <a:latin typeface="+mj-lt"/>
                <a:ea typeface="+mj-ea"/>
                <a:cs typeface="+mj-cs"/>
              </a:rPr>
              <a:t>Toucan </a:t>
            </a:r>
            <a:r>
              <a:rPr kumimoji="0" lang="en-US" sz="5400" b="1" i="0" u="none" strike="noStrike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Crossing</a:t>
            </a:r>
            <a:endParaRPr kumimoji="0" lang="en-US" sz="5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4238C-56AE-95D9-AB5B-4394FC3419AF}"/>
              </a:ext>
            </a:extLst>
          </p:cNvPr>
          <p:cNvSpPr txBox="1"/>
          <p:nvPr/>
        </p:nvSpPr>
        <p:spPr>
          <a:xfrm>
            <a:off x="7305471" y="1519972"/>
            <a:ext cx="4748473" cy="4513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</a:t>
            </a:r>
            <a:r>
              <a:rPr lang="en-US" sz="2600" b="0" i="0" dirty="0">
                <a:effectLst/>
              </a:rPr>
              <a:t>hey look </a:t>
            </a:r>
            <a:r>
              <a:rPr lang="en-US" sz="2600" dirty="0"/>
              <a:t>a lot </a:t>
            </a:r>
            <a:r>
              <a:rPr lang="en-US" sz="2600" b="0" i="0" dirty="0">
                <a:effectLst/>
              </a:rPr>
              <a:t>like a puffin crossing from a distance – but have an important </a:t>
            </a:r>
            <a:r>
              <a:rPr lang="en-US" sz="2600" dirty="0"/>
              <a:t>d</a:t>
            </a:r>
            <a:r>
              <a:rPr lang="en-US" sz="2600" b="0" i="0" dirty="0">
                <a:effectLst/>
              </a:rPr>
              <a:t>ifference!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b="0" i="0" dirty="0">
              <a:effectLst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</a:t>
            </a:r>
            <a:r>
              <a:rPr lang="en-US" sz="2600" b="0" i="0" dirty="0">
                <a:effectLst/>
              </a:rPr>
              <a:t>hey have an </a:t>
            </a:r>
            <a:r>
              <a:rPr lang="en-US" sz="2600" dirty="0"/>
              <a:t>extra </a:t>
            </a:r>
            <a:r>
              <a:rPr lang="en-US" sz="2600" b="0" i="0" dirty="0">
                <a:effectLst/>
              </a:rPr>
              <a:t>signal for bikes and are usually found on the outskirts of parks, or cycle lanes. They are also wider.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</a:rPr>
              <a:t>They are called a ‘Toucan Crossing’ because there are </a:t>
            </a:r>
            <a:r>
              <a:rPr lang="en-US" sz="2600" b="1" i="0" dirty="0">
                <a:effectLst/>
              </a:rPr>
              <a:t>two ways </a:t>
            </a:r>
            <a:r>
              <a:rPr lang="en-US" sz="2600" b="0" i="0" dirty="0">
                <a:effectLst/>
              </a:rPr>
              <a:t>you can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4B8A0-4E48-49BE-F531-AC8FF653B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F0D6571B-08A4-907E-DE0E-A2E10A3D2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708" y="6158764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5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7DBB0-7707-9869-F97C-227E9EFF1D5E}"/>
              </a:ext>
            </a:extLst>
          </p:cNvPr>
          <p:cNvSpPr txBox="1"/>
          <p:nvPr/>
        </p:nvSpPr>
        <p:spPr>
          <a:xfrm>
            <a:off x="4657345" y="435173"/>
            <a:ext cx="6461306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400" b="1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  <a:latin typeface="+mj-lt"/>
                <a:ea typeface="+mj-ea"/>
                <a:cs typeface="+mj-cs"/>
              </a:rPr>
              <a:t>School Crossing Patrols</a:t>
            </a:r>
            <a:endParaRPr kumimoji="0" lang="en-US" sz="5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FC6729-CC17-E8BF-DA90-4ED8D2621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t="1826" r="34857" b="-1826"/>
          <a:stretch/>
        </p:blipFill>
        <p:spPr>
          <a:xfrm>
            <a:off x="0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E8BD8-66E0-1A7D-8F9A-F099ADF3F812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When school crossing patrols are controlling the traffic, wait until they signal to you to cross the road.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Always cross in front of them so they can see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4D01F-966A-F534-AF09-02BA6D108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5DA3E44C-B80F-4FEF-1078-042955DC1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7DBB0-7707-9869-F97C-227E9EFF1D5E}"/>
              </a:ext>
            </a:extLst>
          </p:cNvPr>
          <p:cNvSpPr txBox="1"/>
          <p:nvPr/>
        </p:nvSpPr>
        <p:spPr>
          <a:xfrm>
            <a:off x="4058242" y="490091"/>
            <a:ext cx="6461306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Underpasses and Overpasses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E8BD8-66E0-1A7D-8F9A-F099ADF3F812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US" sz="3000" dirty="0">
                <a:solidFill>
                  <a:prstClr val="black"/>
                </a:solidFill>
              </a:rPr>
              <a:t>An Underpass and Overpass both help to keep us away from the traffic and give us a safe place to cross the road.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4D01F-966A-F534-AF09-02BA6D108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80469-C43A-4462-2114-216DC8486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338" y="128890"/>
            <a:ext cx="2890999" cy="352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8D4FE1-FEB1-C840-B385-3DCF5FCD9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242628" y="3994591"/>
            <a:ext cx="4157832" cy="2773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DFF74E2A-56E3-A415-AB73-611253427A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5159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7DBB0-7707-9869-F97C-227E9EFF1D5E}"/>
              </a:ext>
            </a:extLst>
          </p:cNvPr>
          <p:cNvSpPr txBox="1"/>
          <p:nvPr/>
        </p:nvSpPr>
        <p:spPr>
          <a:xfrm>
            <a:off x="4580243" y="125259"/>
            <a:ext cx="6461306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Did you know?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1270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Calibri Light" panose="020F0302020204030204"/>
              </a:rPr>
              <a:t>Pelican or Puffin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E8BD8-66E0-1A7D-8F9A-F099ADF3F812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457200" lvl="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 </a:t>
            </a:r>
            <a:r>
              <a:rPr lang="en-US" sz="2400" b="1" dirty="0">
                <a:solidFill>
                  <a:prstClr val="black"/>
                </a:solidFill>
              </a:rPr>
              <a:t>Pelican</a:t>
            </a:r>
            <a:r>
              <a:rPr lang="en-US" sz="2400" dirty="0">
                <a:solidFill>
                  <a:prstClr val="black"/>
                </a:solidFill>
              </a:rPr>
              <a:t> crossing means that the flow of traffic is controlled by the traffic lights. </a:t>
            </a:r>
          </a:p>
          <a:p>
            <a:pPr marL="457200" lvl="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This crossing allows </a:t>
            </a:r>
            <a:r>
              <a:rPr lang="en-US" sz="2400" b="1" dirty="0">
                <a:solidFill>
                  <a:prstClr val="black"/>
                </a:solidFill>
              </a:rPr>
              <a:t>6 seconds </a:t>
            </a:r>
            <a:r>
              <a:rPr lang="en-US" sz="2400" dirty="0">
                <a:solidFill>
                  <a:prstClr val="black"/>
                </a:solidFill>
              </a:rPr>
              <a:t>to cross the road.</a:t>
            </a:r>
          </a:p>
          <a:p>
            <a:pPr marL="457200" lvl="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 </a:t>
            </a:r>
            <a:r>
              <a:rPr lang="en-US" sz="2400" b="1" dirty="0">
                <a:solidFill>
                  <a:prstClr val="black"/>
                </a:solidFill>
              </a:rPr>
              <a:t>Puffin</a:t>
            </a:r>
            <a:r>
              <a:rPr lang="en-US" sz="2400" dirty="0">
                <a:solidFill>
                  <a:prstClr val="black"/>
                </a:solidFill>
              </a:rPr>
              <a:t> crossing has a sensor which detects when the pedestrians are safely across the road before it allows the traffic lights to change.</a:t>
            </a:r>
          </a:p>
          <a:p>
            <a:pPr marL="457200" lvl="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These are much safer for slower pedestrians, such as the elderly, or those with a disability.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4D01F-966A-F534-AF09-02BA6D108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DFF74E2A-56E3-A415-AB73-611253427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5159"/>
            <a:ext cx="1058944" cy="717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1C22C-3FA6-5342-1996-F082439A5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" b="916"/>
          <a:stretch/>
        </p:blipFill>
        <p:spPr>
          <a:xfrm>
            <a:off x="0" y="9"/>
            <a:ext cx="4657681" cy="6858485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470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oyful-spy-melody-for-lighthearted-fun-15s-232565">
            <a:hlinkClick r:id="" action="ppaction://media"/>
            <a:extLst>
              <a:ext uri="{FF2B5EF4-FFF2-40B4-BE49-F238E27FC236}">
                <a16:creationId xmlns:a16="http://schemas.microsoft.com/office/drawing/2014/main" id="{7A8E09AF-0CD7-F402-4DFF-BE4144FCDC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7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0" y="4926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Close-up of a Sign Against White Background Stock Photo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/>
          <p:nvPr/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b="1" dirty="0">
                <a:solidFill>
                  <a:prstClr val="white"/>
                </a:solidFill>
                <a:latin typeface="Ink Free"/>
              </a:rPr>
              <a:t>Year 1</a:t>
            </a: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's Road Safety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4CA824-A63F-85BD-7142-39450FAB6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5D1D537F-7708-F5BC-739C-3B9E84974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AAD54B13-A8A2-AB59-2ACD-1504DA58BD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6387" y="1244384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8AD72D-5BAC-C0A2-F4F0-BD5F1D08C0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8" name="Picture 7" descr="phone with text saying alert: New Learning">
            <a:extLst>
              <a:ext uri="{FF2B5EF4-FFF2-40B4-BE49-F238E27FC236}">
                <a16:creationId xmlns:a16="http://schemas.microsoft.com/office/drawing/2014/main" id="{7889FA37-5B01-EEA6-28C3-A080A857D0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92271" l="12821" r="90171">
                        <a14:foregroundMark x1="21414" y1="88806" x2="14530" y2="78986"/>
                        <a14:foregroundMark x1="14530" y1="78986" x2="15812" y2="11836"/>
                        <a14:foregroundMark x1="15812" y1="11836" x2="37607" y2="8937"/>
                        <a14:foregroundMark x1="37607" y1="8937" x2="83333" y2="10870"/>
                        <a14:foregroundMark x1="83333" y1="10870" x2="87607" y2="22947"/>
                        <a14:foregroundMark x1="87607" y1="22947" x2="86036" y2="75091"/>
                        <a14:foregroundMark x1="34586" y1="91118" x2="35043" y2="91304"/>
                        <a14:foregroundMark x1="13675" y1="82609" x2="31081" y2="89692"/>
                        <a14:foregroundMark x1="35043" y1="91304" x2="59402" y2="92271"/>
                        <a14:foregroundMark x1="59402" y1="92271" x2="81492" y2="91602"/>
                        <a14:foregroundMark x1="84093" y1="90124" x2="89351" y2="80279"/>
                        <a14:foregroundMark x1="88686" y1="72868" x2="88034" y2="70290"/>
                        <a14:foregroundMark x1="12821" y1="85749" x2="26303" y2="89254"/>
                        <a14:foregroundMark x1="34348" y1="91307" x2="61111" y2="91787"/>
                        <a14:foregroundMark x1="61111" y1="91787" x2="80166" y2="90772"/>
                        <a14:foregroundMark x1="83976" y1="90051" x2="87914" y2="80352"/>
                        <a14:foregroundMark x1="13675" y1="14493" x2="36325" y2="7971"/>
                        <a14:foregroundMark x1="36325" y1="7971" x2="68376" y2="9179"/>
                        <a14:foregroundMark x1="68376" y1="9179" x2="88462" y2="16184"/>
                        <a14:foregroundMark x1="88462" y1="16184" x2="87607" y2="27536"/>
                        <a14:foregroundMark x1="49573" y1="92029" x2="71368" y2="90821"/>
                        <a14:foregroundMark x1="71368" y1="90821" x2="85885" y2="80456"/>
                        <a14:foregroundMark x1="87469" y1="75018" x2="85470" y2="14251"/>
                        <a14:foregroundMark x1="13675" y1="85990" x2="19079" y2="89426"/>
                        <a14:foregroundMark x1="27778" y1="85266" x2="54701" y2="89130"/>
                        <a14:foregroundMark x1="54701" y1="89130" x2="62821" y2="86232"/>
                        <a14:foregroundMark x1="13248" y1="24155" x2="12821" y2="16667"/>
                        <a14:foregroundMark x1="74786" y1="8696" x2="87607" y2="14010"/>
                        <a14:foregroundMark x1="83814" y1="75205" x2="84188" y2="36473"/>
                        <a14:foregroundMark x1="83761" y1="80676" x2="83763" y2="80418"/>
                        <a14:foregroundMark x1="84188" y1="36473" x2="82051" y2="62319"/>
                        <a14:foregroundMark x1="86752" y1="62560" x2="85897" y2="47343"/>
                        <a14:foregroundMark x1="85897" y1="47343" x2="87179" y2="60145"/>
                        <a14:foregroundMark x1="14103" y1="22464" x2="13675" y2="16425"/>
                        <a14:foregroundMark x1="86752" y1="63285" x2="85897" y2="24155"/>
                        <a14:foregroundMark x1="85897" y1="24155" x2="86325" y2="65942"/>
                        <a14:foregroundMark x1="86325" y1="65942" x2="87179" y2="63285"/>
                        <a14:backgroundMark x1="89744" y1="82367" x2="90598" y2="74155"/>
                        <a14:backgroundMark x1="86752" y1="91787" x2="83333" y2="92754"/>
                        <a14:backgroundMark x1="91880" y1="81884" x2="89744" y2="70048"/>
                        <a14:backgroundMark x1="90171" y1="74879" x2="91026" y2="80193"/>
                        <a14:backgroundMark x1="25641" y1="93237" x2="22222" y2="92754"/>
                        <a14:backgroundMark x1="15812" y1="92029" x2="31624" y2="93478"/>
                      </a14:backgroundRemoval>
                    </a14:imgEffect>
                  </a14:imgLayer>
                </a14:imgProps>
              </a:ext>
            </a:extLst>
          </a:blip>
          <a:srcRect l="12427" t="7507" r="11739" b="7977"/>
          <a:stretch/>
        </p:blipFill>
        <p:spPr bwMode="auto">
          <a:xfrm>
            <a:off x="1717489" y="1119814"/>
            <a:ext cx="2590351" cy="5108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761840-FABD-9E8C-8765-AC6C2E4624CC}"/>
              </a:ext>
            </a:extLst>
          </p:cNvPr>
          <p:cNvSpPr txBox="1"/>
          <p:nvPr/>
        </p:nvSpPr>
        <p:spPr>
          <a:xfrm>
            <a:off x="2044064" y="1869733"/>
            <a:ext cx="20402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u="sng" dirty="0">
                <a:latin typeface="Berlin Sans FB Demi" panose="020E0802020502020306" pitchFamily="34" charset="0"/>
              </a:rPr>
              <a:t>Alert:</a:t>
            </a:r>
          </a:p>
          <a:p>
            <a:r>
              <a:rPr lang="en-GB" sz="3400" dirty="0">
                <a:latin typeface="Berlin Sans FB Demi" panose="020E0802020502020306" pitchFamily="34" charset="0"/>
              </a:rPr>
              <a:t>New Learning!</a:t>
            </a:r>
          </a:p>
        </p:txBody>
      </p:sp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3CB389E8-B985-361E-7910-6A3B6AA653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45" y="6140565"/>
            <a:ext cx="1058944" cy="717435"/>
          </a:xfrm>
          <a:prstGeom prst="rect">
            <a:avLst/>
          </a:prstGeom>
        </p:spPr>
      </p:pic>
      <p:pic>
        <p:nvPicPr>
          <p:cNvPr id="5" name="Picture 4" descr="A yellow hand with white text and black text&#10;&#10;Description automatically generated">
            <a:extLst>
              <a:ext uri="{FF2B5EF4-FFF2-40B4-BE49-F238E27FC236}">
                <a16:creationId xmlns:a16="http://schemas.microsoft.com/office/drawing/2014/main" id="{82BF19D1-1621-FF8C-917C-0F94AF6182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30" y="1067323"/>
            <a:ext cx="5013263" cy="53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42,200+ Road Safety Lines Stock Photos, Pictures &amp; Royalty-Free Images -  iStock">
            <a:extLst>
              <a:ext uri="{FF2B5EF4-FFF2-40B4-BE49-F238E27FC236}">
                <a16:creationId xmlns:a16="http://schemas.microsoft.com/office/drawing/2014/main" id="{007E9D61-89F6-9D0F-BFC6-F682E7B9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r="38292" b="1"/>
          <a:stretch/>
        </p:blipFill>
        <p:spPr bwMode="auto">
          <a:xfrm>
            <a:off x="6165083" y="0"/>
            <a:ext cx="6096001" cy="68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22397393-805E-F994-529A-B71C1D9F76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9501" y="1139621"/>
            <a:ext cx="30480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A95102-6547-99D9-9532-7D81DD5665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11" name="Picture 10" descr="Phone with text saying Mission 3:&#10;Tell Me Why? GAME&#10;">
            <a:extLst>
              <a:ext uri="{FF2B5EF4-FFF2-40B4-BE49-F238E27FC236}">
                <a16:creationId xmlns:a16="http://schemas.microsoft.com/office/drawing/2014/main" id="{41F26546-6D27-5342-6D44-8EF4379F0AD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96" b="92271" l="12821" r="90171">
                        <a14:foregroundMark x1="21414" y1="88806" x2="14530" y2="78986"/>
                        <a14:foregroundMark x1="14530" y1="78986" x2="15812" y2="11836"/>
                        <a14:foregroundMark x1="15812" y1="11836" x2="37607" y2="8937"/>
                        <a14:foregroundMark x1="37607" y1="8937" x2="83333" y2="10870"/>
                        <a14:foregroundMark x1="83333" y1="10870" x2="87607" y2="22947"/>
                        <a14:foregroundMark x1="87607" y1="22947" x2="86036" y2="75091"/>
                        <a14:foregroundMark x1="34586" y1="91118" x2="35043" y2="91304"/>
                        <a14:foregroundMark x1="13675" y1="82609" x2="31081" y2="89692"/>
                        <a14:foregroundMark x1="35043" y1="91304" x2="59402" y2="92271"/>
                        <a14:foregroundMark x1="59402" y1="92271" x2="81492" y2="91602"/>
                        <a14:foregroundMark x1="84093" y1="90124" x2="89351" y2="80279"/>
                        <a14:foregroundMark x1="88686" y1="72868" x2="88034" y2="70290"/>
                        <a14:foregroundMark x1="12821" y1="85749" x2="26303" y2="89254"/>
                        <a14:foregroundMark x1="34348" y1="91307" x2="61111" y2="91787"/>
                        <a14:foregroundMark x1="61111" y1="91787" x2="80166" y2="90772"/>
                        <a14:foregroundMark x1="83976" y1="90051" x2="87914" y2="80352"/>
                        <a14:foregroundMark x1="13675" y1="14493" x2="36325" y2="7971"/>
                        <a14:foregroundMark x1="36325" y1="7971" x2="68376" y2="9179"/>
                        <a14:foregroundMark x1="68376" y1="9179" x2="88462" y2="16184"/>
                        <a14:foregroundMark x1="88462" y1="16184" x2="87607" y2="27536"/>
                        <a14:foregroundMark x1="49573" y1="92029" x2="71368" y2="90821"/>
                        <a14:foregroundMark x1="71368" y1="90821" x2="85885" y2="80456"/>
                        <a14:foregroundMark x1="87469" y1="75018" x2="85470" y2="14251"/>
                        <a14:foregroundMark x1="13675" y1="85990" x2="19079" y2="89426"/>
                        <a14:foregroundMark x1="27778" y1="85266" x2="54701" y2="89130"/>
                        <a14:foregroundMark x1="54701" y1="89130" x2="62821" y2="86232"/>
                        <a14:foregroundMark x1="13248" y1="24155" x2="12821" y2="16667"/>
                        <a14:foregroundMark x1="74786" y1="8696" x2="87607" y2="14010"/>
                        <a14:foregroundMark x1="83814" y1="75205" x2="84188" y2="36473"/>
                        <a14:foregroundMark x1="83761" y1="80676" x2="83763" y2="80418"/>
                        <a14:foregroundMark x1="84188" y1="36473" x2="82051" y2="62319"/>
                        <a14:foregroundMark x1="86752" y1="62560" x2="85897" y2="47343"/>
                        <a14:foregroundMark x1="85897" y1="47343" x2="87179" y2="60145"/>
                        <a14:foregroundMark x1="14103" y1="22464" x2="13675" y2="16425"/>
                        <a14:foregroundMark x1="86752" y1="63285" x2="85897" y2="24155"/>
                        <a14:foregroundMark x1="85897" y1="24155" x2="86325" y2="65942"/>
                        <a14:foregroundMark x1="86325" y1="65942" x2="87179" y2="63285"/>
                        <a14:backgroundMark x1="89744" y1="82367" x2="90598" y2="74155"/>
                        <a14:backgroundMark x1="86752" y1="91787" x2="83333" y2="92754"/>
                        <a14:backgroundMark x1="91880" y1="81884" x2="89744" y2="70048"/>
                        <a14:backgroundMark x1="90171" y1="74879" x2="91026" y2="80193"/>
                        <a14:backgroundMark x1="25641" y1="93237" x2="22222" y2="92754"/>
                        <a14:backgroundMark x1="15812" y1="92029" x2="31624" y2="93478"/>
                      </a14:backgroundRemoval>
                    </a14:imgEffect>
                  </a14:imgLayer>
                </a14:imgProps>
              </a:ext>
            </a:extLst>
          </a:blip>
          <a:srcRect l="12427" t="7507" r="11739" b="7977"/>
          <a:stretch/>
        </p:blipFill>
        <p:spPr bwMode="auto">
          <a:xfrm>
            <a:off x="7917907" y="972389"/>
            <a:ext cx="2590351" cy="5108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4753B8-4791-0D95-D0C9-BDE74E99FE6B}"/>
              </a:ext>
            </a:extLst>
          </p:cNvPr>
          <p:cNvSpPr txBox="1"/>
          <p:nvPr/>
        </p:nvSpPr>
        <p:spPr>
          <a:xfrm>
            <a:off x="8091100" y="1611653"/>
            <a:ext cx="21532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u="sng" dirty="0">
                <a:latin typeface="Berlin Sans FB Demi" panose="020E0802020502020306" pitchFamily="34" charset="0"/>
              </a:rPr>
              <a:t>Mission 3:</a:t>
            </a:r>
          </a:p>
          <a:p>
            <a:r>
              <a:rPr lang="en-GB" sz="3400" dirty="0">
                <a:latin typeface="Berlin Sans FB Demi" panose="020E0802020502020306" pitchFamily="34" charset="0"/>
              </a:rPr>
              <a:t>Tell Me Why? GAME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0AEBAF-91F1-31F9-5F8C-F6D6D33958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r="2268"/>
          <a:stretch/>
        </p:blipFill>
        <p:spPr>
          <a:xfrm>
            <a:off x="579120" y="878840"/>
            <a:ext cx="4751054" cy="4976756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54D2E53E-3838-6A31-10B8-961E6522AB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46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EE39DA-D857-F317-EB31-B5D298C7B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6533" y="1535560"/>
            <a:ext cx="8053513" cy="422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1">
            <a:extLst>
              <a:ext uri="{FF2B5EF4-FFF2-40B4-BE49-F238E27FC236}">
                <a16:creationId xmlns:a16="http://schemas.microsoft.com/office/drawing/2014/main" id="{B529B16D-69FC-06CF-4851-8B0B8996E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06" y="1544250"/>
            <a:ext cx="4023360" cy="8199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7500" b="1" u="sng" kern="1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Bends</a:t>
            </a:r>
          </a:p>
        </p:txBody>
      </p:sp>
      <p:pic>
        <p:nvPicPr>
          <p:cNvPr id="7" name="Picture 6" descr=" A Sheet of Paper on Top of a Brown Envelope saying Why is it unsafe to cross here?&#10;">
            <a:extLst>
              <a:ext uri="{FF2B5EF4-FFF2-40B4-BE49-F238E27FC236}">
                <a16:creationId xmlns:a16="http://schemas.microsoft.com/office/drawing/2014/main" id="{69892F2E-8156-F42B-D9E8-14AFE573C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629" r="11717" b="23408"/>
          <a:stretch/>
        </p:blipFill>
        <p:spPr bwMode="auto">
          <a:xfrm>
            <a:off x="216631" y="2972509"/>
            <a:ext cx="2864952" cy="361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B5C840-32CD-FA06-338B-DFFEBAEA0F11}"/>
              </a:ext>
            </a:extLst>
          </p:cNvPr>
          <p:cNvSpPr txBox="1"/>
          <p:nvPr/>
        </p:nvSpPr>
        <p:spPr>
          <a:xfrm>
            <a:off x="651260" y="3837042"/>
            <a:ext cx="19956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Why is it unsafe to cross here?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51F9C0-22EE-CEA2-65CC-833BC4EBB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2C706D84-5F56-70C2-C1E8-8BDEF3504C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18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nvelope with a white piece of paper saying Why is it unsafe to cross here?&#10;">
            <a:extLst>
              <a:ext uri="{FF2B5EF4-FFF2-40B4-BE49-F238E27FC236}">
                <a16:creationId xmlns:a16="http://schemas.microsoft.com/office/drawing/2014/main" id="{69892F2E-8156-F42B-D9E8-14AFE573C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05" r="-2" b="13600"/>
          <a:stretch/>
        </p:blipFill>
        <p:spPr bwMode="auto">
          <a:xfrm>
            <a:off x="6265608" y="1375969"/>
            <a:ext cx="4485281" cy="5187391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1">
            <a:extLst>
              <a:ext uri="{FF2B5EF4-FFF2-40B4-BE49-F238E27FC236}">
                <a16:creationId xmlns:a16="http://schemas.microsoft.com/office/drawing/2014/main" id="{B529B16D-69FC-06CF-4851-8B0B8996E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u="sng" kern="1200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Between parked cars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D1E13A-B715-6256-0B46-4D0E2DF89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r="10109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11FA1F-AEA9-9CDA-433D-B8CC15F64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76DA3-DA26-A888-F276-7DFA96792DBE}"/>
              </a:ext>
            </a:extLst>
          </p:cNvPr>
          <p:cNvSpPr txBox="1"/>
          <p:nvPr/>
        </p:nvSpPr>
        <p:spPr>
          <a:xfrm>
            <a:off x="7585797" y="2741330"/>
            <a:ext cx="19956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Why is it unsafe to cross here?</a:t>
            </a:r>
          </a:p>
        </p:txBody>
      </p:sp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8C85FBAA-B166-1361-98AC-816725BAF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77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:a16="http://schemas.microsoft.com/office/drawing/2014/main" id="{B529B16D-69FC-06CF-4851-8B0B8996E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1900015"/>
            <a:ext cx="4890930" cy="81991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On a hill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 Sheet of Paper on Top of a Brown Envelope saying Why is it unsafe to cross here?&#10;">
            <a:extLst>
              <a:ext uri="{FF2B5EF4-FFF2-40B4-BE49-F238E27FC236}">
                <a16:creationId xmlns:a16="http://schemas.microsoft.com/office/drawing/2014/main" id="{69892F2E-8156-F42B-D9E8-14AFE573C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3" t="13629" r="11717" b="23408"/>
          <a:stretch/>
        </p:blipFill>
        <p:spPr bwMode="auto">
          <a:xfrm>
            <a:off x="216631" y="2972509"/>
            <a:ext cx="2864952" cy="361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B5C840-32CD-FA06-338B-DFFEBAEA0F11}"/>
              </a:ext>
            </a:extLst>
          </p:cNvPr>
          <p:cNvSpPr txBox="1"/>
          <p:nvPr/>
        </p:nvSpPr>
        <p:spPr>
          <a:xfrm>
            <a:off x="651260" y="3837042"/>
            <a:ext cx="19956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Why is it unsafe to cross here?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30DBE6-C5A6-464C-62AF-83651BB53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A70466-8DEB-835F-080B-246F8ED95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326" y="985519"/>
            <a:ext cx="7076948" cy="472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057E326A-29FC-5FCD-C593-41B02C260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45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252EC-8446-653B-6473-D1D73514AFCD}"/>
              </a:ext>
            </a:extLst>
          </p:cNvPr>
          <p:cNvSpPr txBox="1"/>
          <p:nvPr/>
        </p:nvSpPr>
        <p:spPr>
          <a:xfrm>
            <a:off x="6200468" y="511541"/>
            <a:ext cx="5839131" cy="504430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RECAP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ettenschweiler" panose="020B070604090206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What are the 5 crossing types we should be using?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DDA5EE-A31D-D636-2B31-B450C2D41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71FD37-F23D-63DB-6A1A-90D6ADFDD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28765"/>
            <a:ext cx="6200470" cy="620047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D85722B2-CEA1-524E-3300-4D46DDEA3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9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AAD54B13-A8A2-AB59-2ACD-1504DA58BD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9239" y="671564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A819A8-AEFA-05EC-AD31-7039BD194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phone with text saying Mission 4:&#10;Tell your grown-ups at home what you have learnt today.&#10;">
            <a:extLst>
              <a:ext uri="{FF2B5EF4-FFF2-40B4-BE49-F238E27FC236}">
                <a16:creationId xmlns:a16="http://schemas.microsoft.com/office/drawing/2014/main" id="{0AF9AEA4-3670-04A0-7AA1-A0B0DE1D13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96" b="92271" l="12821" r="90171">
                        <a14:foregroundMark x1="21414" y1="88806" x2="14530" y2="78986"/>
                        <a14:foregroundMark x1="14530" y1="78986" x2="15812" y2="11836"/>
                        <a14:foregroundMark x1="15812" y1="11836" x2="37607" y2="8937"/>
                        <a14:foregroundMark x1="37607" y1="8937" x2="83333" y2="10870"/>
                        <a14:foregroundMark x1="83333" y1="10870" x2="87607" y2="22947"/>
                        <a14:foregroundMark x1="87607" y1="22947" x2="86036" y2="75091"/>
                        <a14:foregroundMark x1="34586" y1="91118" x2="35043" y2="91304"/>
                        <a14:foregroundMark x1="13675" y1="82609" x2="31081" y2="89692"/>
                        <a14:foregroundMark x1="35043" y1="91304" x2="59402" y2="92271"/>
                        <a14:foregroundMark x1="59402" y1="92271" x2="81492" y2="91602"/>
                        <a14:foregroundMark x1="84093" y1="90124" x2="89351" y2="80279"/>
                        <a14:foregroundMark x1="88686" y1="72868" x2="88034" y2="70290"/>
                        <a14:foregroundMark x1="12821" y1="85749" x2="26303" y2="89254"/>
                        <a14:foregroundMark x1="34348" y1="91307" x2="61111" y2="91787"/>
                        <a14:foregroundMark x1="61111" y1="91787" x2="80166" y2="90772"/>
                        <a14:foregroundMark x1="83976" y1="90051" x2="87914" y2="80352"/>
                        <a14:foregroundMark x1="13675" y1="14493" x2="36325" y2="7971"/>
                        <a14:foregroundMark x1="36325" y1="7971" x2="68376" y2="9179"/>
                        <a14:foregroundMark x1="68376" y1="9179" x2="88462" y2="16184"/>
                        <a14:foregroundMark x1="88462" y1="16184" x2="87607" y2="27536"/>
                        <a14:foregroundMark x1="49573" y1="92029" x2="71368" y2="90821"/>
                        <a14:foregroundMark x1="71368" y1="90821" x2="85885" y2="80456"/>
                        <a14:foregroundMark x1="87469" y1="75018" x2="85470" y2="14251"/>
                        <a14:foregroundMark x1="13675" y1="85990" x2="19079" y2="89426"/>
                        <a14:foregroundMark x1="27778" y1="85266" x2="54701" y2="89130"/>
                        <a14:foregroundMark x1="54701" y1="89130" x2="62821" y2="86232"/>
                        <a14:foregroundMark x1="13248" y1="24155" x2="12821" y2="16667"/>
                        <a14:foregroundMark x1="74786" y1="8696" x2="87607" y2="14010"/>
                        <a14:foregroundMark x1="83814" y1="75205" x2="84188" y2="36473"/>
                        <a14:foregroundMark x1="83761" y1="80676" x2="83763" y2="80418"/>
                        <a14:foregroundMark x1="84188" y1="36473" x2="82051" y2="62319"/>
                        <a14:foregroundMark x1="86752" y1="62560" x2="85897" y2="47343"/>
                        <a14:foregroundMark x1="85897" y1="47343" x2="87179" y2="60145"/>
                        <a14:foregroundMark x1="14103" y1="22464" x2="13675" y2="16425"/>
                        <a14:foregroundMark x1="86752" y1="63285" x2="85897" y2="24155"/>
                        <a14:foregroundMark x1="85897" y1="24155" x2="86325" y2="65942"/>
                        <a14:foregroundMark x1="86325" y1="65942" x2="87179" y2="63285"/>
                        <a14:backgroundMark x1="89744" y1="82367" x2="90598" y2="74155"/>
                        <a14:backgroundMark x1="86752" y1="91787" x2="83333" y2="92754"/>
                        <a14:backgroundMark x1="91880" y1="81884" x2="89744" y2="70048"/>
                        <a14:backgroundMark x1="90171" y1="74879" x2="91026" y2="80193"/>
                        <a14:backgroundMark x1="25641" y1="93237" x2="22222" y2="92754"/>
                        <a14:backgroundMark x1="15812" y1="92029" x2="31624" y2="93478"/>
                      </a14:backgroundRemoval>
                    </a14:imgEffect>
                  </a14:imgLayer>
                </a14:imgProps>
              </a:ext>
            </a:extLst>
          </a:blip>
          <a:srcRect l="12427" t="7507" r="11739" b="7977"/>
          <a:stretch/>
        </p:blipFill>
        <p:spPr bwMode="auto">
          <a:xfrm>
            <a:off x="1443169" y="554175"/>
            <a:ext cx="2915471" cy="5749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1EADB-148E-F6F2-5C4C-3DEA8100E5BC}"/>
              </a:ext>
            </a:extLst>
          </p:cNvPr>
          <p:cNvSpPr txBox="1"/>
          <p:nvPr/>
        </p:nvSpPr>
        <p:spPr>
          <a:xfrm>
            <a:off x="1741612" y="1154169"/>
            <a:ext cx="23935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u="sng" dirty="0">
                <a:latin typeface="Berlin Sans FB Demi" panose="020E0802020502020306" pitchFamily="34" charset="0"/>
              </a:rPr>
              <a:t>Mission 4:</a:t>
            </a:r>
          </a:p>
          <a:p>
            <a:r>
              <a:rPr lang="en-GB" sz="3400" dirty="0">
                <a:latin typeface="Berlin Sans FB Demi" panose="020E0802020502020306" pitchFamily="34" charset="0"/>
              </a:rPr>
              <a:t>Tell your grown-ups at home what you have learnt today.</a:t>
            </a:r>
          </a:p>
        </p:txBody>
      </p:sp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399AE3F5-7252-4992-BC5A-58E81E4678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  <p:pic>
        <p:nvPicPr>
          <p:cNvPr id="9" name="Picture 8" descr="A yellow hand with white text and black text&#10;&#10;Description automatically generated">
            <a:extLst>
              <a:ext uri="{FF2B5EF4-FFF2-40B4-BE49-F238E27FC236}">
                <a16:creationId xmlns:a16="http://schemas.microsoft.com/office/drawing/2014/main" id="{C8F65021-ABFE-6B29-80DB-209ECAA597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0" y="903242"/>
            <a:ext cx="4771139" cy="50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A Sheet of Paper on Top of a Brown Envelope Stock Photo">
            <a:extLst>
              <a:ext uri="{FF2B5EF4-FFF2-40B4-BE49-F238E27FC236}">
                <a16:creationId xmlns:a16="http://schemas.microsoft.com/office/drawing/2014/main" id="{F9E611BD-76BD-E824-CAFD-8199FA0A9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3" t="13629" r="11717" b="23408"/>
          <a:stretch/>
        </p:blipFill>
        <p:spPr bwMode="auto">
          <a:xfrm>
            <a:off x="216630" y="2103121"/>
            <a:ext cx="3554893" cy="447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9AB31A-F0D8-ED51-DD5A-E8EEAE7B3824}"/>
              </a:ext>
            </a:extLst>
          </p:cNvPr>
          <p:cNvSpPr/>
          <p:nvPr/>
        </p:nvSpPr>
        <p:spPr>
          <a:xfrm>
            <a:off x="4049465" y="419718"/>
            <a:ext cx="6935638" cy="48786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DEE9D4-4814-DF8A-DCE1-B5848208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95967" y="3134066"/>
            <a:ext cx="9580086" cy="20495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5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Suggested </a:t>
            </a:r>
            <a:br>
              <a:rPr lang="en-US" sz="45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</a:br>
            <a:r>
              <a:rPr lang="en-US" sz="45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activity…</a:t>
            </a:r>
            <a:br>
              <a:rPr lang="en-US" dirty="0">
                <a:solidFill>
                  <a:prstClr val="black"/>
                </a:solidFill>
              </a:rPr>
            </a:br>
            <a:endParaRPr lang="en-US" sz="6600" b="1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E11CCE-0950-7383-06BD-CB31D84A7A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395" y="477061"/>
            <a:ext cx="6823777" cy="4763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25AE37-4380-CCD0-EB3B-90C86FAB8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6" name="Picture 5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F320293F-A660-DCEF-7AF5-C83E9F48F9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CAB6D-B2BA-6776-0C69-5B9CC6C2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44" y="2519680"/>
            <a:ext cx="5245479" cy="316991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9600" b="1" dirty="0">
                <a:latin typeface="Haettenschweiler" panose="020B0706040902060204" pitchFamily="34" charset="0"/>
              </a:rPr>
              <a:t>Thank you!</a:t>
            </a:r>
            <a:br>
              <a:rPr lang="en-US" sz="9600" b="1" dirty="0">
                <a:latin typeface="Haettenschweiler" panose="020B0706040902060204" pitchFamily="34" charset="0"/>
              </a:rPr>
            </a:br>
            <a:endParaRPr lang="en-US" sz="9600" b="1" dirty="0">
              <a:latin typeface="Haettenschweiler" panose="020B070604090206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F2F3EE06-EE7D-583C-D042-EA6A794FA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87" y="471748"/>
            <a:ext cx="3766799" cy="25520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D1823-C005-3A73-C115-54A19C3B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162" y="4308912"/>
            <a:ext cx="4324849" cy="12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2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F42C-9F5E-45FA-B3D2-5CD0399B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Credits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73CFA-728A-F8DE-2417-66FE7BEEA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+mj-lt"/>
              </a:rPr>
              <a:t>Phone - </a:t>
            </a: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 by </a:t>
            </a:r>
            <a:r>
              <a:rPr lang="en-GB" sz="14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Benjaminrobyn</a:t>
            </a: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Jespersen</a:t>
            </a:r>
            <a:endParaRPr lang="en-GB" sz="1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 Secret Logo – Photo by Tayeb </a:t>
            </a:r>
            <a:r>
              <a:rPr lang="en-GB" sz="1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Mezahdia</a:t>
            </a:r>
            <a:r>
              <a:rPr lang="en-GB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https://pixabay.com/illustrations/top-secret-confidential-classified-2054429/</a:t>
            </a:r>
            <a:endParaRPr lang="en-GB" sz="1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Zebra crossing – 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Photo by 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Benjamin Cheng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on </a:t>
            </a:r>
            <a:r>
              <a:rPr kumimoji="0" lang="en-US" altLang="en-US" sz="1400" i="0" u="none" strike="noStrike" cap="none" normalizeH="0" baseline="0" dirty="0" err="1">
                <a:ln>
                  <a:noFill/>
                </a:ln>
                <a:effectLst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</a:p>
          <a:p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Message alert – By </a:t>
            </a:r>
            <a:r>
              <a:rPr lang="en-GB" sz="1400" b="0" i="0" dirty="0">
                <a:effectLst/>
                <a:latin typeface="+mj-lt"/>
              </a:rPr>
              <a:t>LIECIO</a:t>
            </a:r>
            <a:br>
              <a:rPr lang="en-GB" sz="1400" dirty="0">
                <a:latin typeface="+mj-lt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https://pixabay.com/sound-effects/message-notification-190034/ </a:t>
            </a:r>
          </a:p>
          <a:p>
            <a:r>
              <a:rPr lang="en-US" altLang="en-US" sz="1400" dirty="0">
                <a:latin typeface="+mj-lt"/>
              </a:rPr>
              <a:t>Spy theme – By </a:t>
            </a:r>
            <a:r>
              <a:rPr lang="en-US" altLang="en-US" sz="1400" dirty="0" err="1">
                <a:latin typeface="+mj-lt"/>
              </a:rPr>
              <a:t>Universefield</a:t>
            </a: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https://pixabay.com/music/happy-childrens-tunes-joyful-spy-melody-for-lighthearted-fun-15s-232565/</a:t>
            </a:r>
            <a:endParaRPr lang="en-US" altLang="en-US" sz="1400" dirty="0">
              <a:latin typeface="+mj-lt"/>
            </a:endParaRPr>
          </a:p>
          <a:p>
            <a:r>
              <a:rPr kumimoji="0" lang="en-GB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Photo by Eva Bronzini from </a:t>
            </a:r>
            <a:r>
              <a:rPr kumimoji="0" lang="en-GB" altLang="en-US" sz="140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Pexels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: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https://www.pexels.com/photo/a-sheet-of-paper-on-top-of-a-brown-envelope-7958171/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r>
              <a:rPr kumimoji="0" lang="en-GB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Horse in lane - Photo by </a:t>
            </a:r>
            <a:r>
              <a:rPr kumimoji="0" lang="en-GB" altLang="en-US" sz="140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liesbeth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stevens from </a:t>
            </a:r>
            <a:r>
              <a:rPr kumimoji="0" lang="en-GB" altLang="en-US" sz="140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Pexels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: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  <a:hlinkClick r:id="rId8"/>
              </a:rPr>
              <a:t>https://www.pexels.com/photo/a-person-with-a-horse-in-winter-19945572/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indent="0">
              <a:buNone/>
            </a:pPr>
            <a:endParaRPr kumimoji="0" lang="en-GB" altLang="en-US" sz="14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6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indent="0">
              <a:buNone/>
            </a:pPr>
            <a:endParaRPr lang="en-GB" sz="2000" b="0" i="0" dirty="0">
              <a:effectLst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8055A-8993-1166-BB1A-521D57C7ED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982B699E-B55C-FDCB-3C13-BEEDC628F6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9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5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3F6A1-6CA4-B02F-5CEF-FE4289AF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67" y="1130712"/>
            <a:ext cx="4368602" cy="1956841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4800" b="1" dirty="0">
                <a:latin typeface="Calibri" panose="020F0502020204030204"/>
              </a:rPr>
              <a:t>O</a:t>
            </a:r>
            <a:r>
              <a:rPr kumimoji="0" lang="en-US" sz="48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Mission: 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GB" sz="1400" dirty="0"/>
          </a:p>
        </p:txBody>
      </p:sp>
      <p:sp>
        <p:nvSpPr>
          <p:cNvPr id="206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CFDFD85B-CED9-9416-9B08-CF8EFCC35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4682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400" b="1" dirty="0"/>
              <a:t>To be able to explain the 5 key</a:t>
            </a:r>
          </a:p>
          <a:p>
            <a:pPr marL="0" indent="0">
              <a:buNone/>
            </a:pPr>
            <a:r>
              <a:rPr lang="en-GB" sz="2400" b="1" dirty="0"/>
              <a:t>steps to cross a road safely.</a:t>
            </a:r>
          </a:p>
          <a:p>
            <a:pPr marL="0" indent="0">
              <a:buNone/>
            </a:pP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lang="en-US" sz="2400" b="1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7A932-9C32-3E55-8B44-E1730372FC66}"/>
              </a:ext>
            </a:extLst>
          </p:cNvPr>
          <p:cNvSpPr txBox="1"/>
          <p:nvPr/>
        </p:nvSpPr>
        <p:spPr>
          <a:xfrm>
            <a:off x="666394" y="3925618"/>
            <a:ext cx="42172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400" b="1" dirty="0">
                <a:solidFill>
                  <a:srgbClr val="000000"/>
                </a:solidFill>
                <a:ea typeface="Calibri"/>
                <a:cs typeface="Calibri"/>
              </a:rPr>
              <a:t>To be able to identify safe places to cross.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889E7-0D98-8EB9-AB1D-81E2E68E9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D67CFE-94CB-6B41-618D-AEFB05D11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749" y="729488"/>
            <a:ext cx="4980432" cy="4980432"/>
          </a:xfrm>
          <a:prstGeom prst="rect">
            <a:avLst/>
          </a:prstGeom>
        </p:spPr>
      </p:pic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61D027FB-D7D0-C196-E7D2-047639207F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A5269-A394-0351-E320-074218DA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b="1"/>
              <a:t>What is Road Safety?</a:t>
            </a:r>
          </a:p>
        </p:txBody>
      </p:sp>
      <p:sp>
        <p:nvSpPr>
          <p:cNvPr id="104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91FA-4E79-385F-9295-ECAA1834A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sz="1900" b="1" i="0" dirty="0">
                <a:effectLst/>
                <a:latin typeface="Arial" panose="020B0604020202020204" pitchFamily="34" charset="0"/>
              </a:rPr>
              <a:t>Road Safety helps to keep everyone who uses the road safe and stops us from getting hurt.</a:t>
            </a:r>
            <a:endParaRPr lang="en-GB" sz="1900" dirty="0">
              <a:latin typeface="Arial" panose="020B0604020202020204" pitchFamily="34" charset="0"/>
            </a:endParaRPr>
          </a:p>
          <a:p>
            <a:endParaRPr lang="en-GB" sz="1900" b="1" dirty="0">
              <a:latin typeface="Arial" panose="020B0604020202020204" pitchFamily="34" charset="0"/>
            </a:endParaRPr>
          </a:p>
          <a:p>
            <a:r>
              <a:rPr lang="en-GB" sz="1900" b="1" dirty="0">
                <a:latin typeface="Arial" panose="020B0604020202020204" pitchFamily="34" charset="0"/>
              </a:rPr>
              <a:t>It is important to know how to behave when we are near the road and that’s what we are going to learn today.</a:t>
            </a:r>
          </a:p>
          <a:p>
            <a:endParaRPr lang="en-GB" sz="1900" b="1" dirty="0">
              <a:latin typeface="Arial" panose="020B0604020202020204" pitchFamily="34" charset="0"/>
            </a:endParaRPr>
          </a:p>
          <a:p>
            <a:r>
              <a:rPr lang="en-GB" sz="1900" b="1" dirty="0">
                <a:latin typeface="Arial" panose="020B0604020202020204" pitchFamily="34" charset="0"/>
              </a:rPr>
              <a:t>We are also going to learn how to </a:t>
            </a:r>
            <a:r>
              <a:rPr lang="en-GB" sz="1900" b="1" i="1" dirty="0">
                <a:latin typeface="Arial" panose="020B0604020202020204" pitchFamily="34" charset="0"/>
              </a:rPr>
              <a:t>cross</a:t>
            </a:r>
            <a:r>
              <a:rPr lang="en-GB" sz="1900" b="1" dirty="0">
                <a:latin typeface="Arial" panose="020B0604020202020204" pitchFamily="34" charset="0"/>
              </a:rPr>
              <a:t> a road safely and learn </a:t>
            </a:r>
            <a:r>
              <a:rPr lang="en-GB" sz="1900" b="1" i="1" dirty="0">
                <a:latin typeface="Arial" panose="020B0604020202020204" pitchFamily="34" charset="0"/>
              </a:rPr>
              <a:t>where </a:t>
            </a:r>
            <a:r>
              <a:rPr lang="en-GB" sz="1900" b="1" dirty="0">
                <a:latin typeface="Arial" panose="020B0604020202020204" pitchFamily="34" charset="0"/>
              </a:rPr>
              <a:t>is a good place to cross.</a:t>
            </a:r>
          </a:p>
          <a:p>
            <a:endParaRPr lang="en-GB" sz="1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E8B40-B29C-E011-91E1-E24CB8AA7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1986534"/>
            <a:ext cx="5614416" cy="280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8E2B37-0C35-5D98-5BF7-3E98A3B3F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3449" y="6466238"/>
            <a:ext cx="1198483" cy="357550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9B24F145-80F3-F073-4A36-35D7DDD52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2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6" name="Rectangle 207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7344DD15-F099-A069-CB75-741728663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8" r="31928"/>
          <a:stretch/>
        </p:blipFill>
        <p:spPr bwMode="auto">
          <a:xfrm>
            <a:off x="4459582" y="557188"/>
            <a:ext cx="3295096" cy="56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ree A Sheet of Paper on Top of a Brown Envelope Stock Photo">
            <a:extLst>
              <a:ext uri="{FF2B5EF4-FFF2-40B4-BE49-F238E27FC236}">
                <a16:creationId xmlns:a16="http://schemas.microsoft.com/office/drawing/2014/main" id="{9C6A8AB7-E082-76C2-1283-C2E4CA5AF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4866" r="12734" b="22956"/>
          <a:stretch/>
        </p:blipFill>
        <p:spPr bwMode="auto">
          <a:xfrm>
            <a:off x="417322" y="557188"/>
            <a:ext cx="3758438" cy="58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4D9190-3895-9D4B-F9AD-8C9F2DD33325}"/>
              </a:ext>
            </a:extLst>
          </p:cNvPr>
          <p:cNvSpPr txBox="1"/>
          <p:nvPr/>
        </p:nvSpPr>
        <p:spPr>
          <a:xfrm>
            <a:off x="1100432" y="2198254"/>
            <a:ext cx="23922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Who uses the road?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8E460-8F6C-B509-D0D1-7E3BA0D6B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1A6060-E391-26AC-3CF4-A7326BDB5A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500" y="557187"/>
            <a:ext cx="3778919" cy="5664468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8CB7730E-1539-E032-2C65-B95B2D533A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3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1" name="Rectangle 3100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FEB0E-9FB8-9CAE-3874-5848F8F5A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" r="9354"/>
          <a:stretch/>
        </p:blipFill>
        <p:spPr>
          <a:xfrm>
            <a:off x="11026" y="-5603"/>
            <a:ext cx="4003019" cy="3388883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4A0E6FE-12BF-46DD-AFCD-1CBFE545B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r="10507"/>
          <a:stretch/>
        </p:blipFill>
        <p:spPr bwMode="auto">
          <a:xfrm>
            <a:off x="4094479" y="10"/>
            <a:ext cx="4014047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214AA30E-A2BB-5F9B-8BD1-79E7BDE86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6" b="18306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D29D5B44-0157-C297-4B29-488343B88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r="16797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D52638E-9619-CE56-82ED-3F54E11F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r="10425"/>
          <a:stretch/>
        </p:blipFill>
        <p:spPr bwMode="auto">
          <a:xfrm>
            <a:off x="4094479" y="3469102"/>
            <a:ext cx="4014047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CCF774-21A7-8533-85CE-4CE62D8D54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166" r="26606" b="-166"/>
          <a:stretch/>
        </p:blipFill>
        <p:spPr>
          <a:xfrm>
            <a:off x="8199966" y="3469107"/>
            <a:ext cx="3992034" cy="3388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B22600-9273-0D6A-68CB-6F39C246D5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1B9C1DC7-006C-6C15-DE9C-51469B8AF9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7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 might it be hard for disabled people to cross the road?&#10;">
            <a:extLst>
              <a:ext uri="{FF2B5EF4-FFF2-40B4-BE49-F238E27FC236}">
                <a16:creationId xmlns:a16="http://schemas.microsoft.com/office/drawing/2014/main" id="{BA1B9462-AA51-E6B2-1DFD-546953236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4866" r="12734" b="22956"/>
          <a:stretch/>
        </p:blipFill>
        <p:spPr bwMode="auto">
          <a:xfrm>
            <a:off x="417322" y="557188"/>
            <a:ext cx="3758438" cy="58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 descr="Why might it be hard for disabled people to cross the road?&#10;">
            <a:extLst>
              <a:ext uri="{FF2B5EF4-FFF2-40B4-BE49-F238E27FC236}">
                <a16:creationId xmlns:a16="http://schemas.microsoft.com/office/drawing/2014/main" id="{AE51AA56-BBDE-1261-19C1-6E4B91A411CE}"/>
              </a:ext>
            </a:extLst>
          </p:cNvPr>
          <p:cNvSpPr txBox="1"/>
          <p:nvPr/>
        </p:nvSpPr>
        <p:spPr>
          <a:xfrm>
            <a:off x="1100432" y="2198254"/>
            <a:ext cx="23922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Why might it be hard for disabled people to cross the road?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F0CCA-7DCB-E41A-841B-8BB29F76E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C50C8B-841D-7037-E49F-4947626DD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902" y="1920240"/>
            <a:ext cx="6964680" cy="3482340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D56ADD6F-F32A-F5B1-4905-8033C7B8F6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3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oad Safety backgroun">
            <a:extLst>
              <a:ext uri="{FF2B5EF4-FFF2-40B4-BE49-F238E27FC236}">
                <a16:creationId xmlns:a16="http://schemas.microsoft.com/office/drawing/2014/main" id="{007E9D61-89F6-9D0F-BFC6-F682E7B9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r="38292" b="1"/>
          <a:stretch/>
        </p:blipFill>
        <p:spPr bwMode="auto">
          <a:xfrm>
            <a:off x="6106160" y="0"/>
            <a:ext cx="6096001" cy="68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FB3ED-3893-F306-A8E9-2E1F578473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11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4A5E423D-CF92-DA03-9205-7361FD233D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92160" y="947499"/>
            <a:ext cx="406400" cy="406400"/>
          </a:xfrm>
          <a:prstGeom prst="rect">
            <a:avLst/>
          </a:prstGeom>
        </p:spPr>
      </p:pic>
      <p:pic>
        <p:nvPicPr>
          <p:cNvPr id="7" name="Picture 6" descr="Mobile phone with the caption Mission 1:&#10;Re-cap the Road Safety Hand.&#10;">
            <a:extLst>
              <a:ext uri="{FF2B5EF4-FFF2-40B4-BE49-F238E27FC236}">
                <a16:creationId xmlns:a16="http://schemas.microsoft.com/office/drawing/2014/main" id="{AACBA8B3-BAD7-799A-7D61-3FF0C0691D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96" b="92271" l="12821" r="90171">
                        <a14:foregroundMark x1="21414" y1="88806" x2="14530" y2="78986"/>
                        <a14:foregroundMark x1="14530" y1="78986" x2="15812" y2="11836"/>
                        <a14:foregroundMark x1="15812" y1="11836" x2="37607" y2="8937"/>
                        <a14:foregroundMark x1="37607" y1="8937" x2="83333" y2="10870"/>
                        <a14:foregroundMark x1="83333" y1="10870" x2="87607" y2="22947"/>
                        <a14:foregroundMark x1="87607" y1="22947" x2="86036" y2="75091"/>
                        <a14:foregroundMark x1="34586" y1="91118" x2="35043" y2="91304"/>
                        <a14:foregroundMark x1="13675" y1="82609" x2="31081" y2="89692"/>
                        <a14:foregroundMark x1="35043" y1="91304" x2="59402" y2="92271"/>
                        <a14:foregroundMark x1="59402" y1="92271" x2="81492" y2="91602"/>
                        <a14:foregroundMark x1="84093" y1="90124" x2="89351" y2="80279"/>
                        <a14:foregroundMark x1="88686" y1="72868" x2="88034" y2="70290"/>
                        <a14:foregroundMark x1="12821" y1="85749" x2="26303" y2="89254"/>
                        <a14:foregroundMark x1="34348" y1="91307" x2="61111" y2="91787"/>
                        <a14:foregroundMark x1="61111" y1="91787" x2="80166" y2="90772"/>
                        <a14:foregroundMark x1="83976" y1="90051" x2="87914" y2="80352"/>
                        <a14:foregroundMark x1="13675" y1="14493" x2="36325" y2="7971"/>
                        <a14:foregroundMark x1="36325" y1="7971" x2="68376" y2="9179"/>
                        <a14:foregroundMark x1="68376" y1="9179" x2="88462" y2="16184"/>
                        <a14:foregroundMark x1="88462" y1="16184" x2="87607" y2="27536"/>
                        <a14:foregroundMark x1="49573" y1="92029" x2="71368" y2="90821"/>
                        <a14:foregroundMark x1="71368" y1="90821" x2="85885" y2="80456"/>
                        <a14:foregroundMark x1="87469" y1="75018" x2="85470" y2="14251"/>
                        <a14:foregroundMark x1="13675" y1="85990" x2="19079" y2="89426"/>
                        <a14:foregroundMark x1="27778" y1="85266" x2="54701" y2="89130"/>
                        <a14:foregroundMark x1="54701" y1="89130" x2="62821" y2="86232"/>
                        <a14:foregroundMark x1="13248" y1="24155" x2="12821" y2="16667"/>
                        <a14:foregroundMark x1="74786" y1="8696" x2="87607" y2="14010"/>
                        <a14:foregroundMark x1="83814" y1="75205" x2="84188" y2="36473"/>
                        <a14:foregroundMark x1="83761" y1="80676" x2="83763" y2="80418"/>
                        <a14:foregroundMark x1="84188" y1="36473" x2="82051" y2="62319"/>
                        <a14:foregroundMark x1="86752" y1="62560" x2="85897" y2="47343"/>
                        <a14:foregroundMark x1="85897" y1="47343" x2="87179" y2="60145"/>
                        <a14:foregroundMark x1="14103" y1="22464" x2="13675" y2="16425"/>
                        <a14:foregroundMark x1="86752" y1="63285" x2="85897" y2="24155"/>
                        <a14:foregroundMark x1="85897" y1="24155" x2="86325" y2="65942"/>
                        <a14:foregroundMark x1="86325" y1="65942" x2="87179" y2="63285"/>
                        <a14:backgroundMark x1="89744" y1="82367" x2="90598" y2="74155"/>
                        <a14:backgroundMark x1="86752" y1="91787" x2="83333" y2="92754"/>
                        <a14:backgroundMark x1="91880" y1="81884" x2="89744" y2="70048"/>
                        <a14:backgroundMark x1="90171" y1="74879" x2="91026" y2="80193"/>
                        <a14:backgroundMark x1="25641" y1="93237" x2="22222" y2="92754"/>
                        <a14:backgroundMark x1="15812" y1="92029" x2="31624" y2="93478"/>
                      </a14:backgroundRemoval>
                    </a14:imgEffect>
                  </a14:imgLayer>
                </a14:imgProps>
              </a:ext>
            </a:extLst>
          </a:blip>
          <a:srcRect l="12427" t="7507" r="11739" b="7977"/>
          <a:stretch/>
        </p:blipFill>
        <p:spPr bwMode="auto">
          <a:xfrm>
            <a:off x="7766385" y="964069"/>
            <a:ext cx="2590351" cy="5108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C91A24-3608-541D-2736-C14D3EF410D4}"/>
              </a:ext>
            </a:extLst>
          </p:cNvPr>
          <p:cNvSpPr txBox="1"/>
          <p:nvPr/>
        </p:nvSpPr>
        <p:spPr>
          <a:xfrm>
            <a:off x="8092961" y="1560309"/>
            <a:ext cx="19371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u="sng" dirty="0">
                <a:latin typeface="Berlin Sans FB Demi" panose="020E0802020502020306" pitchFamily="34" charset="0"/>
              </a:rPr>
              <a:t>Mission 1:</a:t>
            </a:r>
          </a:p>
          <a:p>
            <a:r>
              <a:rPr lang="en-GB" sz="3400" dirty="0">
                <a:latin typeface="Berlin Sans FB Demi" panose="020E0802020502020306" pitchFamily="34" charset="0"/>
              </a:rPr>
              <a:t>Re-cap the Road Safety Hand.</a:t>
            </a:r>
          </a:p>
        </p:txBody>
      </p:sp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15EE8613-FC4E-EAE7-D0AD-30061AB811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8" name="Picture 7" descr="A hand with black text and white text&#10;&#10;Description automatically generated">
            <a:extLst>
              <a:ext uri="{FF2B5EF4-FFF2-40B4-BE49-F238E27FC236}">
                <a16:creationId xmlns:a16="http://schemas.microsoft.com/office/drawing/2014/main" id="{C56BEB81-4653-F04D-12C1-FF8DA04BD8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5" y="622379"/>
            <a:ext cx="4440546" cy="48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60EA-F9EA-EBA2-C79F-A2F44284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561" y="154676"/>
            <a:ext cx="6902523" cy="162069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50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What tips can you spot about road safety</a:t>
            </a: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br>
              <a:rPr lang="en-US" sz="5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050" name="Picture 2" descr="Dear Year 1, your task is to watch this video…&#10;">
            <a:extLst>
              <a:ext uri="{FF2B5EF4-FFF2-40B4-BE49-F238E27FC236}">
                <a16:creationId xmlns:a16="http://schemas.microsoft.com/office/drawing/2014/main" id="{BBCCF24E-3BF9-5E63-2D5E-BA068213B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629" r="11717" b="23408"/>
          <a:stretch/>
        </p:blipFill>
        <p:spPr bwMode="auto">
          <a:xfrm>
            <a:off x="198916" y="325861"/>
            <a:ext cx="4430867" cy="55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7D37B7-375A-F943-5EEC-58BE6F856BCD}"/>
              </a:ext>
            </a:extLst>
          </p:cNvPr>
          <p:cNvSpPr txBox="1"/>
          <p:nvPr/>
        </p:nvSpPr>
        <p:spPr>
          <a:xfrm>
            <a:off x="1505001" y="1913865"/>
            <a:ext cx="2968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en-GB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 descr="Dear Year 1, your task is to watch this video…&#10;">
            <a:extLst>
              <a:ext uri="{FF2B5EF4-FFF2-40B4-BE49-F238E27FC236}">
                <a16:creationId xmlns:a16="http://schemas.microsoft.com/office/drawing/2014/main" id="{D89F08FA-5D83-9714-BB1D-4842B09BEEDF}"/>
              </a:ext>
            </a:extLst>
          </p:cNvPr>
          <p:cNvSpPr txBox="1"/>
          <p:nvPr/>
        </p:nvSpPr>
        <p:spPr>
          <a:xfrm>
            <a:off x="1201135" y="1775366"/>
            <a:ext cx="25475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Dear Year 1, your task is to watch this video…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0A5AF-11C6-1141-2ED8-D57CCE702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ACE8C145-CA4F-4D74-B9DC-A1293E7CD8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5" name="Online Media 4" title="Safer journeys anthem">
            <a:hlinkClick r:id="" action="ppaction://media"/>
            <a:extLst>
              <a:ext uri="{FF2B5EF4-FFF2-40B4-BE49-F238E27FC236}">
                <a16:creationId xmlns:a16="http://schemas.microsoft.com/office/drawing/2014/main" id="{A92330CB-298A-AF3B-681A-D89CE46A4D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090561" y="1643605"/>
            <a:ext cx="6902523" cy="43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1570</Words>
  <Application>Microsoft Office PowerPoint</Application>
  <PresentationFormat>Widescreen</PresentationFormat>
  <Paragraphs>166</Paragraphs>
  <Slides>29</Slides>
  <Notes>26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Berlin Sans FB Demi</vt:lpstr>
      <vt:lpstr>Calibri</vt:lpstr>
      <vt:lpstr>Calibri Light</vt:lpstr>
      <vt:lpstr>Haettenschweiler</vt:lpstr>
      <vt:lpstr>Ink Free</vt:lpstr>
      <vt:lpstr>Office Theme</vt:lpstr>
      <vt:lpstr>2_Office Theme</vt:lpstr>
      <vt:lpstr>PowerPoint Presentation</vt:lpstr>
      <vt:lpstr>PowerPoint Presentation</vt:lpstr>
      <vt:lpstr>Our Mission:    </vt:lpstr>
      <vt:lpstr>What is Road Safety?</vt:lpstr>
      <vt:lpstr>PowerPoint Presentation</vt:lpstr>
      <vt:lpstr>PowerPoint Presentation</vt:lpstr>
      <vt:lpstr>PowerPoint Presentation</vt:lpstr>
      <vt:lpstr>PowerPoint Presentation</vt:lpstr>
      <vt:lpstr>What tips can you spot about road safety?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Bends</vt:lpstr>
      <vt:lpstr>Between parked cars</vt:lpstr>
      <vt:lpstr>On a hill</vt:lpstr>
      <vt:lpstr>PowerPoint Presentation</vt:lpstr>
      <vt:lpstr>PowerPoint Presentation</vt:lpstr>
      <vt:lpstr>Suggested  activity… </vt:lpstr>
      <vt:lpstr>Thank you! </vt:lpstr>
      <vt:lpstr>Credits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year-1-road-safety-mission</dc:title>
  <dc:creator>LeicestershireCountyCouncil@leics.onmicrosoft.com</dc:creator>
  <cp:lastModifiedBy>Zena Chana</cp:lastModifiedBy>
  <cp:revision>116</cp:revision>
  <dcterms:created xsi:type="dcterms:W3CDTF">2024-08-06T11:47:05Z</dcterms:created>
  <dcterms:modified xsi:type="dcterms:W3CDTF">2024-11-21T10:21:54Z</dcterms:modified>
</cp:coreProperties>
</file>