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7" r:id="rId4"/>
    <p:sldMasterId id="2147484049" r:id="rId5"/>
    <p:sldMasterId id="2147484061" r:id="rId6"/>
  </p:sldMasterIdLst>
  <p:notesMasterIdLst>
    <p:notesMasterId r:id="rId28"/>
  </p:notesMasterIdLst>
  <p:handoutMasterIdLst>
    <p:handoutMasterId r:id="rId29"/>
  </p:handoutMasterIdLst>
  <p:sldIdLst>
    <p:sldId id="278" r:id="rId7"/>
    <p:sldId id="305" r:id="rId8"/>
    <p:sldId id="277" r:id="rId9"/>
    <p:sldId id="280" r:id="rId10"/>
    <p:sldId id="294" r:id="rId11"/>
    <p:sldId id="295" r:id="rId12"/>
    <p:sldId id="300" r:id="rId13"/>
    <p:sldId id="321" r:id="rId14"/>
    <p:sldId id="296" r:id="rId15"/>
    <p:sldId id="297" r:id="rId16"/>
    <p:sldId id="324" r:id="rId17"/>
    <p:sldId id="322" r:id="rId18"/>
    <p:sldId id="302" r:id="rId19"/>
    <p:sldId id="332" r:id="rId20"/>
    <p:sldId id="323" r:id="rId21"/>
    <p:sldId id="303" r:id="rId22"/>
    <p:sldId id="320" r:id="rId23"/>
    <p:sldId id="282" r:id="rId24"/>
    <p:sldId id="319" r:id="rId25"/>
    <p:sldId id="331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219"/>
    <a:srgbClr val="99FF33"/>
    <a:srgbClr val="FF25C6"/>
    <a:srgbClr val="00FFFF"/>
    <a:srgbClr val="0099CC"/>
    <a:srgbClr val="9999FF"/>
    <a:srgbClr val="F6C71A"/>
    <a:srgbClr val="FB7815"/>
    <a:srgbClr val="6600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90E89-A950-4BA6-8126-7C11A697A4AF}" v="3" dt="2024-11-21T10:23:54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57355" autoAdjust="0"/>
  </p:normalViewPr>
  <p:slideViewPr>
    <p:cSldViewPr snapToGrid="0" snapToObjects="1">
      <p:cViewPr varScale="1">
        <p:scale>
          <a:sx n="36" d="100"/>
          <a:sy n="36" d="100"/>
        </p:scale>
        <p:origin x="18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331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657B7C-3BD2-4B9E-BF6C-A69687F8B36A}" type="datetime1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AAF6FF-1232-4200-A41E-18F6CA31873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mission music will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669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each numbered part of the scooter called? Click and reveal each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756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and show what is an ‘L’ check. Explain it is called an ‘L’ check because of the shape of the scooter.</a:t>
            </a:r>
          </a:p>
          <a:p>
            <a:r>
              <a:rPr lang="en-GB" dirty="0"/>
              <a:t>Remind the children that this is best done with and adult, as tools may be needed if anything has come loose. </a:t>
            </a:r>
          </a:p>
          <a:p>
            <a:r>
              <a:rPr lang="en-GB" dirty="0"/>
              <a:t>Demo with a real life scooter 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605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phone alert. Discuss how we can use our hand to remember the 5 main crossings to remember. Practise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Would we recognise any of these in real life? Let’s find out on the next slide.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6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reveal each image in turn. Give children two choices on laminated flashcards. One the correct answer, one incorrect.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1st pic Zebra Crossing – flashing beacons. White and black stripes. Cars should give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pic Toucan Crossing  -’Two can cross’ for pedestrians and bikes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pic Puffin Crossing – similar to a pelican crossing. Green and red man are on the same side as you with a puffin and there is also a sensor.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4th pic School Crossing Patrol – otherwise nicknamed a lollipop man/woman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&amp; 6</a:t>
            </a:r>
            <a:r>
              <a:rPr lang="en-GB" baseline="30000" dirty="0"/>
              <a:t>th</a:t>
            </a:r>
            <a:r>
              <a:rPr lang="en-GB" dirty="0"/>
              <a:t> Underpass and Overpass</a:t>
            </a:r>
          </a:p>
          <a:p>
            <a:r>
              <a:rPr lang="en-GB" dirty="0"/>
              <a:t>Have we used any of these? Are there any near our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9127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reveal each piece of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620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L-check?</a:t>
            </a:r>
          </a:p>
          <a:p>
            <a:r>
              <a:rPr lang="en-GB" dirty="0"/>
              <a:t>What do we mean when we say ‘Be Bright, Be Seen’?</a:t>
            </a:r>
          </a:p>
          <a:p>
            <a:r>
              <a:rPr lang="en-GB" dirty="0"/>
              <a:t>What do we think ‘Stop in time, Every time’ means?</a:t>
            </a:r>
          </a:p>
          <a:p>
            <a:r>
              <a:rPr lang="en-GB" dirty="0"/>
              <a:t>What do we think we should or should not be doing to ‘Cross like a boss’?</a:t>
            </a:r>
          </a:p>
          <a:p>
            <a:r>
              <a:rPr lang="en-GB" dirty="0"/>
              <a:t>Why do we need to ‘Be Alert?’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08505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each sentence. </a:t>
            </a:r>
          </a:p>
          <a:p>
            <a:r>
              <a:rPr lang="en-GB" dirty="0"/>
              <a:t>Click to reveal each missing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620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Sheets pre-printed if possible. Discuss.</a:t>
            </a:r>
          </a:p>
          <a:p>
            <a:r>
              <a:rPr lang="en-GB" dirty="0"/>
              <a:t>Independent task, if time allows.</a:t>
            </a:r>
          </a:p>
          <a:p>
            <a:r>
              <a:rPr lang="en-GB" dirty="0"/>
              <a:t>Discuss the self-assessment. Colour the face showing how well they have understood the lesson. Smiley – very confident. Straight face – quite confident. Sad – still need more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3664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image and video should launch. Originally from https://www.youtube.com/watch?v=BNyBWXwQBW8</a:t>
            </a:r>
          </a:p>
          <a:p>
            <a:r>
              <a:rPr lang="en-GB" dirty="0"/>
              <a:t>The original version will have ads.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7126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Re-cap the key takeaways.</a:t>
            </a:r>
          </a:p>
          <a:p>
            <a:endParaRPr lang="en-GB" dirty="0"/>
          </a:p>
          <a:p>
            <a:r>
              <a:rPr lang="en-GB" dirty="0"/>
              <a:t>Suggested follow on activities:</a:t>
            </a:r>
          </a:p>
          <a:p>
            <a:r>
              <a:rPr lang="en-GB" dirty="0"/>
              <a:t>-create a poster about scooter safety and display around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5283-F444-401E-8644-A6D120E870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9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theme music should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0606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20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787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Click to reveal the lesson objectives.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 answers. </a:t>
            </a:r>
          </a:p>
          <a:p>
            <a:r>
              <a:rPr lang="en-US" dirty="0">
                <a:ea typeface="Calibri"/>
                <a:cs typeface="Calibri"/>
              </a:rPr>
              <a:t>Anyone travel by car? Park and stride? Scooter? Bike? Walk? Bus?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709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some answers from the children before clicking to reveal the three main answers.</a:t>
            </a:r>
          </a:p>
          <a:p>
            <a:r>
              <a:rPr lang="en-GB" dirty="0"/>
              <a:t>Helmet.</a:t>
            </a:r>
          </a:p>
          <a:p>
            <a:r>
              <a:rPr lang="en-GB" dirty="0"/>
              <a:t>Knee and elbow pads.</a:t>
            </a:r>
          </a:p>
          <a:p>
            <a:r>
              <a:rPr lang="en-GB" dirty="0"/>
              <a:t>Sensible shoes, not sandals. With trainers, make sure laces are tucked in, so they don’t get caught.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843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should we never place our backpack when scooting? The handlebars. </a:t>
            </a:r>
          </a:p>
          <a:p>
            <a:r>
              <a:rPr lang="en-GB" dirty="0"/>
              <a:t>Why? It will affect our balance.</a:t>
            </a:r>
          </a:p>
          <a:p>
            <a:r>
              <a:rPr lang="en-GB" dirty="0"/>
              <a:t>The BEST place for it, would be to give it to your accompanying grown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894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‘Be Bright, Be seen’ mean? Look at the pictures for clues. </a:t>
            </a:r>
          </a:p>
          <a:p>
            <a:r>
              <a:rPr lang="en-GB" dirty="0"/>
              <a:t>What time of day or time of year will this be really important? Why? When would the yellow coat be a great choice – when would it not?</a:t>
            </a:r>
          </a:p>
          <a:p>
            <a:r>
              <a:rPr lang="en-GB" dirty="0"/>
              <a:t>We can have coats, bags, arm bands, keyrings. Whose coat/bag has this on? Look at the example products together.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368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we know about ‘Be Bright, Be Seen’. Play the interactive game. </a:t>
            </a:r>
          </a:p>
          <a:p>
            <a:r>
              <a:rPr lang="en-GB" dirty="0"/>
              <a:t>Click the image to go to the website. Come back to the </a:t>
            </a:r>
            <a:r>
              <a:rPr lang="en-GB" dirty="0" err="1"/>
              <a:t>Powerpoint</a:t>
            </a:r>
            <a:r>
              <a:rPr lang="en-GB" dirty="0"/>
              <a:t> once completed.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043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D125-29FB-ADBA-0554-C5B817BD3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909BA-FF1B-FB69-B025-229A43B76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7AA2-0414-1D7B-733D-F48FA9CE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2CD7C8-BAE2-45C9-AA49-505810733A47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88C0-00F7-21F5-DC51-9C2D6AAC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37473-B34B-2E9B-5AB3-48F1D9CF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915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561B-9ABB-08F4-6057-384B6AC7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2C327-2079-B585-7E13-D3BD237E2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2C26-296C-BC3E-9C93-D6FC1FBB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A448-DA76-F01B-1E26-8AE52123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E98C-1CC4-94C2-3F86-3ABC82A9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7278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263D1-F67A-D35D-E17E-E8E14CC73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7E5B1-D07B-A677-88DF-9A4FBD976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92AE-8F42-CD10-5998-9B39FAF1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E001-5B01-7C81-063C-6EF1BD08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22BC-81FE-2B96-1DFF-D8C14547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12540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D59E-09A8-DA6E-A695-356CB1A7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0DD5F-AFCF-7614-BEC2-CCA1ECD41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95FE9-AAFB-EDFD-A3C9-A207198D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A0AE2-BD0C-78E8-FA32-15365E57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1DAE-F7DA-E73B-C29C-AE3E02C4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968D-0FAB-966C-EC15-48A62AA2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A7A2-811D-F0E1-52A8-7B01C359B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6372-F15E-3576-59B2-6CD54752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E10F-C045-82DC-5559-52D82DB0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223B-A81A-5EA0-D6F6-04796656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93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7423-A898-12AA-1BE0-A93A5BCE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8925B-1A3D-75EB-F350-894EA0F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FC34-F948-B8FE-10A6-EA2ED8DA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90BFB-E8C8-C009-256C-1ACB213D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48E44-AE9A-336B-D00E-B97C8584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5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02CE-4BE9-6F9E-991F-02B53FFA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36C2-DD20-9532-37BA-09FB0347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1AB17-7D92-959A-F357-B3DBDA372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F5476-7A19-3999-2263-E5062A8A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0C7CF-C5BE-72EC-AE19-9248F3C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C06A4-C75C-3FEE-FD20-06DE0BC8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2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B871-B2A1-27BF-7A45-94034A38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4CB38-E2E7-1825-1367-F13753C1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5F90B-3C4E-1A8B-607D-F68C36B1C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706AE-987D-379D-AEDF-2AE4719C0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FA7CD-4F16-998B-D10C-45A46CF25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D9B6E-73D8-EE71-34B0-BACECEFE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A3A3A-4DEA-464D-1D1F-349946DC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4E9FF-0DA3-5A5A-C5BF-04D8865B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7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FFB1-8B5E-070C-4566-2DF7AA9B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0B0D1-ACA4-D94F-FA4F-734FAF19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4A899-B1C3-C078-0A87-B9C37ACF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AFC9E-AB2A-F0EA-BCAC-DDD2F226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34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B6D8E-D63E-849A-099B-B815E192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B8EBC-9B62-053D-96C9-EEF4F9A5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8A4C9-6477-9D49-04BD-1CC03653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9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04DC-1EA0-FB0A-2388-572AF547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37D92-6C0F-BDF7-15A3-71EE8049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D6A02-EC61-A1B1-6E7A-1CE46B889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89C34-C999-794D-2989-8B48D3687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42FD9-5361-3628-10BE-8EC4E746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9DFAE-A8EC-2E8D-5CC3-5B4F6F5B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8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6CD4-A09E-ADB2-FD6B-9A63B060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E2CD-0EFB-8DDF-2AB6-068CCB9B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CF4DD-7448-EEF0-DC43-9BD2EAC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68EF-831E-BD4D-6BDD-F17102C2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4565-495B-55EF-0015-887F8098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441951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8F74-E79E-F07D-4684-022A611A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27DC1-5FD3-48B1-6157-AEEE0F892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3E232-18F4-0474-A0EF-BD738383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208B4-C32D-0BFE-0335-4CB79A76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BD0DC-9B88-457F-1D1C-0A52DE5E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AA00F-7B17-4191-0B3E-03B7AAB7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5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0B33-DDB0-58D3-1C21-F1BA28FB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15A8-75A6-E31F-D14E-774696298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F095-F0FB-1E7D-8BC0-EF400293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0D39F-78F6-733A-1B34-5D6818EB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9A9A-8376-ADF0-E2CE-BB997FBC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3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D7A38-C5D0-CB45-2CFC-B582D8521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90ECE-855E-F488-E4D0-953A94981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53D4-2964-2993-42DB-22160E4D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327C4-6394-CE0D-3192-8F3682A6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9E266-57E0-59F1-97DD-4373A15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05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04A0-74B6-0925-74A9-0AE0BEC80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9A97-ADD7-02FF-0C75-17441999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EFA89-8A7E-627A-11BB-A3091B2C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8EED-7039-84AF-5590-F0874B5D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0C60-C99E-B849-99F2-1FCB76EE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3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0D44-8CBC-ECD7-9605-DA9439AA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CA6C-9E90-F854-E7FF-0CE651A4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8B33-8115-7BAD-774E-0F6EDCE3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BA44-223F-94E2-A4BA-EBFCDAEC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FFE4-2A4A-41D5-1185-F1F4AFD0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21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124-7457-7238-6C76-7FEAC0A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53E39-C468-847D-40BA-FD799F6F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CFCD-9EF7-DF13-F4E2-8BC87F85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DA69-ACA1-3654-D0AA-39FD0C7A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0B5D-EB65-2A3D-AC1E-B596E39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6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F292-B6AA-C3DB-99C0-EDCA3E5D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721A-BE5E-24ED-71EA-A0CA0C727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49B1-9891-4E4E-396C-F565305E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3BD7A-461F-DC04-47AD-CF5A766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52AED-7ACC-C84F-2D20-94E1E915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0CB80-D7BB-4C50-DFF7-F448075B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82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8584-0B2D-7B8A-4446-DF43C56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24FEF-5987-A8DF-3BF6-6CAEC7E3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BBA3-5570-3255-0636-8B8C3ECA5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D9047-4717-FF77-1DD7-1A2946EE9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DAC32-2181-7EDD-7456-B912498BC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6B168-4F53-1BAD-E46B-2FC4DE67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22043-8D5F-73BF-3859-3D09E8B5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6BBBF-0703-F13E-6EF5-C215EACC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59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9266-2DF0-437E-2FE2-C966080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FFB75-4BE9-4945-89B6-E6214205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692B8-B9AA-5E02-413F-52753D91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DE240-CFF2-B6A3-2DDB-74A776E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47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E20B2-A793-6272-0047-A2559B4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80C0-424D-077D-C1AB-D6544979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0529-1E6D-550F-541E-514B940C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AEE8-3190-39A5-F1BA-0B4E8352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8E9F-ACE7-F432-C436-0781F917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0027-B4BC-B2BC-7DEA-5216CC87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49593-9B44-9FD2-93ED-690B86D8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84CB-9339-25C9-2678-D8DD7FAA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28489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20E1-1F88-AEC7-B28A-A1227343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C53D-0A10-3335-1202-37247DE9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3681E-9ED0-13C4-DC2A-4232D535A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BDA5-609E-0E1F-809F-686B7D47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BF744-20C4-1D7B-4B43-01F1C99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A95C-6220-42DE-08C6-9A4B425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12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8BBA-31A4-A761-D49A-3390668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AEFC3-DEC4-CDB2-FC1A-7E7940362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BF2EA-9114-3D90-F191-E932630E8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AE03D-35EB-CFDD-F41F-CD485178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F43DD-1BBA-0561-CEC9-0033442E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F531-2CD9-9D9B-A915-B43BEE27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85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1F9C-04ED-5F1F-2347-C4827D6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D5D0-7A4F-D6BF-FCB0-9ADE8413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0E42-40E2-B8F8-759D-395A1EF8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F086-B31A-B635-01AB-3ADD279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B8FD-668B-6BA7-B339-3CC6BD26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73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F266A-AA01-2062-D5AA-72C7EF74E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8E91D-8460-4716-A40A-29A1AE070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7F51-91EA-485D-F9BC-AE5A304E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0BC7-09EC-0500-4D72-F683630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898C-E2A1-E8F5-521E-29F61F16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9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FCED-E5CC-1B7F-A7CE-788C1232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707E-1C53-31EC-1CFA-57B72FD9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29E93-63D9-827C-6C59-418FB28E6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C35C6-AF28-FD75-F91E-C14A3373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4C893-99DC-E607-5B87-8910D376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1FE01-7E61-26BB-D2FE-493254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442843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549F-C77D-743D-2816-829008F96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A464-3222-7A25-0538-01EA43751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C629-0658-0211-AFC6-E878F8B20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BDEF8-2F05-944A-7CA1-739AB1E33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A419C-6CE6-1B34-8EAD-7B91F91F6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B1E96-BFE8-A287-9B64-0D516DFC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5A7EC-FD99-96B5-8E2D-53118C5B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33B15-4E4B-78BD-E1C0-69429A82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7364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0F63-A7AF-F581-D5E1-9B1C66FA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067FE-8A93-F4FA-EED7-CAEF9741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4C3F8-7BC5-29CD-3EE8-FCBF6425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FA0FE-C08E-3C57-2577-CA11A6D8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95027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CB6B8-FB74-720A-905F-9AEE5EDA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474D6-B636-9DCF-7C46-AEA541A8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C1362-B277-350D-EFC9-59B8926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207943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093D3-E996-FD60-CBCE-8A26FBFF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631D-265C-362D-D4B9-133559A7E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E2092-53CB-2D85-6F7A-82F36674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A16ED-83AA-F61F-1B6E-B43050A4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71DA3-D867-8083-F0FA-AD19635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AA2C-5E36-9A87-1016-F0351633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01791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6EE8-3B71-2A91-9AA5-CD4648C3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309A0-DD48-EC97-4B41-C4F474BD2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A9E1-264D-7B18-8D3C-5AD891FF8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EA7C-F61B-CCC8-2B60-F7BF5584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3A81-F1D0-9FE1-7C4D-F7E4EFEE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31425-B2E1-F66B-C824-A9CEF435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34103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E8792-C011-C8DE-C929-94FF5B2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67372-D0D3-59DD-AB2E-E1816F805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2C561-D894-9C1C-4A09-6814217EA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341467-3123-4C80-A6B3-57B4C464257A}" type="datetime1">
              <a:rPr lang="en-GB" noProof="0" smtClean="0"/>
              <a:t>21/11/2024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76F5E-BC58-474A-AEB6-8B2295915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87F3C-A8B0-DD59-1967-F568C1F89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14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0543B-1044-38FF-6468-014D00A6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6CA0D-23FE-51F9-3E52-5A3213AF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1B286-C7E6-FEC7-B4A6-8992DA738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CA4F-CED1-4AA1-99E7-34BA1747655A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F2162-0486-FD28-6AE1-C80678B7D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8D30-4D53-2170-D988-BE0E02A2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6EF1-8F57-40A7-AE36-101D30E63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73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02D73-4A65-0AAF-5CAF-670947D7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0A1FE-F7BB-0737-1A9E-1DCA4A94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7414-591D-A3A3-B5AA-BDAAEA936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BF0A-5BA9-49CB-B750-64A75D148D90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BDED-C84E-1AA0-7FAC-558D4ED8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A647-5788-08D8-8181-AB19864CE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1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5.jpg"/><Relationship Id="rId4" Type="http://schemas.openxmlformats.org/officeDocument/2006/relationships/image" Target="../media/image30.jpe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NyBWXwQBW8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abay.com/illustrations/top-secret-confidential-classified-2054429/" TargetMode="External"/><Relationship Id="rId7" Type="http://schemas.openxmlformats.org/officeDocument/2006/relationships/hyperlink" Target="https://unsplash.com/photos/a-city-street-with-a-yellow-traffic-light-4ey17KSMVCc?utm_content=creditCopyText&amp;utm_medium=referral&amp;utm_source=unsplash" TargetMode="External"/><Relationship Id="rId2" Type="http://schemas.openxmlformats.org/officeDocument/2006/relationships/hyperlink" Target="https://unsplash.com/@benjaminrobyn?utm_content=creditCopyText&amp;utm_medium=referral&amp;utm_source=unsplash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nsplash.com/@benjamin_photography?utm_content=creditCopyText&amp;utm_medium=referral&amp;utm_source=unsplash" TargetMode="External"/><Relationship Id="rId5" Type="http://schemas.openxmlformats.org/officeDocument/2006/relationships/hyperlink" Target="https://unsplash.com/photos/pair-of-yellow-vans-low-top-shoes-OJTNpLmsSHs?utm_content=creditCopyText&amp;utm_medium=referral&amp;utm_source=unsplash" TargetMode="External"/><Relationship Id="rId4" Type="http://schemas.openxmlformats.org/officeDocument/2006/relationships/hyperlink" Target="https://unsplash.com/@mnzoutfits?utm_content=creditCopyText&amp;utm_medium=referral&amp;utm_source=unsplash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8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www.think.gov.uk/resource/be-bright-be-seen-game/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60769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2's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D72F0-F468-1D85-9CFD-7FC76455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DE7E53C-839D-E802-FED4-BB0ECB441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E69C94-F413-5D58-D17A-755FF0B6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39" y="5599"/>
            <a:ext cx="6529382" cy="6852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AD8673-3391-A40C-7E73-9F656E6AABB7}"/>
              </a:ext>
            </a:extLst>
          </p:cNvPr>
          <p:cNvSpPr txBox="1"/>
          <p:nvPr/>
        </p:nvSpPr>
        <p:spPr>
          <a:xfrm>
            <a:off x="715074" y="3181698"/>
            <a:ext cx="4758499" cy="36009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800" b="1" u="sng" kern="1200" dirty="0">
                <a:solidFill>
                  <a:schemeClr val="tx1"/>
                </a:solidFill>
                <a:ea typeface="+mj-ea"/>
                <a:cs typeface="+mj-cs"/>
              </a:rPr>
              <a:t>Check your: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1. Handlebar</a:t>
            </a:r>
          </a:p>
          <a:p>
            <a:r>
              <a:rPr lang="en-US" sz="3800" b="1" dirty="0">
                <a:ea typeface="+mj-ea"/>
                <a:cs typeface="+mj-cs"/>
              </a:rPr>
              <a:t>2. C</a:t>
            </a:r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lamp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3. Wheels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4. Brakes</a:t>
            </a:r>
          </a:p>
          <a:p>
            <a:r>
              <a:rPr lang="en-US" sz="3800" b="1" dirty="0">
                <a:ea typeface="+mj-ea"/>
                <a:cs typeface="+mj-cs"/>
              </a:rPr>
              <a:t>5. Helmet</a:t>
            </a:r>
            <a:endParaRPr lang="en-US" sz="3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7" name="Picture 16" descr="Free A Sheet of Paper on Top of a Brown Envelope Stock Photo">
            <a:extLst>
              <a:ext uri="{FF2B5EF4-FFF2-40B4-BE49-F238E27FC236}">
                <a16:creationId xmlns:a16="http://schemas.microsoft.com/office/drawing/2014/main" id="{B98526D0-45E6-5271-5D6E-3C101184B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25" t="14866" r="12734" b="22956"/>
          <a:stretch/>
        </p:blipFill>
        <p:spPr bwMode="auto">
          <a:xfrm>
            <a:off x="1299404" y="106127"/>
            <a:ext cx="2989907" cy="30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CAB88C2-E77F-3EBC-7C04-64DD33000FA5}"/>
              </a:ext>
            </a:extLst>
          </p:cNvPr>
          <p:cNvSpPr txBox="1"/>
          <p:nvPr/>
        </p:nvSpPr>
        <p:spPr>
          <a:xfrm>
            <a:off x="1775239" y="1350505"/>
            <a:ext cx="2066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Check your scooters!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8196F-2F31-F51A-F9D0-B2C52AAD5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24196E-5E07-C147-8A3D-2B30FD3F05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03" t="790" r="8823" b="-790"/>
          <a:stretch/>
        </p:blipFill>
        <p:spPr>
          <a:xfrm>
            <a:off x="6986564" y="519763"/>
            <a:ext cx="3764325" cy="4157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C29EF6-01F3-19C2-5C84-6BDDF8165AF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21" b="1621"/>
          <a:stretch/>
        </p:blipFill>
        <p:spPr>
          <a:xfrm>
            <a:off x="5900286" y="4982191"/>
            <a:ext cx="2608446" cy="16779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1185728-3EB7-3392-BA8F-06DEECCE649D}"/>
              </a:ext>
            </a:extLst>
          </p:cNvPr>
          <p:cNvSpPr/>
          <p:nvPr/>
        </p:nvSpPr>
        <p:spPr>
          <a:xfrm>
            <a:off x="7603958" y="519763"/>
            <a:ext cx="818147" cy="7492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99B054-CFF4-1768-3AAA-4B2017C944EF}"/>
              </a:ext>
            </a:extLst>
          </p:cNvPr>
          <p:cNvSpPr/>
          <p:nvPr/>
        </p:nvSpPr>
        <p:spPr>
          <a:xfrm>
            <a:off x="7419474" y="1463686"/>
            <a:ext cx="818147" cy="7492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4EAD48-2465-8066-DC02-5BE63A367187}"/>
              </a:ext>
            </a:extLst>
          </p:cNvPr>
          <p:cNvSpPr/>
          <p:nvPr/>
        </p:nvSpPr>
        <p:spPr>
          <a:xfrm>
            <a:off x="6545243" y="519763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B1518F-9BAC-D411-F766-FDA7B781138F}"/>
              </a:ext>
            </a:extLst>
          </p:cNvPr>
          <p:cNvSpPr/>
          <p:nvPr/>
        </p:nvSpPr>
        <p:spPr>
          <a:xfrm>
            <a:off x="6902917" y="3422343"/>
            <a:ext cx="1113322" cy="10630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D9DE75-CB01-84A6-131A-56CD11C56227}"/>
              </a:ext>
            </a:extLst>
          </p:cNvPr>
          <p:cNvSpPr/>
          <p:nvPr/>
        </p:nvSpPr>
        <p:spPr>
          <a:xfrm>
            <a:off x="9638097" y="2975246"/>
            <a:ext cx="983381" cy="10630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5D261B-17B7-9ECB-9641-F651F900FAA6}"/>
              </a:ext>
            </a:extLst>
          </p:cNvPr>
          <p:cNvSpPr txBox="1"/>
          <p:nvPr/>
        </p:nvSpPr>
        <p:spPr>
          <a:xfrm>
            <a:off x="6674425" y="536720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24FC77-0C63-E21C-A46C-44F120FEB6EE}"/>
              </a:ext>
            </a:extLst>
          </p:cNvPr>
          <p:cNvSpPr/>
          <p:nvPr/>
        </p:nvSpPr>
        <p:spPr>
          <a:xfrm>
            <a:off x="6552642" y="1509387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A68C43-A66C-8021-2BA1-B0B36370DAF1}"/>
              </a:ext>
            </a:extLst>
          </p:cNvPr>
          <p:cNvSpPr txBox="1"/>
          <p:nvPr/>
        </p:nvSpPr>
        <p:spPr>
          <a:xfrm>
            <a:off x="6673801" y="1493105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997209-8BC0-EC64-0F91-9FFF4DF0AB51}"/>
              </a:ext>
            </a:extLst>
          </p:cNvPr>
          <p:cNvSpPr/>
          <p:nvPr/>
        </p:nvSpPr>
        <p:spPr>
          <a:xfrm>
            <a:off x="6082172" y="3698152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A9C86-8BB5-0520-9D4D-42DEE349B7E8}"/>
              </a:ext>
            </a:extLst>
          </p:cNvPr>
          <p:cNvSpPr txBox="1"/>
          <p:nvPr/>
        </p:nvSpPr>
        <p:spPr>
          <a:xfrm>
            <a:off x="6209346" y="3689550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C0F825-22BC-CA42-3FC5-357542C29F17}"/>
              </a:ext>
            </a:extLst>
          </p:cNvPr>
          <p:cNvSpPr/>
          <p:nvPr/>
        </p:nvSpPr>
        <p:spPr>
          <a:xfrm>
            <a:off x="10792456" y="2962991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B05C25-6DDD-8A02-6267-0640A0BCECBC}"/>
              </a:ext>
            </a:extLst>
          </p:cNvPr>
          <p:cNvSpPr txBox="1"/>
          <p:nvPr/>
        </p:nvSpPr>
        <p:spPr>
          <a:xfrm>
            <a:off x="10891352" y="2962991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37F46F-E474-99E5-C6CF-D8F55DEB8E3E}"/>
              </a:ext>
            </a:extLst>
          </p:cNvPr>
          <p:cNvSpPr/>
          <p:nvPr/>
        </p:nvSpPr>
        <p:spPr>
          <a:xfrm>
            <a:off x="8580256" y="5481038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29117-EA1A-B0AE-AA89-53A5A6EF6AEF}"/>
              </a:ext>
            </a:extLst>
          </p:cNvPr>
          <p:cNvSpPr txBox="1"/>
          <p:nvPr/>
        </p:nvSpPr>
        <p:spPr>
          <a:xfrm>
            <a:off x="8694813" y="5497995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5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F0AA198-3289-BBDB-9AE4-FC92FBA0B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8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FF7313-56D9-43D3-D8BE-2EC1933069E4}"/>
              </a:ext>
            </a:extLst>
          </p:cNvPr>
          <p:cNvSpPr txBox="1"/>
          <p:nvPr/>
        </p:nvSpPr>
        <p:spPr>
          <a:xfrm>
            <a:off x="876693" y="741391"/>
            <a:ext cx="345582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D8673-3391-A40C-7E73-9F656E6AABB7}"/>
              </a:ext>
            </a:extLst>
          </p:cNvPr>
          <p:cNvSpPr txBox="1"/>
          <p:nvPr/>
        </p:nvSpPr>
        <p:spPr>
          <a:xfrm>
            <a:off x="221532" y="1272327"/>
            <a:ext cx="7228422" cy="4708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effectLst/>
                <a:highlight>
                  <a:srgbClr val="99FF33"/>
                </a:highlight>
                <a:uLnTx/>
                <a:uFillTx/>
              </a:rPr>
              <a:t>Start at the top of the ‘L’ and work your way down and then along.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Make sure there are hand grips on the handlebars and that they are in good condition and attached securely.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With a folding scooter, you have adjustable handlebars. They should be set around waist height and the clamp holding them must be tight.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8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there is a folding mechanism, check it is fully locked in the riding position. Tighten any loose bolts.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Make sure the wheels spin freely and are attached securely. Axles can come loose and cause the wheel to wobble when riding.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8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Brakes are important for helping stop the scooter. Make sure any bolts are secure.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Remember – you can’t check parts that aren’t there… have a look and ensure no obvious parts are missing or badly damaged.</a:t>
            </a:r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BEE910E-4091-764F-EBBF-00975B7763E1}"/>
              </a:ext>
            </a:extLst>
          </p:cNvPr>
          <p:cNvSpPr txBox="1"/>
          <p:nvPr/>
        </p:nvSpPr>
        <p:spPr>
          <a:xfrm>
            <a:off x="1880518" y="39063"/>
            <a:ext cx="3822189" cy="134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72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L-Check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1939D6-543C-DFCB-D4D7-384BF4536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E68E9C-AA0E-812E-FA4A-710012C481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02" y="1350084"/>
            <a:ext cx="3767655" cy="41578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D7B58-CC1C-D7ED-EAD0-F8DBE552B53D}"/>
              </a:ext>
            </a:extLst>
          </p:cNvPr>
          <p:cNvSpPr/>
          <p:nvPr/>
        </p:nvSpPr>
        <p:spPr>
          <a:xfrm>
            <a:off x="6489294" y="1272327"/>
            <a:ext cx="414365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0" b="1" dirty="0">
                <a:ln>
                  <a:solidFill>
                    <a:schemeClr val="tx1"/>
                  </a:solidFill>
                </a:ln>
                <a:solidFill>
                  <a:srgbClr val="99FF33">
                    <a:alpha val="65000"/>
                  </a:srgb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</a:t>
            </a:r>
          </a:p>
        </p:txBody>
      </p:sp>
      <p:pic>
        <p:nvPicPr>
          <p:cNvPr id="7" name="Picture 6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0E812DB-EC28-0D6E-0CCD-0792AB252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BDEC59FE-D9E4-5598-4410-2762EEA5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0" y="-3558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6387" y="1244384"/>
            <a:ext cx="3048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2A0BCD-7134-022D-4007-AD078B846B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043" y="422788"/>
            <a:ext cx="3109488" cy="6131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C05E24-9D29-BC06-62FE-7FF7A8B1A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C774F-5F5E-C359-0B99-582AF1D3A7F8}"/>
              </a:ext>
            </a:extLst>
          </p:cNvPr>
          <p:cNvSpPr txBox="1"/>
          <p:nvPr/>
        </p:nvSpPr>
        <p:spPr>
          <a:xfrm>
            <a:off x="1287950" y="1302180"/>
            <a:ext cx="2841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ALERT: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Where should you be crossing with your scooter?</a:t>
            </a:r>
            <a:endParaRPr kumimoji="0" lang="en-GB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7E2D6842-174A-99D1-BB9A-8307F6DF2D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9" name="Picture 8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5A110185-9A6B-8259-0CAD-7E2652B37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08" y="156657"/>
            <a:ext cx="5591480" cy="60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455B37-3E24-9358-C91A-BDAFFA75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012" b="16012"/>
          <a:stretch/>
        </p:blipFill>
        <p:spPr>
          <a:xfrm>
            <a:off x="158342" y="145227"/>
            <a:ext cx="3153180" cy="285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Free A Sheet of Paper on Top of a Brown Envelope Stock Photo">
            <a:extLst>
              <a:ext uri="{FF2B5EF4-FFF2-40B4-BE49-F238E27FC236}">
                <a16:creationId xmlns:a16="http://schemas.microsoft.com/office/drawing/2014/main" id="{5AE27207-ED13-3713-694E-5729822D3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25" t="14866" r="12734" b="22956"/>
          <a:stretch/>
        </p:blipFill>
        <p:spPr bwMode="auto">
          <a:xfrm>
            <a:off x="36601" y="3483079"/>
            <a:ext cx="3361117" cy="33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F2972C-E987-F4D4-EFFA-8F78ED307923}"/>
              </a:ext>
            </a:extLst>
          </p:cNvPr>
          <p:cNvSpPr txBox="1"/>
          <p:nvPr/>
        </p:nvSpPr>
        <p:spPr>
          <a:xfrm>
            <a:off x="404261" y="4090738"/>
            <a:ext cx="2585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What are these safe places to cross called?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04551-DE51-AED8-B247-19CC9CA84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D9518-64BC-9FB4-E770-43D1BD23EF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46235" y="145227"/>
            <a:ext cx="1905244" cy="285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6AF6C-0F50-2AA5-285B-36C4C7FF64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009" r="20009"/>
          <a:stretch/>
        </p:blipFill>
        <p:spPr>
          <a:xfrm>
            <a:off x="8794284" y="145227"/>
            <a:ext cx="3036307" cy="337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E7732-0EEF-F062-222A-AF226FEF71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12772" y="3205769"/>
            <a:ext cx="2893925" cy="3526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4B398-1F5D-A9C4-6429-40CEE7BEDA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646235" y="4000349"/>
            <a:ext cx="4028181" cy="2687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B0E010-99E9-E879-C284-236AF81D59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420" t="652" r="7430" b="-652"/>
          <a:stretch/>
        </p:blipFill>
        <p:spPr>
          <a:xfrm>
            <a:off x="3590444" y="145227"/>
            <a:ext cx="2738582" cy="2857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1E00A66-2D57-A2CC-0152-876A902D23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04551-DE51-AED8-B247-19CC9CA8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1E00A66-2D57-A2CC-0152-876A902D2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958B3E-BB17-6AE7-2E8D-EF2A62E3B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b="916"/>
          <a:stretch/>
        </p:blipFill>
        <p:spPr>
          <a:xfrm>
            <a:off x="1" y="9"/>
            <a:ext cx="4658060" cy="685904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F966A0-E905-8113-BA55-BFE3245D0536}"/>
              </a:ext>
            </a:extLst>
          </p:cNvPr>
          <p:cNvSpPr txBox="1"/>
          <p:nvPr/>
        </p:nvSpPr>
        <p:spPr>
          <a:xfrm>
            <a:off x="5268731" y="0"/>
            <a:ext cx="6461306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Did you know?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 Light" panose="020F0302020204030204"/>
              </a:rPr>
              <a:t>Pelican or 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 Light" panose="020F0302020204030204"/>
              </a:rPr>
              <a:t>Puffin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6DEB6-0660-1866-7E38-2CAAB2A15F74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Pelican</a:t>
            </a:r>
            <a:r>
              <a:rPr lang="en-US" sz="2400" dirty="0">
                <a:solidFill>
                  <a:prstClr val="black"/>
                </a:solidFill>
              </a:rPr>
              <a:t> crossing means that the flow of traffic is controlled by the traffic lights. 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This crossing allows </a:t>
            </a:r>
            <a:r>
              <a:rPr lang="en-US" sz="2400" b="1" dirty="0">
                <a:solidFill>
                  <a:prstClr val="black"/>
                </a:solidFill>
              </a:rPr>
              <a:t>6 seconds </a:t>
            </a:r>
            <a:r>
              <a:rPr lang="en-US" sz="2400" dirty="0">
                <a:solidFill>
                  <a:prstClr val="black"/>
                </a:solidFill>
              </a:rPr>
              <a:t>to cross the road.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prstClr val="black"/>
                </a:solidFill>
              </a:rPr>
              <a:t>Puffin</a:t>
            </a:r>
            <a:r>
              <a:rPr lang="en-US" sz="2400" dirty="0">
                <a:solidFill>
                  <a:prstClr val="black"/>
                </a:solidFill>
              </a:rPr>
              <a:t> crossing has a sensor which detects when the pedestrians are safely across the road before it allows the traffic lights to change.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These are much safer for slower pedestrians, such as the elderly, or those with a disability.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6D64F1-E779-765B-0E46-C2917C93B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214" y="1978152"/>
            <a:ext cx="42576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01883-C4C3-4785-8B46-A700652A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090586" cy="6858000"/>
          </a:xfrm>
          <a:prstGeom prst="rect">
            <a:avLst/>
          </a:prstGeom>
        </p:spPr>
      </p:pic>
      <p:pic>
        <p:nvPicPr>
          <p:cNvPr id="12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4FC3BA5-E2BF-E692-E01E-9D9FE3D0F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7941" y="1405417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B2F3D-5B72-13D8-70A6-87AE34BB6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782" y="845247"/>
            <a:ext cx="2770867" cy="5463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670A5C-0EE6-C1AC-FF02-71072076D58A}"/>
              </a:ext>
            </a:extLst>
          </p:cNvPr>
          <p:cNvSpPr txBox="1"/>
          <p:nvPr/>
        </p:nvSpPr>
        <p:spPr>
          <a:xfrm>
            <a:off x="1502379" y="1536174"/>
            <a:ext cx="2841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ALERT: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New Road Safety Hand!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 rules</a:t>
            </a:r>
            <a:r>
              <a:rPr kumimoji="0" lang="en-GB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to stay safe.</a:t>
            </a:r>
            <a:endParaRPr kumimoji="0" lang="en-GB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42F061-70C4-5AE8-32CA-D35AFF9D0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732" y="6423555"/>
            <a:ext cx="1198483" cy="357550"/>
          </a:xfrm>
          <a:prstGeom prst="rect">
            <a:avLst/>
          </a:prstGeom>
        </p:spPr>
      </p:pic>
      <p:pic>
        <p:nvPicPr>
          <p:cNvPr id="14" name="Picture 1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1CF688E-CFEB-03D3-EDCB-F2E71B2BE2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61" y="6290866"/>
            <a:ext cx="810709" cy="549256"/>
          </a:xfrm>
          <a:prstGeom prst="rect">
            <a:avLst/>
          </a:prstGeom>
        </p:spPr>
      </p:pic>
      <p:pic>
        <p:nvPicPr>
          <p:cNvPr id="16" name="Picture 15" descr="A yellow hand with white text on it&#10;&#10;Description automatically generated">
            <a:extLst>
              <a:ext uri="{FF2B5EF4-FFF2-40B4-BE49-F238E27FC236}">
                <a16:creationId xmlns:a16="http://schemas.microsoft.com/office/drawing/2014/main" id="{C8677EB1-84CB-E23C-7167-1B87D9CD7F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405" y="411504"/>
            <a:ext cx="4839568" cy="51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B6BD2D-85E0-F6A1-37C0-C18200B07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998" y="5502"/>
            <a:ext cx="3713775" cy="6852498"/>
          </a:xfrm>
          <a:prstGeom prst="rect">
            <a:avLst/>
          </a:prstGeom>
        </p:spPr>
      </p:pic>
      <p:pic>
        <p:nvPicPr>
          <p:cNvPr id="5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E27FB655-500D-FB16-C599-ACACF14DE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9020" y="1067354"/>
            <a:ext cx="304800" cy="3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83AA5-0489-F081-3D89-50DF305991E8}"/>
              </a:ext>
            </a:extLst>
          </p:cNvPr>
          <p:cNvSpPr txBox="1"/>
          <p:nvPr/>
        </p:nvSpPr>
        <p:spPr>
          <a:xfrm>
            <a:off x="3798047" y="1372154"/>
            <a:ext cx="82131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Wear a h………...,  knee and elbow pads.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Wear b………  clothing. 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Check your handlebars, clamp, w……….. and brakes.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Give your backpack to a grown up or wear on your b……….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Choose a safe route and try and use a c………….   if you can. 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8A360-3CB1-8087-597C-F15C8143EC2D}"/>
              </a:ext>
            </a:extLst>
          </p:cNvPr>
          <p:cNvSpPr txBox="1"/>
          <p:nvPr/>
        </p:nvSpPr>
        <p:spPr>
          <a:xfrm>
            <a:off x="3512473" y="303236"/>
            <a:ext cx="793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schemeClr val="accent2"/>
                </a:solidFill>
              </a:rPr>
              <a:t>Scooter Safety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CCBF4-5F59-51DB-B1C3-1A3798141637}"/>
              </a:ext>
            </a:extLst>
          </p:cNvPr>
          <p:cNvSpPr txBox="1"/>
          <p:nvPr/>
        </p:nvSpPr>
        <p:spPr>
          <a:xfrm>
            <a:off x="5682343" y="1358270"/>
            <a:ext cx="15808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68878-5E6F-5819-010A-AB9E103C81E6}"/>
              </a:ext>
            </a:extLst>
          </p:cNvPr>
          <p:cNvSpPr txBox="1"/>
          <p:nvPr/>
        </p:nvSpPr>
        <p:spPr>
          <a:xfrm>
            <a:off x="5342065" y="1926150"/>
            <a:ext cx="1375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E7652-5BE4-FEBC-B834-CAFE36A9B5C9}"/>
              </a:ext>
            </a:extLst>
          </p:cNvPr>
          <p:cNvSpPr txBox="1"/>
          <p:nvPr/>
        </p:nvSpPr>
        <p:spPr>
          <a:xfrm>
            <a:off x="10128123" y="2440479"/>
            <a:ext cx="16859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1C739-79D8-FB3B-38F7-B7D60B026D0A}"/>
              </a:ext>
            </a:extLst>
          </p:cNvPr>
          <p:cNvSpPr txBox="1"/>
          <p:nvPr/>
        </p:nvSpPr>
        <p:spPr>
          <a:xfrm>
            <a:off x="6425981" y="4109067"/>
            <a:ext cx="11948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603F3-4B34-E0A5-628D-D5E2FE9CA12D}"/>
              </a:ext>
            </a:extLst>
          </p:cNvPr>
          <p:cNvSpPr txBox="1"/>
          <p:nvPr/>
        </p:nvSpPr>
        <p:spPr>
          <a:xfrm>
            <a:off x="3891893" y="5162680"/>
            <a:ext cx="17904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DBFE2-80EB-1DAD-D2B9-D68F3BB07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46F111-D1B7-718D-222D-2D2DE72B2C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32" y="774170"/>
            <a:ext cx="2833375" cy="5586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64CDB-CF52-0203-462C-1D8AC89A98FA}"/>
              </a:ext>
            </a:extLst>
          </p:cNvPr>
          <p:cNvSpPr txBox="1"/>
          <p:nvPr/>
        </p:nvSpPr>
        <p:spPr>
          <a:xfrm>
            <a:off x="579637" y="1566959"/>
            <a:ext cx="28416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Mission </a:t>
            </a:r>
            <a:r>
              <a:rPr lang="en-GB" sz="4000" b="1" u="sng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Fill in the missing words.</a:t>
            </a:r>
            <a:endParaRPr kumimoji="0" lang="en-GB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9CD7A60-5460-57F1-2E06-A722D4BD6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F8306-0D97-B884-7102-6CDCE3561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479" y="0"/>
            <a:ext cx="6529382" cy="6852498"/>
          </a:xfrm>
          <a:prstGeom prst="rect">
            <a:avLst/>
          </a:prstGeom>
        </p:spPr>
      </p:pic>
      <p:pic>
        <p:nvPicPr>
          <p:cNvPr id="8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7A20A75-22C4-8B3B-C9FA-89D130086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83287" y="1076126"/>
            <a:ext cx="304800" cy="30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2166F8-EC55-76C8-51B2-DBA0FC850D9C}"/>
              </a:ext>
            </a:extLst>
          </p:cNvPr>
          <p:cNvSpPr/>
          <p:nvPr/>
        </p:nvSpPr>
        <p:spPr>
          <a:xfrm>
            <a:off x="6704211" y="445046"/>
            <a:ext cx="4507918" cy="5974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81DBB-3C4E-6B47-D1B1-ADD77CACE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9950" y="6447770"/>
            <a:ext cx="1198483" cy="357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1F175-E8A1-BBA8-B71F-3E3FA87D6C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252" y="618792"/>
            <a:ext cx="4121836" cy="5582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C8B0D8-8D2A-38DD-31A9-978E2D9EED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37" y="902236"/>
            <a:ext cx="2841674" cy="5603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86398-27A4-B967-F3E5-AC90E88FD1E7}"/>
              </a:ext>
            </a:extLst>
          </p:cNvPr>
          <p:cNvSpPr txBox="1"/>
          <p:nvPr/>
        </p:nvSpPr>
        <p:spPr>
          <a:xfrm>
            <a:off x="579637" y="1566959"/>
            <a:ext cx="28416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Mission </a:t>
            </a:r>
            <a:r>
              <a:rPr lang="en-GB" sz="4000" b="1" u="sng" noProof="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Complete the scooter worksheet.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can you remember?</a:t>
            </a:r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14BC983-0BB8-8AEC-1EF1-524A979CCC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2DA1C-B39F-B24F-12FF-B8B1D0DACC85}"/>
              </a:ext>
            </a:extLst>
          </p:cNvPr>
          <p:cNvSpPr txBox="1"/>
          <p:nvPr/>
        </p:nvSpPr>
        <p:spPr>
          <a:xfrm>
            <a:off x="944962" y="3777683"/>
            <a:ext cx="33096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Click the link…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DE09A07-A551-7D94-92FB-AA28EB81A122}"/>
              </a:ext>
            </a:extLst>
          </p:cNvPr>
          <p:cNvSpPr/>
          <p:nvPr/>
        </p:nvSpPr>
        <p:spPr>
          <a:xfrm>
            <a:off x="2804611" y="4408625"/>
            <a:ext cx="1290311" cy="597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Free A Sheet of Paper on Top of a Brown Envelope Stock Photo">
            <a:extLst>
              <a:ext uri="{FF2B5EF4-FFF2-40B4-BE49-F238E27FC236}">
                <a16:creationId xmlns:a16="http://schemas.microsoft.com/office/drawing/2014/main" id="{C530C7D6-CEB7-1EAD-1D6E-09E174624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1117355" y="919820"/>
            <a:ext cx="2977567" cy="27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D0486E-3B34-86F6-AE88-8BDB763D3BEA}"/>
              </a:ext>
            </a:extLst>
          </p:cNvPr>
          <p:cNvSpPr txBox="1"/>
          <p:nvPr/>
        </p:nvSpPr>
        <p:spPr>
          <a:xfrm>
            <a:off x="1395246" y="1426619"/>
            <a:ext cx="219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Video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time...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B6A8C-82E1-DD34-E655-5B6E0E1EC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3240A21-92C4-6993-2AC8-5C342546B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6" name="Online Media 5" title="Scooter Safety Song | Scooter Crew | Pop Songs for Kids | Musical Dots | Nursery Rhyme Alternative">
            <a:hlinkClick r:id="" action="ppaction://media"/>
            <a:extLst>
              <a:ext uri="{FF2B5EF4-FFF2-40B4-BE49-F238E27FC236}">
                <a16:creationId xmlns:a16="http://schemas.microsoft.com/office/drawing/2014/main" id="{A39196A7-CAC8-2343-19CD-0D64AF1F9B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944604" y="1964267"/>
            <a:ext cx="5571786" cy="31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AF8D02-9B58-36E6-0682-AE85147D3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02"/>
            <a:ext cx="4076377" cy="6852498"/>
          </a:xfrm>
          <a:prstGeom prst="rect">
            <a:avLst/>
          </a:prstGeom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641DA-FF0D-D7D4-05DA-D5F52873F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5F57D-FC20-EDEF-A67A-4D9F409E153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94408" y="3663661"/>
            <a:ext cx="4341474" cy="29836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048759-148C-EA94-43F8-B71F115644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-4149" r="-9446" b="4149"/>
          <a:stretch/>
        </p:blipFill>
        <p:spPr>
          <a:xfrm>
            <a:off x="4869215" y="231429"/>
            <a:ext cx="2986374" cy="3021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2209D-6858-8DF4-EF12-EC13CFEA91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891" y="518236"/>
            <a:ext cx="2975015" cy="566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3C774F-5F5E-C359-0B99-582AF1D3A7F8}"/>
              </a:ext>
            </a:extLst>
          </p:cNvPr>
          <p:cNvSpPr txBox="1"/>
          <p:nvPr/>
        </p:nvSpPr>
        <p:spPr>
          <a:xfrm>
            <a:off x="644698" y="1147286"/>
            <a:ext cx="280560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 5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 your grown-ups at home what you have learnt today.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04554FB-AAB1-6214-7A51-F5F0B989BD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12" name="Picture 11" descr="A yellow hand with white text on it&#10;&#10;Description automatically generated">
            <a:extLst>
              <a:ext uri="{FF2B5EF4-FFF2-40B4-BE49-F238E27FC236}">
                <a16:creationId xmlns:a16="http://schemas.microsoft.com/office/drawing/2014/main" id="{884B8158-6EFD-9BC8-3447-F09DEA0C32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7104" y="46947"/>
            <a:ext cx="3060198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2's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47A0-B126-225E-1040-DC6E72060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C2435D2-11F7-769C-FCEB-81C710FAF8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44" y="2519680"/>
            <a:ext cx="5245479" cy="31699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dirty="0">
                <a:latin typeface="Haettenschweiler" panose="020B0706040902060204" pitchFamily="34" charset="0"/>
              </a:rPr>
              <a:t>Thank you!</a:t>
            </a:r>
            <a:br>
              <a:rPr lang="en-US" sz="9600" b="1" dirty="0">
                <a:latin typeface="Haettenschweiler" panose="020B0706040902060204" pitchFamily="34" charset="0"/>
              </a:rPr>
            </a:br>
            <a:endParaRPr lang="en-US" sz="9600" b="1" dirty="0">
              <a:latin typeface="Haettenschweiler" panose="020B070604090206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87" y="471748"/>
            <a:ext cx="3766799" cy="25520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162" y="4308912"/>
            <a:ext cx="4324849" cy="12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F42C-9F5E-45FA-B3D2-5CD0399B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3CFA-728A-F8DE-2417-66FE7BEE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>
                <a:latin typeface="+mj-lt"/>
              </a:rPr>
              <a:t>Phone - </a:t>
            </a:r>
            <a:r>
              <a:rPr lang="en-GB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 by </a:t>
            </a:r>
            <a:r>
              <a:rPr lang="en-GB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Benjaminrobyn</a:t>
            </a:r>
            <a:r>
              <a:rPr lang="en-GB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Jespersen</a:t>
            </a:r>
            <a:endParaRPr lang="en-GB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 Secret Logo – Photo by Tayeb </a:t>
            </a:r>
            <a:r>
              <a:rPr lang="en-GB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Mezahdia</a:t>
            </a:r>
            <a:r>
              <a:rPr lang="en-GB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https://pixabay.com/illustrations/top-secret-confidential-classified-2054429/</a:t>
            </a:r>
            <a:endParaRPr lang="en-GB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Lace up shoes -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Photo by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Mnz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  <a:p>
            <a:r>
              <a:rPr lang="en-GB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Zebra crossing –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Photo by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Cheng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kumimoji="0" lang="en-US" altLang="en-US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r>
              <a:rPr kumimoji="0" lang="en-US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Message alert – By </a:t>
            </a:r>
            <a:r>
              <a:rPr lang="en-GB" sz="1600" b="0" i="0" dirty="0">
                <a:effectLst/>
                <a:latin typeface="+mj-lt"/>
              </a:rPr>
              <a:t>LIECIO</a:t>
            </a:r>
            <a:br>
              <a:rPr lang="en-GB" sz="1600" dirty="0">
                <a:latin typeface="+mj-lt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https://pixabay.com/sound-effects/message-notification-190034/ </a:t>
            </a:r>
          </a:p>
          <a:p>
            <a:r>
              <a:rPr lang="en-US" altLang="en-US" sz="1600" dirty="0">
                <a:latin typeface="+mj-lt"/>
              </a:rPr>
              <a:t>Spy theme – By </a:t>
            </a:r>
            <a:r>
              <a:rPr lang="en-US" altLang="en-US" sz="1600" dirty="0" err="1">
                <a:latin typeface="+mj-lt"/>
              </a:rPr>
              <a:t>Universefield</a:t>
            </a:r>
            <a:r>
              <a:rPr lang="en-US" altLang="en-US" sz="1600" dirty="0">
                <a:latin typeface="+mj-lt"/>
              </a:rPr>
              <a:t> https://pixabay.com/music/happy-childrens-tunes-joyful-spy-melody-for-lighthearted-fun-15s-232565/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r>
              <a:rPr kumimoji="0" lang="en-GB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Photo by Eva Bronzini from </a:t>
            </a:r>
            <a:r>
              <a:rPr kumimoji="0" lang="en-GB" altLang="en-US" sz="160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Pexels</a:t>
            </a:r>
            <a:r>
              <a:rPr kumimoji="0" lang="en-GB" altLang="en-US" sz="16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: https://www.pexels.com/photo/a-sheet-of-paper-on-top-of-a-brown-envelope-7958171/</a:t>
            </a:r>
          </a:p>
          <a:p>
            <a:pPr marL="0" indent="0">
              <a:buNone/>
            </a:pPr>
            <a:endParaRPr kumimoji="0" lang="en-US" altLang="en-US" sz="16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endParaRPr lang="en-GB" sz="1400" i="0" dirty="0">
              <a:effectLst/>
            </a:endParaRP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b="0" i="0" dirty="0">
              <a:effectLst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51944-8D7D-57E3-E157-C0064E8205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643D2435-87A4-93B7-1D93-6BD24922DE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58656" cy="146821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0400" b="1" dirty="0"/>
              <a:t>To be able to know how to check a scooter before riding it.</a:t>
            </a:r>
          </a:p>
          <a:p>
            <a:pPr marL="0" indent="0">
              <a:lnSpc>
                <a:spcPct val="120000"/>
              </a:lnSpc>
              <a:buNone/>
            </a:pPr>
            <a:br>
              <a:rPr kumimoji="0" lang="en-US" sz="10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40080" y="4023958"/>
            <a:ext cx="454894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600" b="1" dirty="0">
                <a:solidFill>
                  <a:srgbClr val="000000"/>
                </a:solidFill>
                <a:ea typeface="Calibri"/>
                <a:cs typeface="Calibri"/>
              </a:rPr>
              <a:t>To be able to discuss ways to stay safe whilst riding a scooter.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BE4DB-D7D5-3901-011B-93EC241F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4476" y="1208408"/>
            <a:ext cx="3985101" cy="39851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FF3B9-FDBB-D651-767F-CE132CCC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407C0B7-80E2-13B7-2155-5DD99CF5E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55313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344DD15-F099-A069-CB75-74172866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50" r="650"/>
          <a:stretch/>
        </p:blipFill>
        <p:spPr bwMode="auto">
          <a:xfrm>
            <a:off x="4459582" y="557188"/>
            <a:ext cx="3295096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9C6A8AB7-E082-76C2-1283-C2E4CA5A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417322" y="557188"/>
            <a:ext cx="37584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D9190-3895-9D4B-F9AD-8C9F2DD33325}"/>
              </a:ext>
            </a:extLst>
          </p:cNvPr>
          <p:cNvSpPr txBox="1"/>
          <p:nvPr/>
        </p:nvSpPr>
        <p:spPr>
          <a:xfrm>
            <a:off x="1078342" y="2196491"/>
            <a:ext cx="2436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How do you travel to school?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E1166-E841-00C4-5BC1-2BCF1ECD9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8560C-191C-62D0-DDD0-E0DDA4AC0E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37555" y="553143"/>
            <a:ext cx="3837122" cy="5751712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A42FBA3D-2C42-FDEF-793A-329B78877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960A7-27B7-4A04-4214-971E4A6F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39" b="1453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B9F0D-F699-CEB3-7148-C6894716F213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6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Importance of Road 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6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6D5C6-E90E-FE92-1256-A563A7F718EB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 </a:t>
            </a:r>
            <a:r>
              <a:rPr lang="en-US" sz="1900" dirty="0">
                <a:highlight>
                  <a:srgbClr val="F7B219"/>
                </a:highlight>
              </a:rPr>
              <a:t>whole class </a:t>
            </a:r>
            <a:r>
              <a:rPr lang="en-US" sz="1900" dirty="0"/>
              <a:t>of children are injured on the road, every 3 weeks.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10 children, aged 7 or under, are injured every week.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highlight>
                  <a:srgbClr val="F7B219"/>
                </a:highlight>
                <a:uLnTx/>
                <a:uFillTx/>
              </a:rPr>
              <a:t>Young children 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are the most at-risk when using the road.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8 out 10 child road accidents, involved not looking properly.</a:t>
            </a:r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8FD07-2551-D06B-0977-D7665913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35E4665-8B88-5EE7-18A7-28EA79CC1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464DA9E-DB37-4FB8-9BD4-2E8556E03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9655" y="925994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42FCAD-5E4E-A665-947F-20247EF52F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554172" y="626943"/>
            <a:ext cx="2841674" cy="5604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911FE-C832-00E5-7934-4F06B0C744B4}"/>
              </a:ext>
            </a:extLst>
          </p:cNvPr>
          <p:cNvSpPr txBox="1"/>
          <p:nvPr/>
        </p:nvSpPr>
        <p:spPr>
          <a:xfrm>
            <a:off x="583894" y="1499570"/>
            <a:ext cx="2841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Mission 1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>
                <a:solidFill>
                  <a:prstClr val="black"/>
                </a:solidFill>
                <a:latin typeface="Calibri" panose="020F0502020204030204"/>
              </a:rPr>
              <a:t>What should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en-GB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ou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wear</a:t>
            </a:r>
            <a:r>
              <a:rPr kumimoji="0" lang="en-GB" sz="4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when scooting?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67E78-2A4B-C76A-C66E-87A9C1CCEB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699733" y="3367457"/>
            <a:ext cx="5061889" cy="3365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358A1-35F0-7AC1-DA51-817F7CE0B2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04930" y="123252"/>
            <a:ext cx="5044442" cy="3365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B811A1-534B-AB5C-EEA4-82C9ACB3790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3958" r="13958"/>
          <a:stretch/>
        </p:blipFill>
        <p:spPr>
          <a:xfrm>
            <a:off x="3978653" y="925994"/>
            <a:ext cx="2343470" cy="2167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F9F69D-C4D2-A685-15BC-552B941FF7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E45F07DB-C62A-06F4-0186-0BCA09C06D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14371D-AF16-126F-4E4C-E3A39F2DAEBF}"/>
              </a:ext>
            </a:extLst>
          </p:cNvPr>
          <p:cNvSpPr/>
          <p:nvPr/>
        </p:nvSpPr>
        <p:spPr>
          <a:xfrm>
            <a:off x="5663682" y="4313"/>
            <a:ext cx="6528318" cy="685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ree A Sheet of Paper on Top of a Brown Envelope Stock Photo">
            <a:extLst>
              <a:ext uri="{FF2B5EF4-FFF2-40B4-BE49-F238E27FC236}">
                <a16:creationId xmlns:a16="http://schemas.microsoft.com/office/drawing/2014/main" id="{17B3B264-A81C-0410-4560-47EA0026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690506" y="983411"/>
            <a:ext cx="3485254" cy="54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87EA6-059C-F186-0DEF-70C6CBD8BB45}"/>
              </a:ext>
            </a:extLst>
          </p:cNvPr>
          <p:cNvSpPr txBox="1"/>
          <p:nvPr/>
        </p:nvSpPr>
        <p:spPr>
          <a:xfrm>
            <a:off x="1380226" y="1958196"/>
            <a:ext cx="22294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do you need to put your bag on your </a:t>
            </a:r>
            <a:r>
              <a:rPr kumimoji="0" lang="en-GB" sz="4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back</a:t>
            </a: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9F5A5D-14CA-8BED-8882-00064AED0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EE2BF-BE03-0FA4-AE4C-4FA96373FC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89" r="47329"/>
          <a:stretch/>
        </p:blipFill>
        <p:spPr>
          <a:xfrm>
            <a:off x="7584707" y="1159779"/>
            <a:ext cx="2868763" cy="4538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E33D7FF0-5884-4DF1-5D81-D48E1441A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B7D38C-4975-0006-A3DD-D0D0AD39C512}"/>
              </a:ext>
            </a:extLst>
          </p:cNvPr>
          <p:cNvSpPr/>
          <p:nvPr/>
        </p:nvSpPr>
        <p:spPr>
          <a:xfrm>
            <a:off x="0" y="0"/>
            <a:ext cx="8277726" cy="685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ree A Sheet of Paper on Top of a Brown Envelope Stock Photo">
            <a:extLst>
              <a:ext uri="{FF2B5EF4-FFF2-40B4-BE49-F238E27FC236}">
                <a16:creationId xmlns:a16="http://schemas.microsoft.com/office/drawing/2014/main" id="{17B3B264-A81C-0410-4560-47EA0026F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25" t="14866" r="12734" b="22956"/>
          <a:stretch/>
        </p:blipFill>
        <p:spPr bwMode="auto">
          <a:xfrm>
            <a:off x="8464118" y="188635"/>
            <a:ext cx="3485254" cy="54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87EA6-059C-F186-0DEF-70C6CBD8BB45}"/>
              </a:ext>
            </a:extLst>
          </p:cNvPr>
          <p:cNvSpPr txBox="1"/>
          <p:nvPr/>
        </p:nvSpPr>
        <p:spPr>
          <a:xfrm>
            <a:off x="9210558" y="1250907"/>
            <a:ext cx="2229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Be Bright, Be Seen!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78DC-9DA5-8540-4457-F964C65D6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DEA6B4-B3C7-9D55-FBCA-E53E85E679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03515" y="208836"/>
            <a:ext cx="5099103" cy="350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8F8688-D587-8178-7ACC-469CA380EF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15" r="5911"/>
          <a:stretch/>
        </p:blipFill>
        <p:spPr>
          <a:xfrm>
            <a:off x="184136" y="3978092"/>
            <a:ext cx="2510537" cy="2754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D9B85B-F509-FF56-E11D-B88EB00B64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83181" y="4403195"/>
            <a:ext cx="2618937" cy="1735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DDC8F0-5CF5-4E84-C730-2166FF31DA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31" r="1131"/>
          <a:stretch/>
        </p:blipFill>
        <p:spPr>
          <a:xfrm>
            <a:off x="6290628" y="3978092"/>
            <a:ext cx="1873817" cy="2671071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0F57AEB-7E6E-D975-2D80-EBABBD2BB1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16B4817-360C-3C7C-9CC6-E6F251B97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1069" y="728060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50E5CA-D699-A03C-0613-0CADB174B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67" y="444198"/>
            <a:ext cx="2901595" cy="5721261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488058FC-30BC-3F3E-1BA7-9D16C9C4C4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376"/>
          <a:stretch/>
        </p:blipFill>
        <p:spPr>
          <a:xfrm>
            <a:off x="4810029" y="1970202"/>
            <a:ext cx="6753225" cy="3921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6AAE1-1D3D-7AF2-C7B0-AE5BE7CAB9B8}"/>
              </a:ext>
            </a:extLst>
          </p:cNvPr>
          <p:cNvSpPr txBox="1"/>
          <p:nvPr/>
        </p:nvSpPr>
        <p:spPr>
          <a:xfrm>
            <a:off x="984820" y="1203481"/>
            <a:ext cx="2841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Mission 2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Click to play the game. Identify the bright clothes.</a:t>
            </a:r>
            <a:endParaRPr kumimoji="0" lang="en-GB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27F5B8-EE1D-0F17-1BF7-7B672CC0D217}"/>
              </a:ext>
            </a:extLst>
          </p:cNvPr>
          <p:cNvSpPr/>
          <p:nvPr/>
        </p:nvSpPr>
        <p:spPr>
          <a:xfrm>
            <a:off x="3941555" y="3303037"/>
            <a:ext cx="868474" cy="5691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2CDB-72A1-73F3-AD62-B7811DE163F4}"/>
              </a:ext>
            </a:extLst>
          </p:cNvPr>
          <p:cNvSpPr txBox="1"/>
          <p:nvPr/>
        </p:nvSpPr>
        <p:spPr>
          <a:xfrm>
            <a:off x="4914142" y="492517"/>
            <a:ext cx="609442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0" u="none" strike="noStrike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 Bright, Be Seen Game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E5EA4-A73B-47A3-81A9-93AC7BAC9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70F4897-A335-70B4-9D46-EF1D52B645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1B8520-39D0-4E39-88E2-3CE8E9A6E44A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4413</TotalTime>
  <Words>1340</Words>
  <Application>Microsoft Office PowerPoint</Application>
  <PresentationFormat>Widescreen</PresentationFormat>
  <Paragraphs>162</Paragraphs>
  <Slides>21</Slides>
  <Notes>20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Britannic Bold</vt:lpstr>
      <vt:lpstr>Calibri</vt:lpstr>
      <vt:lpstr>Calibri Light</vt:lpstr>
      <vt:lpstr>Haettenschweiler</vt:lpstr>
      <vt:lpstr>Ink Free</vt:lpstr>
      <vt:lpstr>Office Theme</vt:lpstr>
      <vt:lpstr>1_Office Theme</vt:lpstr>
      <vt:lpstr>2_Office Theme</vt:lpstr>
      <vt:lpstr>PowerPoint Presentation</vt:lpstr>
      <vt:lpstr>PowerPoint Presentation</vt:lpstr>
      <vt:lpstr>Our Mission: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Credits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year-2-road-safety-mission</dc:title>
  <dc:creator>LeicestershireCountyCouncil@leics.onmicrosoft.com</dc:creator>
  <cp:lastModifiedBy>Zena Chana</cp:lastModifiedBy>
  <cp:revision>98</cp:revision>
  <dcterms:created xsi:type="dcterms:W3CDTF">2024-07-09T13:06:50Z</dcterms:created>
  <dcterms:modified xsi:type="dcterms:W3CDTF">2024-11-21T10:23:55Z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