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8" r:id="rId2"/>
    <p:sldId id="341" r:id="rId3"/>
    <p:sldId id="277" r:id="rId4"/>
    <p:sldId id="276" r:id="rId5"/>
    <p:sldId id="388" r:id="rId6"/>
    <p:sldId id="383" r:id="rId7"/>
    <p:sldId id="385" r:id="rId8"/>
    <p:sldId id="373" r:id="rId9"/>
    <p:sldId id="379" r:id="rId10"/>
    <p:sldId id="363" r:id="rId11"/>
    <p:sldId id="331" r:id="rId12"/>
    <p:sldId id="3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76" autoAdjust="0"/>
  </p:normalViewPr>
  <p:slideViewPr>
    <p:cSldViewPr snapToGrid="0">
      <p:cViewPr varScale="1">
        <p:scale>
          <a:sx n="89" d="100"/>
          <a:sy n="89" d="100"/>
        </p:scale>
        <p:origin x="14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4EA56-1479-445C-8A3D-5D99EFB12836}" type="datetimeFigureOut">
              <a:rPr lang="en-GB" smtClean="0"/>
              <a:t>21/02/2025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AB12F-F945-47FD-BB37-EC2714F441C7}" type="slidenum">
              <a:rPr lang="en-GB" smtClean="0"/>
              <a:t>‹#›</a:t>
            </a:fld>
            <a:endParaRPr lang="en-GB"/>
          </a:p>
        </p:txBody>
      </p:sp>
    </p:spTree>
    <p:extLst>
      <p:ext uri="{BB962C8B-B14F-4D97-AF65-F5344CB8AC3E}">
        <p14:creationId xmlns:p14="http://schemas.microsoft.com/office/powerpoint/2010/main" val="27267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and page will change and mission music should start.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C15C5-0688-5345-99FC-721E08AD15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69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important message! Really remind the children about talking with their adults.</a:t>
            </a:r>
          </a:p>
          <a:p>
            <a:endParaRPr lang="en-GB" dirty="0"/>
          </a:p>
          <a:p>
            <a:r>
              <a:rPr lang="en-GB" dirty="0"/>
              <a:t>Re-cap each of the sections. What can we remember?</a:t>
            </a:r>
          </a:p>
        </p:txBody>
      </p:sp>
      <p:sp>
        <p:nvSpPr>
          <p:cNvPr id="4" name="Slide Number Placeholder 3"/>
          <p:cNvSpPr>
            <a:spLocks noGrp="1"/>
          </p:cNvSpPr>
          <p:nvPr>
            <p:ph type="sldNum" sz="quarter" idx="5"/>
          </p:nvPr>
        </p:nvSpPr>
        <p:spPr/>
        <p:txBody>
          <a:bodyPr/>
          <a:lstStyle/>
          <a:p>
            <a:fld id="{036B5283-F444-401E-8644-A6D120E870DB}" type="slidenum">
              <a:rPr lang="en-GB" smtClean="0"/>
              <a:t>10</a:t>
            </a:fld>
            <a:endParaRPr lang="en-GB"/>
          </a:p>
        </p:txBody>
      </p:sp>
    </p:spTree>
    <p:extLst>
      <p:ext uri="{BB962C8B-B14F-4D97-AF65-F5344CB8AC3E}">
        <p14:creationId xmlns:p14="http://schemas.microsoft.com/office/powerpoint/2010/main" val="257747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Optional to discuss.</a:t>
            </a:r>
            <a:endParaRPr lang="en-GB" dirty="0"/>
          </a:p>
        </p:txBody>
      </p:sp>
      <p:sp>
        <p:nvSpPr>
          <p:cNvPr id="4" name="Slide Number Placeholder 3"/>
          <p:cNvSpPr>
            <a:spLocks noGrp="1"/>
          </p:cNvSpPr>
          <p:nvPr>
            <p:ph type="sldNum" sz="quarter" idx="5"/>
          </p:nvPr>
        </p:nvSpPr>
        <p:spPr/>
        <p:txBody>
          <a:bodyPr/>
          <a:lstStyle/>
          <a:p>
            <a:fld id="{9EFDBF47-4FAD-45BB-A904-B1189E901469}" type="slidenum">
              <a:rPr lang="en-GB" smtClean="0"/>
              <a:t>12</a:t>
            </a:fld>
            <a:endParaRPr lang="en-GB"/>
          </a:p>
        </p:txBody>
      </p:sp>
    </p:spTree>
    <p:extLst>
      <p:ext uri="{BB962C8B-B14F-4D97-AF65-F5344CB8AC3E}">
        <p14:creationId xmlns:p14="http://schemas.microsoft.com/office/powerpoint/2010/main" val="241629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and page will change and mission music should start.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C15C5-0688-5345-99FC-721E08AD15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6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Click to reveal each of the lesson objectives.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56E4C-566D-4823-AD0B-B5B3BA4E8C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55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Read out each bullet point.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56E4C-566D-4823-AD0B-B5B3BA4E8C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25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a set route in place so you know which way you are walking and look an alternative in case you can access it due to roadworks/footpath</a:t>
            </a:r>
          </a:p>
          <a:p>
            <a:r>
              <a:rPr lang="en-GB" dirty="0"/>
              <a:t>Make sure you speak to your grown up about safety, stranger danger, what will you do if you get lost – go to nearest, shop etc.</a:t>
            </a:r>
          </a:p>
          <a:p>
            <a:r>
              <a:rPr lang="en-GB" dirty="0"/>
              <a:t>Get a plan in place – get a watch or phone and make sure you have a set-time to be back for, if you are not back by that time you parents will walk your agreed route and come looking for you</a:t>
            </a:r>
          </a:p>
          <a:p>
            <a:r>
              <a:rPr lang="en-GB" dirty="0"/>
              <a:t>‘Buddy up; walk with friends who live nearby but be careful and do not be silly</a:t>
            </a:r>
          </a:p>
          <a:p>
            <a:r>
              <a:rPr lang="en-GB" dirty="0"/>
              <a:t>Put your phone in your bag unless it is an emergency, put balls in a bag and carry it, talk to friends but don’t feel peer pressure to run across the road or take part in things that are unsafe</a:t>
            </a:r>
          </a:p>
          <a:p>
            <a:endParaRPr lang="en-GB" dirty="0"/>
          </a:p>
        </p:txBody>
      </p:sp>
      <p:sp>
        <p:nvSpPr>
          <p:cNvPr id="4" name="Slide Number Placeholder 3"/>
          <p:cNvSpPr>
            <a:spLocks noGrp="1"/>
          </p:cNvSpPr>
          <p:nvPr>
            <p:ph type="sldNum" sz="quarter" idx="5"/>
          </p:nvPr>
        </p:nvSpPr>
        <p:spPr/>
        <p:txBody>
          <a:bodyPr/>
          <a:lstStyle/>
          <a:p>
            <a:fld id="{DB6AB12F-F945-47FD-BB37-EC2714F441C7}" type="slidenum">
              <a:rPr lang="en-GB" smtClean="0"/>
              <a:t>5</a:t>
            </a:fld>
            <a:endParaRPr lang="en-GB"/>
          </a:p>
        </p:txBody>
      </p:sp>
    </p:spTree>
    <p:extLst>
      <p:ext uri="{BB962C8B-B14F-4D97-AF65-F5344CB8AC3E}">
        <p14:creationId xmlns:p14="http://schemas.microsoft.com/office/powerpoint/2010/main" val="49215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mission message and alert tone.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https://www.youtube.com/watch?v=d8M7Xzjy_m8</a:t>
            </a:r>
          </a:p>
          <a:p>
            <a:endParaRPr lang="en-GB" dirty="0"/>
          </a:p>
          <a:p>
            <a:r>
              <a:rPr lang="en-GB" dirty="0"/>
              <a:t>Talk about when we are younger, we act more quickly.</a:t>
            </a:r>
          </a:p>
          <a:p>
            <a:r>
              <a:rPr lang="en-GB" dirty="0"/>
              <a:t>Often not thinking about the positives and negatives of a decision – in this case if the child had waited, she could have had two marshmallows.</a:t>
            </a:r>
          </a:p>
          <a:p>
            <a:r>
              <a:rPr lang="en-GB" dirty="0"/>
              <a:t>When we are making decisions as a teen, for example to step into the road, run to get our ball or maybe to get our drinks bottle that may have rolled into the road. We don’t think about the consequences of what could happen. </a:t>
            </a:r>
          </a:p>
          <a:p>
            <a:endParaRPr lang="en-GB" dirty="0"/>
          </a:p>
          <a:p>
            <a:r>
              <a:rPr lang="en-GB" dirty="0"/>
              <a:t>We are only worried about the immediate item not what could happen to us.</a:t>
            </a:r>
          </a:p>
          <a:p>
            <a:endParaRPr lang="en-GB" dirty="0"/>
          </a:p>
          <a:p>
            <a:r>
              <a:rPr lang="en-GB" dirty="0"/>
              <a:t>Being aware of this can help us make informed decisions</a:t>
            </a:r>
          </a:p>
          <a:p>
            <a:endParaRPr lang="en-GB" dirty="0"/>
          </a:p>
          <a:p>
            <a:r>
              <a:rPr lang="en-GB" dirty="0"/>
              <a:t> </a:t>
            </a:r>
          </a:p>
        </p:txBody>
      </p:sp>
      <p:sp>
        <p:nvSpPr>
          <p:cNvPr id="4" name="Slide Number Placeholder 3"/>
          <p:cNvSpPr>
            <a:spLocks noGrp="1"/>
          </p:cNvSpPr>
          <p:nvPr>
            <p:ph type="sldNum" sz="quarter" idx="5"/>
          </p:nvPr>
        </p:nvSpPr>
        <p:spPr/>
        <p:txBody>
          <a:bodyPr/>
          <a:lstStyle/>
          <a:p>
            <a:fld id="{036B5283-F444-401E-8644-A6D120E870DB}" type="slidenum">
              <a:rPr lang="en-GB" smtClean="0"/>
              <a:t>6</a:t>
            </a:fld>
            <a:endParaRPr lang="en-GB"/>
          </a:p>
        </p:txBody>
      </p:sp>
    </p:spTree>
    <p:extLst>
      <p:ext uri="{BB962C8B-B14F-4D97-AF65-F5344CB8AC3E}">
        <p14:creationId xmlns:p14="http://schemas.microsoft.com/office/powerpoint/2010/main" val="420102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a:t>
            </a:r>
          </a:p>
        </p:txBody>
      </p:sp>
      <p:sp>
        <p:nvSpPr>
          <p:cNvPr id="4" name="Slide Number Placeholder 3"/>
          <p:cNvSpPr>
            <a:spLocks noGrp="1"/>
          </p:cNvSpPr>
          <p:nvPr>
            <p:ph type="sldNum" sz="quarter" idx="5"/>
          </p:nvPr>
        </p:nvSpPr>
        <p:spPr/>
        <p:txBody>
          <a:bodyPr/>
          <a:lstStyle/>
          <a:p>
            <a:fld id="{DB6AB12F-F945-47FD-BB37-EC2714F441C7}" type="slidenum">
              <a:rPr lang="en-GB" smtClean="0"/>
              <a:t>7</a:t>
            </a:fld>
            <a:endParaRPr lang="en-GB"/>
          </a:p>
        </p:txBody>
      </p:sp>
    </p:spTree>
    <p:extLst>
      <p:ext uri="{BB962C8B-B14F-4D97-AF65-F5344CB8AC3E}">
        <p14:creationId xmlns:p14="http://schemas.microsoft.com/office/powerpoint/2010/main" val="233354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mission message and alert tone.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https://www.youtube.com/watch?v=d8M7Xzjy_m8</a:t>
            </a:r>
          </a:p>
          <a:p>
            <a:endParaRPr lang="en-GB" dirty="0"/>
          </a:p>
          <a:p>
            <a:r>
              <a:rPr lang="en-GB" dirty="0"/>
              <a:t>Talk about when we are younger, we act more quickly.</a:t>
            </a:r>
          </a:p>
          <a:p>
            <a:r>
              <a:rPr lang="en-GB" dirty="0"/>
              <a:t>Often not thinking about the positives and negatives of a decision – in this case if the child had waited, she could have had two marshmallows.</a:t>
            </a:r>
          </a:p>
          <a:p>
            <a:r>
              <a:rPr lang="en-GB" dirty="0"/>
              <a:t>When we are making decisions as a teen, for example to step into the road, run to get our ball or maybe to get our drinks bottle that may have rolled into the road. We don’t think about the consequences of what could happen. </a:t>
            </a:r>
          </a:p>
          <a:p>
            <a:endParaRPr lang="en-GB" dirty="0"/>
          </a:p>
          <a:p>
            <a:r>
              <a:rPr lang="en-GB" dirty="0"/>
              <a:t>We are only worried about the immediate item not what could happen to us.</a:t>
            </a:r>
          </a:p>
          <a:p>
            <a:endParaRPr lang="en-GB" dirty="0"/>
          </a:p>
          <a:p>
            <a:r>
              <a:rPr lang="en-GB" dirty="0"/>
              <a:t>Being aware of this can help us make informed decisions</a:t>
            </a:r>
          </a:p>
          <a:p>
            <a:endParaRPr lang="en-GB" dirty="0"/>
          </a:p>
          <a:p>
            <a:r>
              <a:rPr lang="en-GB" dirty="0"/>
              <a:t> </a:t>
            </a:r>
          </a:p>
        </p:txBody>
      </p:sp>
      <p:sp>
        <p:nvSpPr>
          <p:cNvPr id="4" name="Slide Number Placeholder 3"/>
          <p:cNvSpPr>
            <a:spLocks noGrp="1"/>
          </p:cNvSpPr>
          <p:nvPr>
            <p:ph type="sldNum" sz="quarter" idx="5"/>
          </p:nvPr>
        </p:nvSpPr>
        <p:spPr/>
        <p:txBody>
          <a:bodyPr/>
          <a:lstStyle/>
          <a:p>
            <a:fld id="{036B5283-F444-401E-8644-A6D120E870DB}" type="slidenum">
              <a:rPr lang="en-GB" smtClean="0"/>
              <a:t>8</a:t>
            </a:fld>
            <a:endParaRPr lang="en-GB"/>
          </a:p>
        </p:txBody>
      </p:sp>
    </p:spTree>
    <p:extLst>
      <p:ext uri="{BB962C8B-B14F-4D97-AF65-F5344CB8AC3E}">
        <p14:creationId xmlns:p14="http://schemas.microsoft.com/office/powerpoint/2010/main" val="174084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 techniques that could help them stay calm and make better decisions</a:t>
            </a:r>
          </a:p>
          <a:p>
            <a:r>
              <a:rPr lang="en-GB" dirty="0"/>
              <a:t>There are not only important for using the road safely but they are also important for everyday life with friends, parents/carers or siblings. </a:t>
            </a:r>
          </a:p>
          <a:p>
            <a:r>
              <a:rPr lang="en-GB" dirty="0"/>
              <a:t>We all need to remind ourselves of ways to stay calm.</a:t>
            </a:r>
          </a:p>
        </p:txBody>
      </p:sp>
      <p:sp>
        <p:nvSpPr>
          <p:cNvPr id="4" name="Slide Number Placeholder 3"/>
          <p:cNvSpPr>
            <a:spLocks noGrp="1"/>
          </p:cNvSpPr>
          <p:nvPr>
            <p:ph type="sldNum" sz="quarter" idx="5"/>
          </p:nvPr>
        </p:nvSpPr>
        <p:spPr/>
        <p:txBody>
          <a:bodyPr/>
          <a:lstStyle/>
          <a:p>
            <a:fld id="{9EFDBF47-4FAD-45BB-A904-B1189E901469}" type="slidenum">
              <a:rPr lang="en-GB" smtClean="0"/>
              <a:t>9</a:t>
            </a:fld>
            <a:endParaRPr lang="en-GB"/>
          </a:p>
        </p:txBody>
      </p:sp>
    </p:spTree>
    <p:extLst>
      <p:ext uri="{BB962C8B-B14F-4D97-AF65-F5344CB8AC3E}">
        <p14:creationId xmlns:p14="http://schemas.microsoft.com/office/powerpoint/2010/main" val="381669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969C-4ADE-656E-ED87-A8324C47A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2E594F-5AE5-C6C3-A0B7-D09E77A55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63CE9F-03BE-4509-93F5-B20316451E02}"/>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5" name="Footer Placeholder 4">
            <a:extLst>
              <a:ext uri="{FF2B5EF4-FFF2-40B4-BE49-F238E27FC236}">
                <a16:creationId xmlns:a16="http://schemas.microsoft.com/office/drawing/2014/main" id="{DBAF5DC9-3FEC-3BDF-0D8A-13B8EAF11C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A8A6F9-2155-1A36-46F1-1F1535901BF5}"/>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361232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880D-0855-CDE2-CDBA-7D57537682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CE7C31-E1D9-BBA2-C991-32C7E6E806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A72A2C-1DD3-6F1D-E094-C0387ACC06DA}"/>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5" name="Footer Placeholder 4">
            <a:extLst>
              <a:ext uri="{FF2B5EF4-FFF2-40B4-BE49-F238E27FC236}">
                <a16:creationId xmlns:a16="http://schemas.microsoft.com/office/drawing/2014/main" id="{DFE31350-6D9F-5544-1CA7-AC24E23C64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F1ADCD-3948-F8E0-BBD3-3CB9670E9A11}"/>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11114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6EC62E-BAAC-9BCC-B68B-B45974C6B2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779A5F-79C3-79D4-76A3-389EAF12B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AA1BDF-4DB7-0B83-EA3E-BB70FAAA53AC}"/>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5" name="Footer Placeholder 4">
            <a:extLst>
              <a:ext uri="{FF2B5EF4-FFF2-40B4-BE49-F238E27FC236}">
                <a16:creationId xmlns:a16="http://schemas.microsoft.com/office/drawing/2014/main" id="{A9055741-0E59-6458-1B47-D67FCC619F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EC4D4-353E-26F2-C83F-4E4444523A46}"/>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122310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7238-6889-E5F5-3990-C412B165E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564989-FA0A-90BC-2AC8-22DB4BC27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850093-C1D3-6032-376D-B999CC7F0374}"/>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5" name="Footer Placeholder 4">
            <a:extLst>
              <a:ext uri="{FF2B5EF4-FFF2-40B4-BE49-F238E27FC236}">
                <a16:creationId xmlns:a16="http://schemas.microsoft.com/office/drawing/2014/main" id="{C158367B-678B-59F0-A3D7-01AD10314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8F8792-D41B-120F-4607-F723FFEA992E}"/>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308158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AA7B8-49EA-95ED-9A2D-B2476E3575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C362B5-2ACB-BB9A-863C-7A14AF5A7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C36DA9-7966-4837-FC17-839FBEA56808}"/>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5" name="Footer Placeholder 4">
            <a:extLst>
              <a:ext uri="{FF2B5EF4-FFF2-40B4-BE49-F238E27FC236}">
                <a16:creationId xmlns:a16="http://schemas.microsoft.com/office/drawing/2014/main" id="{28EED123-33A7-DBAF-CE67-9D1C31C81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4B3422-B10F-3FEB-F69B-3B71A8A78FE0}"/>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99307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15BE-D99B-650A-A575-39B42937E2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0FE0B3-2FFB-3E8E-EFFF-6C5A3036DC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86585F-63C4-A0B6-8C37-0D133FCB6F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5BD8BF-619C-D4B5-F4CE-1B2A92C30109}"/>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6" name="Footer Placeholder 5">
            <a:extLst>
              <a:ext uri="{FF2B5EF4-FFF2-40B4-BE49-F238E27FC236}">
                <a16:creationId xmlns:a16="http://schemas.microsoft.com/office/drawing/2014/main" id="{24DB898B-B986-8A91-0F9D-435F83F59B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571F58-73C3-8A74-9B1A-9E1EB235571D}"/>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72479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AB77-2B53-F1C5-AF99-9FD1A4BD92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B62DAB-9680-31C4-6E3F-0EA512730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CA3A8E-1A26-B79B-0804-6731B81659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E8B117-A3EA-104A-3E34-3B7C627F7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793701-9B25-5C75-69DD-E214B08CD1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F5D86A-06C5-7C91-0260-0355DC4562CE}"/>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8" name="Footer Placeholder 7">
            <a:extLst>
              <a:ext uri="{FF2B5EF4-FFF2-40B4-BE49-F238E27FC236}">
                <a16:creationId xmlns:a16="http://schemas.microsoft.com/office/drawing/2014/main" id="{2CDD09DA-84FA-DC0A-02C6-EAB8D3D70F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83FD74-ACBC-9BF5-1725-61ED6EFE5808}"/>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413303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3028-C812-351A-FC61-B749183F1C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7DD024-667A-AC26-443A-F1916D309BB0}"/>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4" name="Footer Placeholder 3">
            <a:extLst>
              <a:ext uri="{FF2B5EF4-FFF2-40B4-BE49-F238E27FC236}">
                <a16:creationId xmlns:a16="http://schemas.microsoft.com/office/drawing/2014/main" id="{1F5CFD56-3340-1639-D232-B1A631799A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D6E2EF-1232-F255-2A49-7D87F91C3423}"/>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404896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6AB6-86E3-3894-6DA8-601822457AF8}"/>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3" name="Footer Placeholder 2">
            <a:extLst>
              <a:ext uri="{FF2B5EF4-FFF2-40B4-BE49-F238E27FC236}">
                <a16:creationId xmlns:a16="http://schemas.microsoft.com/office/drawing/2014/main" id="{657C3BFB-C97F-66D1-097A-56B02D1DB9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E9EDC5-11C9-1821-736F-FEC3B0FC82FB}"/>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19011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01A1-CAAE-65C5-7150-D5E90FF23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7EEC65-8989-93B0-0A13-B7EDF816B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CAED76-7AE2-4A49-59FF-08E4813F2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E9347-3DDD-4DD4-DBD5-A9B4826D5866}"/>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6" name="Footer Placeholder 5">
            <a:extLst>
              <a:ext uri="{FF2B5EF4-FFF2-40B4-BE49-F238E27FC236}">
                <a16:creationId xmlns:a16="http://schemas.microsoft.com/office/drawing/2014/main" id="{1B062007-AB45-D380-1808-5A170F6346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AE393C-5D1A-4FFB-6515-85C55D41D009}"/>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190999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1CAA-024F-2A02-4ADA-D71466CE6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40B97E-C72E-3FD5-2A33-3352C5605F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DACDE7-33E0-28BF-0681-6FC145CE0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7C736-A244-B33C-4893-A5149A009046}"/>
              </a:ext>
            </a:extLst>
          </p:cNvPr>
          <p:cNvSpPr>
            <a:spLocks noGrp="1"/>
          </p:cNvSpPr>
          <p:nvPr>
            <p:ph type="dt" sz="half" idx="10"/>
          </p:nvPr>
        </p:nvSpPr>
        <p:spPr/>
        <p:txBody>
          <a:bodyPr/>
          <a:lstStyle/>
          <a:p>
            <a:fld id="{00D98833-E59B-4269-8340-7EFA89345C80}" type="datetimeFigureOut">
              <a:rPr lang="en-GB" smtClean="0"/>
              <a:t>21/02/2025</a:t>
            </a:fld>
            <a:endParaRPr lang="en-GB"/>
          </a:p>
        </p:txBody>
      </p:sp>
      <p:sp>
        <p:nvSpPr>
          <p:cNvPr id="6" name="Footer Placeholder 5">
            <a:extLst>
              <a:ext uri="{FF2B5EF4-FFF2-40B4-BE49-F238E27FC236}">
                <a16:creationId xmlns:a16="http://schemas.microsoft.com/office/drawing/2014/main" id="{DC8F2C1D-4D4F-E525-3D6B-E780E07705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780C15-809D-D694-9A15-1F53A23152EC}"/>
              </a:ext>
            </a:extLst>
          </p:cNvPr>
          <p:cNvSpPr>
            <a:spLocks noGrp="1"/>
          </p:cNvSpPr>
          <p:nvPr>
            <p:ph type="sldNum" sz="quarter" idx="12"/>
          </p:nvPr>
        </p:nvSpPr>
        <p:spPr/>
        <p:txBody>
          <a:bodyPr/>
          <a:lstStyle/>
          <a:p>
            <a:fld id="{0E4B5E7D-A356-4794-9745-72D4ECA6AD53}" type="slidenum">
              <a:rPr lang="en-GB" smtClean="0"/>
              <a:t>‹#›</a:t>
            </a:fld>
            <a:endParaRPr lang="en-GB"/>
          </a:p>
        </p:txBody>
      </p:sp>
    </p:spTree>
    <p:extLst>
      <p:ext uri="{BB962C8B-B14F-4D97-AF65-F5344CB8AC3E}">
        <p14:creationId xmlns:p14="http://schemas.microsoft.com/office/powerpoint/2010/main" val="276786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560C6-7CB3-8A84-35BE-1B33801E7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1C73CB-6CBB-EEC1-84D8-D5E2EF751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C42120-AA5D-ACF8-9AB7-26C045A1D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98833-E59B-4269-8340-7EFA89345C80}" type="datetimeFigureOut">
              <a:rPr lang="en-GB" smtClean="0"/>
              <a:t>21/02/2025</a:t>
            </a:fld>
            <a:endParaRPr lang="en-GB"/>
          </a:p>
        </p:txBody>
      </p:sp>
      <p:sp>
        <p:nvSpPr>
          <p:cNvPr id="5" name="Footer Placeholder 4">
            <a:extLst>
              <a:ext uri="{FF2B5EF4-FFF2-40B4-BE49-F238E27FC236}">
                <a16:creationId xmlns:a16="http://schemas.microsoft.com/office/drawing/2014/main" id="{422E1966-4AF5-85DE-B6A7-C5FF3B4E3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79B426-9FEF-1B23-5360-FB8A8F4AA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B5E7D-A356-4794-9745-72D4ECA6AD53}" type="slidenum">
              <a:rPr lang="en-GB" smtClean="0"/>
              <a:t>‹#›</a:t>
            </a:fld>
            <a:endParaRPr lang="en-GB"/>
          </a:p>
        </p:txBody>
      </p:sp>
    </p:spTree>
    <p:extLst>
      <p:ext uri="{BB962C8B-B14F-4D97-AF65-F5344CB8AC3E}">
        <p14:creationId xmlns:p14="http://schemas.microsoft.com/office/powerpoint/2010/main" val="438044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1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11" Type="http://schemas.openxmlformats.org/officeDocument/2006/relationships/image" Target="../media/image16.jpg"/><Relationship Id="rId5" Type="http://schemas.openxmlformats.org/officeDocument/2006/relationships/image" Target="../media/image10.jpeg"/><Relationship Id="rId10" Type="http://schemas.openxmlformats.org/officeDocument/2006/relationships/image" Target="../media/image4.png"/><Relationship Id="rId4" Type="http://schemas.openxmlformats.org/officeDocument/2006/relationships/notesSlide" Target="../notesSlides/notesSlide10.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0.jpeg"/><Relationship Id="rId10" Type="http://schemas.openxmlformats.org/officeDocument/2006/relationships/image" Target="../media/image4.png"/><Relationship Id="rId4" Type="http://schemas.openxmlformats.org/officeDocument/2006/relationships/notesSlide" Target="../notesSlides/notesSlide6.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ideo" Target="https://www.youtube.com/embed/6ROhDCFaUw4?feature=oembed" TargetMode="External"/><Relationship Id="rId7" Type="http://schemas.openxmlformats.org/officeDocument/2006/relationships/image" Target="../media/image5.png"/><Relationship Id="rId12" Type="http://schemas.openxmlformats.org/officeDocument/2006/relationships/image" Target="../media/image14.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jpeg"/><Relationship Id="rId11" Type="http://schemas.openxmlformats.org/officeDocument/2006/relationships/image" Target="../media/image4.png"/><Relationship Id="rId5" Type="http://schemas.openxmlformats.org/officeDocument/2006/relationships/notesSlide" Target="../notesSlides/notesSlide8.xml"/><Relationship Id="rId10" Type="http://schemas.microsoft.com/office/2007/relationships/hdphoto" Target="../media/hdphoto1.wdp"/><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6" descr="white printer paper on brown wooden table">
            <a:extLst>
              <a:ext uri="{FF2B5EF4-FFF2-40B4-BE49-F238E27FC236}">
                <a16:creationId xmlns:a16="http://schemas.microsoft.com/office/drawing/2014/main" id="{42800A56-CBA1-D75F-B9EA-56FC3E5A2228}"/>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l="13449" r="4301" b="-1"/>
          <a:stretch/>
        </p:blipFill>
        <p:spPr bwMode="auto">
          <a:xfrm>
            <a:off x="60769" y="4926"/>
            <a:ext cx="845031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ree Close-up of a Sign Against White Background Stock Photo">
            <a:extLst>
              <a:ext uri="{FF2B5EF4-FFF2-40B4-BE49-F238E27FC236}">
                <a16:creationId xmlns:a16="http://schemas.microsoft.com/office/drawing/2014/main" id="{1F5D80D2-9876-236F-3A15-6E64A949E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54" r="6699"/>
          <a:stretch/>
        </p:blipFill>
        <p:spPr bwMode="auto">
          <a:xfrm>
            <a:off x="6096000" y="-4926"/>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20A655-C6EF-0D7C-9383-C4E54451F455}"/>
              </a:ext>
            </a:extLst>
          </p:cNvPr>
          <p:cNvSpPr txBox="1"/>
          <p:nvPr/>
        </p:nvSpPr>
        <p:spPr>
          <a:xfrm>
            <a:off x="742950" y="1495425"/>
            <a:ext cx="4962525" cy="34163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Ink Free"/>
                <a:ea typeface="+mn-ea"/>
                <a:cs typeface="+mn-cs"/>
              </a:rPr>
              <a:t>Year 6's Road Safety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E0D72F0-F468-1D85-9CFD-7FC7645535D9}"/>
              </a:ext>
            </a:extLst>
          </p:cNvPr>
          <p:cNvPicPr>
            <a:picLocks noChangeAspect="1"/>
          </p:cNvPicPr>
          <p:nvPr/>
        </p:nvPicPr>
        <p:blipFill>
          <a:blip r:embed="rId5"/>
          <a:stretch>
            <a:fillRect/>
          </a:stretch>
        </p:blipFill>
        <p:spPr>
          <a:xfrm>
            <a:off x="10750889" y="6375191"/>
            <a:ext cx="1198483" cy="357550"/>
          </a:xfrm>
          <a:prstGeom prst="rect">
            <a:avLst/>
          </a:prstGeom>
        </p:spPr>
      </p:pic>
      <p:pic>
        <p:nvPicPr>
          <p:cNvPr id="3" name="Picture 2" descr="A orange hand with a smiling face&#10;&#10;Description automatically generated">
            <a:extLst>
              <a:ext uri="{FF2B5EF4-FFF2-40B4-BE49-F238E27FC236}">
                <a16:creationId xmlns:a16="http://schemas.microsoft.com/office/drawing/2014/main" id="{7A93451F-41E8-FF6C-D48E-8FA1884E82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649" y="6196637"/>
            <a:ext cx="976181" cy="661363"/>
          </a:xfrm>
          <a:prstGeom prst="rect">
            <a:avLst/>
          </a:prstGeom>
        </p:spPr>
      </p:pic>
    </p:spTree>
    <p:extLst>
      <p:ext uri="{BB962C8B-B14F-4D97-AF65-F5344CB8AC3E}">
        <p14:creationId xmlns:p14="http://schemas.microsoft.com/office/powerpoint/2010/main" val="142228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42,200+ Road Safety Lines Stock Photos, Pictures &amp; Royalty-Free Images -  iStock">
            <a:extLst>
              <a:ext uri="{FF2B5EF4-FFF2-40B4-BE49-F238E27FC236}">
                <a16:creationId xmlns:a16="http://schemas.microsoft.com/office/drawing/2014/main" id="{7D27B2C4-9F9F-D49C-7F29-258C006410D5}"/>
              </a:ext>
            </a:extLst>
          </p:cNvPr>
          <p:cNvPicPr>
            <a:picLocks noChangeAspect="1" noChangeArrowheads="1"/>
          </p:cNvPicPr>
          <p:nvPr/>
        </p:nvPicPr>
        <p:blipFill>
          <a:blip r:embed="rId5">
            <a:extLst>
              <a:ext uri="{28A0092B-C50C-407E-A947-70E740481C1C}">
                <a14:useLocalDpi xmlns:a14="http://schemas.microsoft.com/office/drawing/2010/main"/>
              </a:ext>
            </a:extLst>
          </a:blip>
          <a:srcRect l="2406" r="38292" b="1"/>
          <a:stretch/>
        </p:blipFill>
        <p:spPr bwMode="auto">
          <a:xfrm>
            <a:off x="-67216" y="0"/>
            <a:ext cx="5096415" cy="6861558"/>
          </a:xfrm>
          <a:prstGeom prst="rect">
            <a:avLst/>
          </a:prstGeom>
          <a:noFill/>
          <a:extLst>
            <a:ext uri="{909E8E84-426E-40DD-AFC4-6F175D3DCCD1}">
              <a14:hiddenFill xmlns:a14="http://schemas.microsoft.com/office/drawing/2010/main">
                <a:solidFill>
                  <a:srgbClr val="FFFFFF"/>
                </a:solidFill>
              </a14:hiddenFill>
            </a:ext>
          </a:extLst>
        </p:spPr>
      </p:pic>
      <p:pic>
        <p:nvPicPr>
          <p:cNvPr id="7" name="message-notification-190034-1">
            <a:hlinkClick r:id="" action="ppaction://media"/>
            <a:extLst>
              <a:ext uri="{FF2B5EF4-FFF2-40B4-BE49-F238E27FC236}">
                <a16:creationId xmlns:a16="http://schemas.microsoft.com/office/drawing/2014/main" id="{AAD54B13-A8A2-AB59-2ACD-1504DA58BD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89239" y="671564"/>
            <a:ext cx="304800" cy="304800"/>
          </a:xfrm>
          <a:prstGeom prst="rect">
            <a:avLst/>
          </a:prstGeom>
        </p:spPr>
      </p:pic>
      <p:pic>
        <p:nvPicPr>
          <p:cNvPr id="2" name="Picture 1">
            <a:extLst>
              <a:ext uri="{FF2B5EF4-FFF2-40B4-BE49-F238E27FC236}">
                <a16:creationId xmlns:a16="http://schemas.microsoft.com/office/drawing/2014/main" id="{75A819A8-AEFA-05EC-AD31-7039BD194D47}"/>
              </a:ext>
            </a:extLst>
          </p:cNvPr>
          <p:cNvPicPr>
            <a:picLocks noChangeAspect="1"/>
          </p:cNvPicPr>
          <p:nvPr/>
        </p:nvPicPr>
        <p:blipFill>
          <a:blip r:embed="rId7"/>
          <a:stretch>
            <a:fillRect/>
          </a:stretch>
        </p:blipFill>
        <p:spPr>
          <a:xfrm>
            <a:off x="10750889" y="6375191"/>
            <a:ext cx="1198483" cy="357550"/>
          </a:xfrm>
          <a:prstGeom prst="rect">
            <a:avLst/>
          </a:prstGeom>
        </p:spPr>
      </p:pic>
      <p:pic>
        <p:nvPicPr>
          <p:cNvPr id="3" name="Picture 2" descr="phone with text saying Mission 4:&#10;Tell your grown-ups at home what you have learnt today.&#10;">
            <a:extLst>
              <a:ext uri="{FF2B5EF4-FFF2-40B4-BE49-F238E27FC236}">
                <a16:creationId xmlns:a16="http://schemas.microsoft.com/office/drawing/2014/main" id="{0AF9AEA4-3670-04A0-7AA1-A0B0DE1D134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931503" y="465942"/>
            <a:ext cx="2915471" cy="574965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B51EADB-148E-F6F2-5C4C-3DEA8100E5BC}"/>
              </a:ext>
            </a:extLst>
          </p:cNvPr>
          <p:cNvSpPr txBox="1"/>
          <p:nvPr/>
        </p:nvSpPr>
        <p:spPr>
          <a:xfrm>
            <a:off x="1284237" y="1181986"/>
            <a:ext cx="2393508" cy="3231654"/>
          </a:xfrm>
          <a:prstGeom prst="rect">
            <a:avLst/>
          </a:prstGeom>
          <a:noFill/>
        </p:spPr>
        <p:txBody>
          <a:bodyPr wrap="square" rtlCol="0">
            <a:spAutoFit/>
          </a:bodyPr>
          <a:lstStyle/>
          <a:p>
            <a:r>
              <a:rPr lang="en-GB" sz="3400" u="sng" dirty="0">
                <a:latin typeface="Berlin Sans FB Demi" panose="020E0802020502020306" pitchFamily="34" charset="0"/>
              </a:rPr>
              <a:t>Mission 3:</a:t>
            </a:r>
          </a:p>
          <a:p>
            <a:r>
              <a:rPr lang="en-GB" sz="3400" dirty="0">
                <a:latin typeface="Berlin Sans FB Demi" panose="020E0802020502020306" pitchFamily="34" charset="0"/>
              </a:rPr>
              <a:t>When you get home talk to your grown up about…</a:t>
            </a:r>
          </a:p>
        </p:txBody>
      </p:sp>
      <p:pic>
        <p:nvPicPr>
          <p:cNvPr id="4" name="Picture 3" descr="A orange hand with a smiling face&#10;&#10;Description automatically generated">
            <a:extLst>
              <a:ext uri="{FF2B5EF4-FFF2-40B4-BE49-F238E27FC236}">
                <a16:creationId xmlns:a16="http://schemas.microsoft.com/office/drawing/2014/main" id="{399AE3F5-7252-4992-BC5A-58E81E4678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91945" y="6175706"/>
            <a:ext cx="1058944" cy="717435"/>
          </a:xfrm>
          <a:prstGeom prst="rect">
            <a:avLst/>
          </a:prstGeom>
        </p:spPr>
      </p:pic>
      <p:sp>
        <p:nvSpPr>
          <p:cNvPr id="12" name="Rectangle 11">
            <a:extLst>
              <a:ext uri="{FF2B5EF4-FFF2-40B4-BE49-F238E27FC236}">
                <a16:creationId xmlns:a16="http://schemas.microsoft.com/office/drawing/2014/main" id="{6B405F79-CFD2-75E4-82B3-C5B75320A9AD}"/>
              </a:ext>
            </a:extLst>
          </p:cNvPr>
          <p:cNvSpPr/>
          <p:nvPr/>
        </p:nvSpPr>
        <p:spPr>
          <a:xfrm>
            <a:off x="6096000" y="34208"/>
            <a:ext cx="4811763" cy="1938992"/>
          </a:xfrm>
          <a:prstGeom prst="rect">
            <a:avLst/>
          </a:prstGeom>
          <a:noFill/>
        </p:spPr>
        <p:txBody>
          <a:bodyPr wrap="square" lIns="91440" tIns="45720" rIns="91440" bIns="45720">
            <a:spAutoFit/>
          </a:bodyPr>
          <a:lstStyle/>
          <a:p>
            <a:pPr algn="ctr"/>
            <a:r>
              <a:rPr lang="en-US" sz="6000" b="1" dirty="0">
                <a:ln w="9525">
                  <a:solidFill>
                    <a:schemeClr val="bg1"/>
                  </a:solidFill>
                  <a:prstDash val="solid"/>
                </a:ln>
                <a:effectLst>
                  <a:outerShdw blurRad="12700" dist="38100" dir="2700000" algn="tl" rotWithShape="0">
                    <a:schemeClr val="bg1">
                      <a:lumMod val="50000"/>
                    </a:schemeClr>
                  </a:outerShdw>
                </a:effectLst>
              </a:rPr>
              <a:t>Travelling on your own</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4" name="Picture 13" descr="A child and child walking on a sidewalk&#10;&#10;Description automatically generated">
            <a:extLst>
              <a:ext uri="{FF2B5EF4-FFF2-40B4-BE49-F238E27FC236}">
                <a16:creationId xmlns:a16="http://schemas.microsoft.com/office/drawing/2014/main" id="{3DA28378-261F-ACEF-8960-B68D27CB02C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524807" y="4306916"/>
            <a:ext cx="2723843" cy="2227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A map of a city&#10;&#10;Description automatically generated">
            <a:extLst>
              <a:ext uri="{FF2B5EF4-FFF2-40B4-BE49-F238E27FC236}">
                <a16:creationId xmlns:a16="http://schemas.microsoft.com/office/drawing/2014/main" id="{0C7D2C0C-5B29-9B97-B4A4-D8A85C1491B2}"/>
              </a:ext>
            </a:extLst>
          </p:cNvPr>
          <p:cNvPicPr>
            <a:picLocks noChangeAspect="1"/>
          </p:cNvPicPr>
          <p:nvPr/>
        </p:nvPicPr>
        <p:blipFill>
          <a:blip r:embed="rId12">
            <a:extLst>
              <a:ext uri="{28A0092B-C50C-407E-A947-70E740481C1C}">
                <a14:useLocalDpi xmlns:a14="http://schemas.microsoft.com/office/drawing/2010/main" val="0"/>
              </a:ext>
            </a:extLst>
          </a:blip>
          <a:srcRect t="913" b="913"/>
          <a:stretch/>
        </p:blipFill>
        <p:spPr>
          <a:xfrm>
            <a:off x="9936512" y="3998142"/>
            <a:ext cx="1942502" cy="2039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6A1AB433-108B-C733-1B24-63B636A755E5}"/>
              </a:ext>
            </a:extLst>
          </p:cNvPr>
          <p:cNvSpPr txBox="1"/>
          <p:nvPr/>
        </p:nvSpPr>
        <p:spPr>
          <a:xfrm>
            <a:off x="6096000" y="2797813"/>
            <a:ext cx="5927835" cy="1200329"/>
          </a:xfrm>
          <a:prstGeom prst="rect">
            <a:avLst/>
          </a:prstGeom>
          <a:noFill/>
        </p:spPr>
        <p:txBody>
          <a:bodyPr wrap="square" rtlCol="0">
            <a:spAutoFit/>
          </a:bodyPr>
          <a:lstStyle/>
          <a:p>
            <a:pPr marL="285750" indent="-285750">
              <a:buFont typeface="Arial" panose="020B0604020202020204" pitchFamily="34" charset="0"/>
              <a:buChar char="•"/>
            </a:pPr>
            <a:r>
              <a:rPr lang="en-GB" dirty="0"/>
              <a:t>Will you be allowed to travel on your own?</a:t>
            </a:r>
          </a:p>
          <a:p>
            <a:pPr marL="285750" indent="-285750">
              <a:buFont typeface="Arial" panose="020B0604020202020204" pitchFamily="34" charset="0"/>
              <a:buChar char="•"/>
            </a:pPr>
            <a:r>
              <a:rPr lang="en-GB" dirty="0"/>
              <a:t>When will be your first journey?</a:t>
            </a:r>
          </a:p>
          <a:p>
            <a:pPr marL="285750" indent="-285750">
              <a:buFont typeface="Arial" panose="020B0604020202020204" pitchFamily="34" charset="0"/>
              <a:buChar char="•"/>
            </a:pPr>
            <a:r>
              <a:rPr lang="en-GB" dirty="0"/>
              <a:t>Where will you be allowed to go?</a:t>
            </a:r>
          </a:p>
          <a:p>
            <a:pPr marL="285750" indent="-285750">
              <a:buFont typeface="Arial" panose="020B0604020202020204" pitchFamily="34" charset="0"/>
              <a:buChar char="•"/>
            </a:pPr>
            <a:r>
              <a:rPr lang="en-GB" dirty="0"/>
              <a:t>How will you get to secondary school?</a:t>
            </a:r>
          </a:p>
        </p:txBody>
      </p:sp>
      <p:sp>
        <p:nvSpPr>
          <p:cNvPr id="6" name="TextBox 5">
            <a:extLst>
              <a:ext uri="{FF2B5EF4-FFF2-40B4-BE49-F238E27FC236}">
                <a16:creationId xmlns:a16="http://schemas.microsoft.com/office/drawing/2014/main" id="{9D9E427E-EDAB-B964-69B0-D0E81D4E4940}"/>
              </a:ext>
            </a:extLst>
          </p:cNvPr>
          <p:cNvSpPr txBox="1"/>
          <p:nvPr/>
        </p:nvSpPr>
        <p:spPr>
          <a:xfrm>
            <a:off x="6027918" y="2181706"/>
            <a:ext cx="3477126" cy="523220"/>
          </a:xfrm>
          <a:prstGeom prst="rect">
            <a:avLst/>
          </a:prstGeom>
          <a:noFill/>
        </p:spPr>
        <p:txBody>
          <a:bodyPr wrap="square" rtlCol="0">
            <a:spAutoFit/>
          </a:bodyPr>
          <a:lstStyle/>
          <a:p>
            <a:r>
              <a:rPr lang="en-GB" sz="2800" b="1" dirty="0">
                <a:solidFill>
                  <a:schemeClr val="accent2">
                    <a:lumMod val="75000"/>
                  </a:schemeClr>
                </a:solidFill>
              </a:rPr>
              <a:t>Ask them…</a:t>
            </a:r>
          </a:p>
        </p:txBody>
      </p:sp>
    </p:spTree>
    <p:extLst>
      <p:ext uri="{BB962C8B-B14F-4D97-AF65-F5344CB8AC3E}">
        <p14:creationId xmlns:p14="http://schemas.microsoft.com/office/powerpoint/2010/main" val="3128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CAB6D-B2BA-6776-0C69-5B9CC6C26AC4}"/>
              </a:ext>
            </a:extLst>
          </p:cNvPr>
          <p:cNvSpPr>
            <a:spLocks noGrp="1"/>
          </p:cNvSpPr>
          <p:nvPr>
            <p:ph type="title"/>
          </p:nvPr>
        </p:nvSpPr>
        <p:spPr>
          <a:xfrm>
            <a:off x="1060232" y="3941205"/>
            <a:ext cx="10071536" cy="929750"/>
          </a:xfrm>
        </p:spPr>
        <p:txBody>
          <a:bodyPr vert="horz" lIns="91440" tIns="45720" rIns="91440" bIns="45720" rtlCol="0" anchor="b">
            <a:normAutofit/>
          </a:bodyPr>
          <a:lstStyle/>
          <a:p>
            <a:pPr algn="ctr"/>
            <a:r>
              <a:rPr lang="en-US" sz="2900" b="1"/>
              <a:t>Thank you!</a:t>
            </a:r>
            <a:br>
              <a:rPr lang="en-US" sz="2900" b="1"/>
            </a:br>
            <a:endParaRPr lang="en-US" sz="2900" b="1"/>
          </a:p>
        </p:txBody>
      </p:sp>
      <p:pic>
        <p:nvPicPr>
          <p:cNvPr id="6" name="Picture 5" descr="A green text on a black background&#10;&#10;Description automatically generated">
            <a:extLst>
              <a:ext uri="{FF2B5EF4-FFF2-40B4-BE49-F238E27FC236}">
                <a16:creationId xmlns:a16="http://schemas.microsoft.com/office/drawing/2014/main" id="{6C8D1823-C005-3A73-C115-54A19C3B3C6A}"/>
              </a:ext>
            </a:extLst>
          </p:cNvPr>
          <p:cNvPicPr>
            <a:picLocks noChangeAspect="1"/>
          </p:cNvPicPr>
          <p:nvPr/>
        </p:nvPicPr>
        <p:blipFill>
          <a:blip r:embed="rId2"/>
          <a:stretch>
            <a:fillRect/>
          </a:stretch>
        </p:blipFill>
        <p:spPr>
          <a:xfrm>
            <a:off x="897717" y="1416715"/>
            <a:ext cx="5069590" cy="1508203"/>
          </a:xfrm>
          <a:prstGeom prst="rect">
            <a:avLst/>
          </a:prstGeom>
        </p:spPr>
      </p:pic>
      <p:pic>
        <p:nvPicPr>
          <p:cNvPr id="5" name="Picture 4" descr="A orange hand with a smiling face&#10;&#10;Description automatically generated">
            <a:extLst>
              <a:ext uri="{FF2B5EF4-FFF2-40B4-BE49-F238E27FC236}">
                <a16:creationId xmlns:a16="http://schemas.microsoft.com/office/drawing/2014/main" id="{F2F3EE06-EE7D-583C-D042-EA6A794FA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940" y="671201"/>
            <a:ext cx="4426910" cy="2999232"/>
          </a:xfrm>
          <a:prstGeom prst="rect">
            <a:avLst/>
          </a:prstGeom>
        </p:spPr>
      </p:pic>
    </p:spTree>
    <p:extLst>
      <p:ext uri="{BB962C8B-B14F-4D97-AF65-F5344CB8AC3E}">
        <p14:creationId xmlns:p14="http://schemas.microsoft.com/office/powerpoint/2010/main" val="29754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5BDD7-7501-7E2B-FB41-AE7A4E9EE686}"/>
              </a:ext>
            </a:extLst>
          </p:cNvPr>
          <p:cNvSpPr>
            <a:spLocks noGrp="1"/>
          </p:cNvSpPr>
          <p:nvPr>
            <p:ph type="title"/>
          </p:nvPr>
        </p:nvSpPr>
        <p:spPr>
          <a:xfrm>
            <a:off x="589560" y="856180"/>
            <a:ext cx="4560584" cy="1128068"/>
          </a:xfrm>
        </p:spPr>
        <p:txBody>
          <a:bodyPr anchor="ctr">
            <a:normAutofit/>
          </a:bodyPr>
          <a:lstStyle/>
          <a:p>
            <a:r>
              <a:rPr lang="en-GB" sz="4000" b="1" dirty="0"/>
              <a:t>Meditation Task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B1E715-4F10-2232-D4FA-1AC4DE181965}"/>
              </a:ext>
            </a:extLst>
          </p:cNvPr>
          <p:cNvSpPr>
            <a:spLocks noGrp="1"/>
          </p:cNvSpPr>
          <p:nvPr>
            <p:ph idx="1"/>
          </p:nvPr>
        </p:nvSpPr>
        <p:spPr>
          <a:xfrm>
            <a:off x="590719" y="2330505"/>
            <a:ext cx="4559425" cy="3979585"/>
          </a:xfrm>
        </p:spPr>
        <p:txBody>
          <a:bodyPr anchor="ctr">
            <a:normAutofit/>
          </a:bodyPr>
          <a:lstStyle/>
          <a:p>
            <a:pPr marL="0" indent="0">
              <a:buNone/>
            </a:pPr>
            <a:r>
              <a:rPr lang="en-GB" sz="2000" dirty="0"/>
              <a:t>Stretch your hand out like a star. </a:t>
            </a:r>
          </a:p>
          <a:p>
            <a:pPr marL="0" indent="0">
              <a:buNone/>
            </a:pPr>
            <a:r>
              <a:rPr lang="en-GB" sz="2000" dirty="0"/>
              <a:t>Get your pointer finger ready to trace your hand up and down. </a:t>
            </a:r>
          </a:p>
          <a:p>
            <a:pPr marL="0" indent="0">
              <a:buNone/>
            </a:pPr>
            <a:r>
              <a:rPr lang="en-GB" sz="2000" dirty="0"/>
              <a:t>As your slide up each finger, breathe in through your nose. As you slide down each finger, breathe out. </a:t>
            </a:r>
          </a:p>
          <a:p>
            <a:pPr marL="0" indent="0">
              <a:buNone/>
            </a:pPr>
            <a:r>
              <a:rPr lang="en-GB" sz="2000" dirty="0"/>
              <a:t>Keep going until you have finished tracing your hand.</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with arrows pointing to breathing&#10;&#10;Description automatically generated">
            <a:extLst>
              <a:ext uri="{FF2B5EF4-FFF2-40B4-BE49-F238E27FC236}">
                <a16:creationId xmlns:a16="http://schemas.microsoft.com/office/drawing/2014/main" id="{15960CA5-F7B2-D3EC-3584-0E3AE12A4EB8}"/>
              </a:ext>
            </a:extLst>
          </p:cNvPr>
          <p:cNvPicPr>
            <a:picLocks noChangeAspect="1"/>
          </p:cNvPicPr>
          <p:nvPr/>
        </p:nvPicPr>
        <p:blipFill>
          <a:blip r:embed="rId3"/>
          <a:srcRect l="325" r="4350" b="-2"/>
          <a:stretch/>
        </p:blipFill>
        <p:spPr>
          <a:xfrm>
            <a:off x="5977788" y="799352"/>
            <a:ext cx="5425410" cy="5259296"/>
          </a:xfrm>
          <a:prstGeom prst="rect">
            <a:avLst/>
          </a:prstGeom>
        </p:spPr>
      </p:pic>
      <p:pic>
        <p:nvPicPr>
          <p:cNvPr id="7" name="Picture 6" descr="A orange hand with a smiling face&#10;&#10;Description automatically generated">
            <a:extLst>
              <a:ext uri="{FF2B5EF4-FFF2-40B4-BE49-F238E27FC236}">
                <a16:creationId xmlns:a16="http://schemas.microsoft.com/office/drawing/2014/main" id="{1BEA2394-9A7F-0ADE-624E-7E68282A1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pic>
        <p:nvPicPr>
          <p:cNvPr id="8" name="Picture 7">
            <a:extLst>
              <a:ext uri="{FF2B5EF4-FFF2-40B4-BE49-F238E27FC236}">
                <a16:creationId xmlns:a16="http://schemas.microsoft.com/office/drawing/2014/main" id="{6BB588E7-4DB0-CAC4-97B7-B046A09C6855}"/>
              </a:ext>
            </a:extLst>
          </p:cNvPr>
          <p:cNvPicPr>
            <a:picLocks noChangeAspect="1"/>
          </p:cNvPicPr>
          <p:nvPr/>
        </p:nvPicPr>
        <p:blipFill>
          <a:blip r:embed="rId5"/>
          <a:stretch>
            <a:fillRect/>
          </a:stretch>
        </p:blipFill>
        <p:spPr>
          <a:xfrm>
            <a:off x="10750889" y="6375191"/>
            <a:ext cx="1198483" cy="357550"/>
          </a:xfrm>
          <a:prstGeom prst="rect">
            <a:avLst/>
          </a:prstGeom>
        </p:spPr>
      </p:pic>
    </p:spTree>
    <p:extLst>
      <p:ext uri="{BB962C8B-B14F-4D97-AF65-F5344CB8AC3E}">
        <p14:creationId xmlns:p14="http://schemas.microsoft.com/office/powerpoint/2010/main" val="122459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joyful-spy-melody-for-lighthearted-fun-15s-232565">
            <a:hlinkClick r:id="" action="ppaction://media"/>
            <a:extLst>
              <a:ext uri="{FF2B5EF4-FFF2-40B4-BE49-F238E27FC236}">
                <a16:creationId xmlns:a16="http://schemas.microsoft.com/office/drawing/2014/main" id="{7A8E09AF-0CD7-F402-4DFF-BE4144FCDC2E}"/>
              </a:ext>
            </a:extLst>
          </p:cNvPr>
          <p:cNvPicPr>
            <a:picLocks noChangeAspect="1"/>
          </p:cNvPicPr>
          <p:nvPr>
            <a:audioFile r:link="rId1"/>
            <p:extLst>
              <p:ext uri="{DAA4B4D4-6D71-4841-9C94-3DE7FCFB9230}">
                <p14:media xmlns:p14="http://schemas.microsoft.com/office/powerpoint/2010/main" r:embed="rId2">
                  <p14:trim end="8789"/>
                </p14:media>
              </p:ext>
            </p:extLst>
          </p:nvPr>
        </p:nvPicPr>
        <p:blipFill>
          <a:blip r:embed="rId5"/>
          <a:stretch>
            <a:fillRect/>
          </a:stretch>
        </p:blipFill>
        <p:spPr>
          <a:xfrm>
            <a:off x="5943600" y="3276600"/>
            <a:ext cx="304800" cy="304800"/>
          </a:xfrm>
          <a:prstGeom prst="rect">
            <a:avLst/>
          </a:prstGeom>
        </p:spPr>
      </p:pic>
      <p:pic>
        <p:nvPicPr>
          <p:cNvPr id="4" name="Picture 6" descr="white printer paper on brown wooden table">
            <a:extLst>
              <a:ext uri="{FF2B5EF4-FFF2-40B4-BE49-F238E27FC236}">
                <a16:creationId xmlns:a16="http://schemas.microsoft.com/office/drawing/2014/main" id="{42800A56-CBA1-D75F-B9EA-56FC3E5A2228}"/>
              </a:ext>
            </a:extLst>
          </p:cNvPr>
          <p:cNvPicPr>
            <a:picLocks noChangeAspect="1" noChangeArrowheads="1"/>
          </p:cNvPicPr>
          <p:nvPr/>
        </p:nvPicPr>
        <p:blipFill>
          <a:blip r:embed="rId6">
            <a:alphaModFix amt="40000"/>
            <a:extLst>
              <a:ext uri="{28A0092B-C50C-407E-A947-70E740481C1C}">
                <a14:useLocalDpi xmlns:a14="http://schemas.microsoft.com/office/drawing/2010/main" val="0"/>
              </a:ext>
            </a:extLst>
          </a:blip>
          <a:srcRect l="13449" r="4301" b="-1"/>
          <a:stretch/>
        </p:blipFill>
        <p:spPr bwMode="auto">
          <a:xfrm>
            <a:off x="0" y="4926"/>
            <a:ext cx="845031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ree Close-up of a Sign Against White Background Stock Photo">
            <a:extLst>
              <a:ext uri="{FF2B5EF4-FFF2-40B4-BE49-F238E27FC236}">
                <a16:creationId xmlns:a16="http://schemas.microsoft.com/office/drawing/2014/main" id="{1F5D80D2-9876-236F-3A15-6E64A949E4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354" r="6699"/>
          <a:stretch/>
        </p:blipFill>
        <p:spPr bwMode="auto">
          <a:xfrm>
            <a:off x="6211874" y="4916"/>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20A655-C6EF-0D7C-9383-C4E54451F455}"/>
              </a:ext>
            </a:extLst>
          </p:cNvPr>
          <p:cNvSpPr txBox="1"/>
          <p:nvPr/>
        </p:nvSpPr>
        <p:spPr>
          <a:xfrm>
            <a:off x="742950" y="1495425"/>
            <a:ext cx="4962525" cy="34163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Ink Free"/>
                <a:ea typeface="+mn-ea"/>
                <a:cs typeface="+mn-cs"/>
              </a:rPr>
              <a:t>Year 6's Road Safety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9E547A0-B126-225E-1040-DC6E7206078D}"/>
              </a:ext>
            </a:extLst>
          </p:cNvPr>
          <p:cNvPicPr>
            <a:picLocks noChangeAspect="1"/>
          </p:cNvPicPr>
          <p:nvPr/>
        </p:nvPicPr>
        <p:blipFill>
          <a:blip r:embed="rId8"/>
          <a:stretch>
            <a:fillRect/>
          </a:stretch>
        </p:blipFill>
        <p:spPr>
          <a:xfrm>
            <a:off x="10750889" y="6375191"/>
            <a:ext cx="1198483" cy="357550"/>
          </a:xfrm>
          <a:prstGeom prst="rect">
            <a:avLst/>
          </a:prstGeom>
        </p:spPr>
      </p:pic>
      <p:pic>
        <p:nvPicPr>
          <p:cNvPr id="5" name="Picture 4" descr="A orange hand with a smiling face&#10;&#10;Description automatically generated">
            <a:extLst>
              <a:ext uri="{FF2B5EF4-FFF2-40B4-BE49-F238E27FC236}">
                <a16:creationId xmlns:a16="http://schemas.microsoft.com/office/drawing/2014/main" id="{AB20211A-BB4D-1C53-EA95-7AC389B1A3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2649" y="6196637"/>
            <a:ext cx="976181" cy="661363"/>
          </a:xfrm>
          <a:prstGeom prst="rect">
            <a:avLst/>
          </a:prstGeom>
        </p:spPr>
      </p:pic>
    </p:spTree>
    <p:extLst>
      <p:ext uri="{BB962C8B-B14F-4D97-AF65-F5344CB8AC3E}">
        <p14:creationId xmlns:p14="http://schemas.microsoft.com/office/powerpoint/2010/main" val="18371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6A1-6CA4-B02F-5CEF-FE4289AF2F6B}"/>
              </a:ext>
            </a:extLst>
          </p:cNvPr>
          <p:cNvSpPr>
            <a:spLocks noGrp="1"/>
          </p:cNvSpPr>
          <p:nvPr>
            <p:ph type="title"/>
          </p:nvPr>
        </p:nvSpPr>
        <p:spPr>
          <a:xfrm>
            <a:off x="563559" y="788966"/>
            <a:ext cx="4368602" cy="1956841"/>
          </a:xfrm>
        </p:spPr>
        <p:txBody>
          <a:bodyPr anchor="b">
            <a:normAutofit/>
          </a:bodyPr>
          <a:lstStyle/>
          <a:p>
            <a:pPr marL="0" marR="0" lvl="0" indent="0" defTabSz="914400" rtl="0" eaLnBrk="1" fontAlgn="auto" latinLnBrk="0" hangingPunct="1">
              <a:spcBef>
                <a:spcPts val="1000"/>
              </a:spcBef>
              <a:spcAft>
                <a:spcPts val="0"/>
              </a:spcAft>
              <a:tabLst/>
              <a:defRPr/>
            </a:pPr>
            <a:r>
              <a:rPr lang="en-US" sz="4800" b="1" dirty="0">
                <a:latin typeface="Calibri" panose="020F0502020204030204"/>
              </a:rPr>
              <a:t>O</a:t>
            </a:r>
            <a:r>
              <a:rPr kumimoji="0" lang="en-US" sz="4800" b="1" i="0" strike="noStrike" kern="1200" cap="none" spc="0" normalizeH="0" baseline="0" noProof="0" dirty="0" err="1">
                <a:ln>
                  <a:noFill/>
                </a:ln>
                <a:effectLst/>
                <a:uLnTx/>
                <a:uFillTx/>
                <a:latin typeface="Calibri" panose="020F0502020204030204"/>
                <a:ea typeface="+mn-ea"/>
                <a:cs typeface="+mn-cs"/>
              </a:rPr>
              <a:t>ur</a:t>
            </a:r>
            <a:r>
              <a:rPr kumimoji="0" lang="en-US" sz="4800" b="1" i="0" strike="noStrike" kern="1200" cap="none" spc="0" normalizeH="0" baseline="0" noProof="0" dirty="0">
                <a:ln>
                  <a:noFill/>
                </a:ln>
                <a:effectLst/>
                <a:uLnTx/>
                <a:uFillTx/>
                <a:latin typeface="Calibri" panose="020F0502020204030204"/>
                <a:ea typeface="+mn-ea"/>
                <a:cs typeface="+mn-cs"/>
              </a:rPr>
              <a:t> Mission: </a:t>
            </a:r>
            <a:br>
              <a:rPr kumimoji="0" lang="en-US" sz="1400" b="1" i="0" u="sng" strike="noStrike" kern="1200" cap="none" spc="0" normalizeH="0" baseline="0" noProof="0" dirty="0">
                <a:ln>
                  <a:noFill/>
                </a:ln>
                <a:effectLst/>
                <a:uLnTx/>
                <a:uFillTx/>
                <a:latin typeface="Calibri" panose="020F0502020204030204"/>
                <a:ea typeface="+mn-ea"/>
                <a:cs typeface="+mn-cs"/>
              </a:rPr>
            </a:br>
            <a:br>
              <a:rPr kumimoji="0" lang="en-US" sz="1400" b="1" i="0" u="sng" strike="noStrike" kern="1200" cap="none" spc="0" normalizeH="0" baseline="0" noProof="0" dirty="0">
                <a:ln>
                  <a:noFill/>
                </a:ln>
                <a:effectLst/>
                <a:uLnTx/>
                <a:uFillTx/>
                <a:latin typeface="Calibri" panose="020F0502020204030204"/>
                <a:ea typeface="+mn-ea"/>
                <a:cs typeface="+mn-cs"/>
              </a:rPr>
            </a:br>
            <a:br>
              <a:rPr kumimoji="0" lang="en-US" sz="1400" b="1" i="0" u="none" strike="noStrike" kern="1200" cap="none" spc="0" normalizeH="0" baseline="0" noProof="0" dirty="0">
                <a:ln>
                  <a:noFill/>
                </a:ln>
                <a:effectLst/>
                <a:uLnTx/>
                <a:uFillTx/>
                <a:latin typeface="Calibri" panose="020F0502020204030204"/>
                <a:ea typeface="+mn-ea"/>
                <a:cs typeface="+mn-cs"/>
              </a:rPr>
            </a:br>
            <a:endParaRPr lang="en-GB" sz="1400" dirty="0"/>
          </a:p>
        </p:txBody>
      </p:sp>
      <p:sp>
        <p:nvSpPr>
          <p:cNvPr id="2054" name="Content Placeholder 2053">
            <a:extLst>
              <a:ext uri="{FF2B5EF4-FFF2-40B4-BE49-F238E27FC236}">
                <a16:creationId xmlns:a16="http://schemas.microsoft.com/office/drawing/2014/main" id="{CFDFD85B-CED9-9416-9B08-CF8EFCC3544E}"/>
              </a:ext>
            </a:extLst>
          </p:cNvPr>
          <p:cNvSpPr>
            <a:spLocks noGrp="1"/>
          </p:cNvSpPr>
          <p:nvPr>
            <p:ph idx="1"/>
          </p:nvPr>
        </p:nvSpPr>
        <p:spPr>
          <a:xfrm>
            <a:off x="640080" y="2872899"/>
            <a:ext cx="4758656" cy="1468218"/>
          </a:xfrm>
        </p:spPr>
        <p:txBody>
          <a:bodyPr vert="horz" lIns="91440" tIns="45720" rIns="91440" bIns="45720" rtlCol="0" anchor="t">
            <a:normAutofit fontScale="55000" lnSpcReduction="20000"/>
          </a:bodyPr>
          <a:lstStyle/>
          <a:p>
            <a:pPr marL="0" indent="0">
              <a:lnSpc>
                <a:spcPct val="120000"/>
              </a:lnSpc>
              <a:buNone/>
            </a:pPr>
            <a:br>
              <a:rPr kumimoji="0" lang="en-US" sz="10400" b="1" i="0" u="none" strike="noStrike" kern="1200" cap="none" spc="0" normalizeH="0" baseline="0" noProof="0" dirty="0">
                <a:ln>
                  <a:noFill/>
                </a:ln>
                <a:effectLst/>
                <a:uLnTx/>
                <a:uFillTx/>
              </a:rPr>
            </a:br>
            <a:br>
              <a:rPr kumimoji="0" lang="en-US" sz="2400" b="1" i="0" u="none" strike="noStrike" kern="1200" cap="none" spc="0" normalizeH="0" baseline="0" noProof="0" dirty="0">
                <a:ln>
                  <a:noFill/>
                </a:ln>
                <a:effectLst/>
                <a:uLnTx/>
                <a:uFillTx/>
                <a:latin typeface="Calibri" panose="020F0502020204030204"/>
                <a:ea typeface="+mn-ea"/>
                <a:cs typeface="+mn-cs"/>
              </a:rPr>
            </a:br>
            <a:endParaRPr lang="en-US" sz="2400" b="1" dirty="0">
              <a:ea typeface="Calibri"/>
              <a:cs typeface="Calibri"/>
            </a:endParaRPr>
          </a:p>
        </p:txBody>
      </p:sp>
      <p:pic>
        <p:nvPicPr>
          <p:cNvPr id="6" name="Picture 5" descr="Cartoon of a person reading a newspaper&#10;&#10;Description automatically generated">
            <a:extLst>
              <a:ext uri="{FF2B5EF4-FFF2-40B4-BE49-F238E27FC236}">
                <a16:creationId xmlns:a16="http://schemas.microsoft.com/office/drawing/2014/main" id="{E68BE4DB-D7D5-3901-011B-93EC241F9F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4476" y="1208408"/>
            <a:ext cx="3985101" cy="3985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F97FF3B9-FDBB-D651-767F-CE132CCC4869}"/>
              </a:ext>
            </a:extLst>
          </p:cNvPr>
          <p:cNvPicPr>
            <a:picLocks noChangeAspect="1"/>
          </p:cNvPicPr>
          <p:nvPr/>
        </p:nvPicPr>
        <p:blipFill>
          <a:blip r:embed="rId4"/>
          <a:stretch>
            <a:fillRect/>
          </a:stretch>
        </p:blipFill>
        <p:spPr>
          <a:xfrm>
            <a:off x="10750889" y="6375191"/>
            <a:ext cx="1198483" cy="357550"/>
          </a:xfrm>
          <a:prstGeom prst="rect">
            <a:avLst/>
          </a:prstGeom>
        </p:spPr>
      </p:pic>
      <p:sp>
        <p:nvSpPr>
          <p:cNvPr id="4" name="TextBox 3">
            <a:extLst>
              <a:ext uri="{FF2B5EF4-FFF2-40B4-BE49-F238E27FC236}">
                <a16:creationId xmlns:a16="http://schemas.microsoft.com/office/drawing/2014/main" id="{203A29AC-6627-77F0-4F01-12118156230E}"/>
              </a:ext>
            </a:extLst>
          </p:cNvPr>
          <p:cNvSpPr txBox="1"/>
          <p:nvPr/>
        </p:nvSpPr>
        <p:spPr>
          <a:xfrm>
            <a:off x="563559" y="2488637"/>
            <a:ext cx="4663440" cy="4093428"/>
          </a:xfrm>
          <a:prstGeom prst="rect">
            <a:avLst/>
          </a:prstGeom>
          <a:noFill/>
        </p:spPr>
        <p:txBody>
          <a:bodyPr wrap="square" rtlCol="0">
            <a:spAutoFit/>
          </a:bodyPr>
          <a:lstStyle/>
          <a:p>
            <a:r>
              <a:rPr lang="en-GB" sz="2800" dirty="0"/>
              <a:t>To explain 5 key steps to travelling independently to school</a:t>
            </a:r>
          </a:p>
          <a:p>
            <a:endParaRPr lang="en-GB" sz="2800" dirty="0"/>
          </a:p>
          <a:p>
            <a:r>
              <a:rPr lang="en-GB" sz="2800" dirty="0"/>
              <a:t>To be able </a:t>
            </a:r>
            <a:r>
              <a:rPr lang="en-GB" sz="2800"/>
              <a:t>to explain what </a:t>
            </a:r>
            <a:r>
              <a:rPr lang="en-GB" sz="2800" dirty="0"/>
              <a:t>impulse control is and strategies to help us be more mindful when using the road.</a:t>
            </a:r>
          </a:p>
          <a:p>
            <a:endParaRPr lang="en-GB" dirty="0"/>
          </a:p>
          <a:p>
            <a:endParaRPr lang="en-GB" dirty="0"/>
          </a:p>
        </p:txBody>
      </p:sp>
      <p:pic>
        <p:nvPicPr>
          <p:cNvPr id="3" name="Picture 2" descr="A orange hand with a smiling face&#10;&#10;Description automatically generated">
            <a:extLst>
              <a:ext uri="{FF2B5EF4-FFF2-40B4-BE49-F238E27FC236}">
                <a16:creationId xmlns:a16="http://schemas.microsoft.com/office/drawing/2014/main" id="{7A893C15-0F0A-783A-4398-DC8A058F9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649" y="6183385"/>
            <a:ext cx="976181" cy="661363"/>
          </a:xfrm>
          <a:prstGeom prst="rect">
            <a:avLst/>
          </a:prstGeom>
        </p:spPr>
      </p:pic>
    </p:spTree>
    <p:extLst>
      <p:ext uri="{BB962C8B-B14F-4D97-AF65-F5344CB8AC3E}">
        <p14:creationId xmlns:p14="http://schemas.microsoft.com/office/powerpoint/2010/main" val="354239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269-A394-0351-E320-074218DA0F83}"/>
              </a:ext>
            </a:extLst>
          </p:cNvPr>
          <p:cNvSpPr>
            <a:spLocks noGrp="1"/>
          </p:cNvSpPr>
          <p:nvPr>
            <p:ph type="title"/>
          </p:nvPr>
        </p:nvSpPr>
        <p:spPr>
          <a:xfrm>
            <a:off x="630936" y="640080"/>
            <a:ext cx="4818888" cy="1481328"/>
          </a:xfrm>
        </p:spPr>
        <p:txBody>
          <a:bodyPr anchor="b">
            <a:normAutofit/>
          </a:bodyPr>
          <a:lstStyle/>
          <a:p>
            <a:r>
              <a:rPr lang="en-GB" sz="5000" b="1" dirty="0"/>
              <a:t>What is Road Safety?</a:t>
            </a:r>
          </a:p>
        </p:txBody>
      </p:sp>
      <p:sp>
        <p:nvSpPr>
          <p:cNvPr id="3" name="Content Placeholder 2">
            <a:extLst>
              <a:ext uri="{FF2B5EF4-FFF2-40B4-BE49-F238E27FC236}">
                <a16:creationId xmlns:a16="http://schemas.microsoft.com/office/drawing/2014/main" id="{878691FA-4E79-385F-9295-ECAA1834A843}"/>
              </a:ext>
            </a:extLst>
          </p:cNvPr>
          <p:cNvSpPr>
            <a:spLocks noGrp="1"/>
          </p:cNvSpPr>
          <p:nvPr>
            <p:ph idx="1"/>
          </p:nvPr>
        </p:nvSpPr>
        <p:spPr>
          <a:xfrm>
            <a:off x="372092" y="2356104"/>
            <a:ext cx="4818888" cy="3547872"/>
          </a:xfrm>
        </p:spPr>
        <p:txBody>
          <a:bodyPr anchor="t">
            <a:normAutofit fontScale="92500"/>
          </a:bodyPr>
          <a:lstStyle/>
          <a:p>
            <a:r>
              <a:rPr lang="en-GB" sz="3000" i="0" dirty="0">
                <a:effectLst/>
              </a:rPr>
              <a:t>Road safety helps to keep everyone who uses the road safe and stops us from getting hurt.</a:t>
            </a:r>
          </a:p>
          <a:p>
            <a:endParaRPr lang="en-GB" sz="3000" i="0" dirty="0">
              <a:effectLst/>
            </a:endParaRPr>
          </a:p>
          <a:p>
            <a:r>
              <a:rPr lang="en-GB" sz="3000" i="0" dirty="0">
                <a:effectLst/>
              </a:rPr>
              <a:t>It is important to know how to behave when we are usin</a:t>
            </a:r>
            <a:r>
              <a:rPr lang="en-GB" sz="3000" dirty="0"/>
              <a:t>g the road and travelling solo.</a:t>
            </a:r>
            <a:endParaRPr lang="en-GB" sz="3000" i="0" dirty="0">
              <a:effectLst/>
            </a:endParaRPr>
          </a:p>
          <a:p>
            <a:endParaRPr lang="en-GB" sz="1900" dirty="0"/>
          </a:p>
        </p:txBody>
      </p:sp>
      <p:pic>
        <p:nvPicPr>
          <p:cNvPr id="7" name="Picture 6">
            <a:extLst>
              <a:ext uri="{FF2B5EF4-FFF2-40B4-BE49-F238E27FC236}">
                <a16:creationId xmlns:a16="http://schemas.microsoft.com/office/drawing/2014/main" id="{A7778232-DD49-0363-3D41-FDBB8004F144}"/>
              </a:ext>
            </a:extLst>
          </p:cNvPr>
          <p:cNvPicPr>
            <a:picLocks noChangeAspect="1"/>
          </p:cNvPicPr>
          <p:nvPr/>
        </p:nvPicPr>
        <p:blipFill>
          <a:blip r:embed="rId3"/>
          <a:stretch>
            <a:fillRect/>
          </a:stretch>
        </p:blipFill>
        <p:spPr>
          <a:xfrm>
            <a:off x="5662618" y="1748790"/>
            <a:ext cx="6529382" cy="3360420"/>
          </a:xfrm>
          <a:prstGeom prst="rect">
            <a:avLst/>
          </a:prstGeom>
        </p:spPr>
      </p:pic>
      <p:pic>
        <p:nvPicPr>
          <p:cNvPr id="4" name="Picture 3">
            <a:extLst>
              <a:ext uri="{FF2B5EF4-FFF2-40B4-BE49-F238E27FC236}">
                <a16:creationId xmlns:a16="http://schemas.microsoft.com/office/drawing/2014/main" id="{148E2B37-0C35-5D98-5BF7-3E98A3B3FF69}"/>
              </a:ext>
            </a:extLst>
          </p:cNvPr>
          <p:cNvPicPr>
            <a:picLocks noChangeAspect="1"/>
          </p:cNvPicPr>
          <p:nvPr/>
        </p:nvPicPr>
        <p:blipFill>
          <a:blip r:embed="rId4"/>
          <a:stretch>
            <a:fillRect/>
          </a:stretch>
        </p:blipFill>
        <p:spPr>
          <a:xfrm>
            <a:off x="10913449" y="6466238"/>
            <a:ext cx="1198483" cy="357550"/>
          </a:xfrm>
          <a:prstGeom prst="rect">
            <a:avLst/>
          </a:prstGeom>
        </p:spPr>
      </p:pic>
      <p:pic>
        <p:nvPicPr>
          <p:cNvPr id="6" name="Picture 5" descr="A traffic light with a red light&#10;&#10;Description automatically generated">
            <a:extLst>
              <a:ext uri="{FF2B5EF4-FFF2-40B4-BE49-F238E27FC236}">
                <a16:creationId xmlns:a16="http://schemas.microsoft.com/office/drawing/2014/main" id="{A2CE8B40-B29C-E011-91E1-E24CB8AA7F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0101" y="1968246"/>
            <a:ext cx="5614416" cy="2807208"/>
          </a:xfrm>
          <a:prstGeom prst="rect">
            <a:avLst/>
          </a:prstGeom>
          <a:ln>
            <a:noFill/>
          </a:ln>
          <a:effectLst>
            <a:outerShdw blurRad="292100" dist="139700" dir="2700000" algn="tl" rotWithShape="0">
              <a:srgbClr val="333333">
                <a:alpha val="65000"/>
              </a:srgbClr>
            </a:outerShdw>
          </a:effectLst>
        </p:spPr>
      </p:pic>
      <p:pic>
        <p:nvPicPr>
          <p:cNvPr id="5" name="Picture 4" descr="A orange hand with a smiling face&#10;&#10;Description automatically generated">
            <a:extLst>
              <a:ext uri="{FF2B5EF4-FFF2-40B4-BE49-F238E27FC236}">
                <a16:creationId xmlns:a16="http://schemas.microsoft.com/office/drawing/2014/main" id="{DF421506-79B2-43EF-709B-25CC9CF846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649" y="6196637"/>
            <a:ext cx="976181" cy="661363"/>
          </a:xfrm>
          <a:prstGeom prst="rect">
            <a:avLst/>
          </a:prstGeom>
        </p:spPr>
      </p:pic>
    </p:spTree>
    <p:extLst>
      <p:ext uri="{BB962C8B-B14F-4D97-AF65-F5344CB8AC3E}">
        <p14:creationId xmlns:p14="http://schemas.microsoft.com/office/powerpoint/2010/main" val="249072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E8E85-79B5-3C77-C994-7669B0BCC819}"/>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ctr"/>
            <a:r>
              <a:rPr lang="en-US" b="1" u="sng" kern="1200" dirty="0">
                <a:solidFill>
                  <a:schemeClr val="tx1"/>
                </a:solidFill>
                <a:latin typeface="+mn-lt"/>
                <a:ea typeface="+mj-ea"/>
                <a:cs typeface="+mj-cs"/>
              </a:rPr>
              <a:t>5 Tips to travelling solo</a:t>
            </a:r>
          </a:p>
        </p:txBody>
      </p:sp>
      <p:sp>
        <p:nvSpPr>
          <p:cNvPr id="26" name="Rectangle 2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travel&#10;&#10;Description automatically generated">
            <a:extLst>
              <a:ext uri="{FF2B5EF4-FFF2-40B4-BE49-F238E27FC236}">
                <a16:creationId xmlns:a16="http://schemas.microsoft.com/office/drawing/2014/main" id="{FBC32838-D824-8106-4442-CD4E44A48F72}"/>
              </a:ext>
            </a:extLst>
          </p:cNvPr>
          <p:cNvPicPr>
            <a:picLocks noChangeAspect="1"/>
          </p:cNvPicPr>
          <p:nvPr/>
        </p:nvPicPr>
        <p:blipFill>
          <a:blip r:embed="rId3"/>
          <a:stretch>
            <a:fillRect/>
          </a:stretch>
        </p:blipFill>
        <p:spPr>
          <a:xfrm>
            <a:off x="545238" y="1315132"/>
            <a:ext cx="7608304" cy="4298691"/>
          </a:xfrm>
          <a:prstGeom prst="rect">
            <a:avLst/>
          </a:prstGeom>
        </p:spPr>
      </p:pic>
      <p:sp>
        <p:nvSpPr>
          <p:cNvPr id="30" name="Rectangle 29">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94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42,200+ Road Safety Lines Stock Photos, Pictures &amp; Royalty-Free Images -  iStock">
            <a:extLst>
              <a:ext uri="{FF2B5EF4-FFF2-40B4-BE49-F238E27FC236}">
                <a16:creationId xmlns:a16="http://schemas.microsoft.com/office/drawing/2014/main" id="{7D27B2C4-9F9F-D49C-7F29-258C006410D5}"/>
              </a:ext>
            </a:extLst>
          </p:cNvPr>
          <p:cNvPicPr>
            <a:picLocks noChangeAspect="1" noChangeArrowheads="1"/>
          </p:cNvPicPr>
          <p:nvPr/>
        </p:nvPicPr>
        <p:blipFill>
          <a:blip r:embed="rId5">
            <a:extLst>
              <a:ext uri="{28A0092B-C50C-407E-A947-70E740481C1C}">
                <a14:useLocalDpi xmlns:a14="http://schemas.microsoft.com/office/drawing/2010/main"/>
              </a:ext>
            </a:extLst>
          </a:blip>
          <a:srcRect l="2406" r="38292" b="1"/>
          <a:stretch/>
        </p:blipFill>
        <p:spPr bwMode="auto">
          <a:xfrm>
            <a:off x="7966710" y="0"/>
            <a:ext cx="4225290" cy="6861558"/>
          </a:xfrm>
          <a:prstGeom prst="rect">
            <a:avLst/>
          </a:prstGeom>
          <a:noFill/>
          <a:extLst>
            <a:ext uri="{909E8E84-426E-40DD-AFC4-6F175D3DCCD1}">
              <a14:hiddenFill xmlns:a14="http://schemas.microsoft.com/office/drawing/2010/main">
                <a:solidFill>
                  <a:srgbClr val="FFFFFF"/>
                </a:solidFill>
              </a14:hiddenFill>
            </a:ext>
          </a:extLst>
        </p:spPr>
      </p:pic>
      <p:pic>
        <p:nvPicPr>
          <p:cNvPr id="7" name="message-notification-190034-1">
            <a:hlinkClick r:id="" action="ppaction://media"/>
            <a:extLst>
              <a:ext uri="{FF2B5EF4-FFF2-40B4-BE49-F238E27FC236}">
                <a16:creationId xmlns:a16="http://schemas.microsoft.com/office/drawing/2014/main" id="{AAD54B13-A8A2-AB59-2ACD-1504DA58BD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16626" y="622617"/>
            <a:ext cx="304800" cy="304800"/>
          </a:xfrm>
          <a:prstGeom prst="rect">
            <a:avLst/>
          </a:prstGeom>
        </p:spPr>
      </p:pic>
      <p:pic>
        <p:nvPicPr>
          <p:cNvPr id="2" name="Picture 1">
            <a:extLst>
              <a:ext uri="{FF2B5EF4-FFF2-40B4-BE49-F238E27FC236}">
                <a16:creationId xmlns:a16="http://schemas.microsoft.com/office/drawing/2014/main" id="{75A819A8-AEFA-05EC-AD31-7039BD194D47}"/>
              </a:ext>
            </a:extLst>
          </p:cNvPr>
          <p:cNvPicPr>
            <a:picLocks noChangeAspect="1"/>
          </p:cNvPicPr>
          <p:nvPr/>
        </p:nvPicPr>
        <p:blipFill>
          <a:blip r:embed="rId7"/>
          <a:stretch>
            <a:fillRect/>
          </a:stretch>
        </p:blipFill>
        <p:spPr>
          <a:xfrm>
            <a:off x="10750889" y="6375191"/>
            <a:ext cx="1198483" cy="357550"/>
          </a:xfrm>
          <a:prstGeom prst="rect">
            <a:avLst/>
          </a:prstGeom>
        </p:spPr>
      </p:pic>
      <p:pic>
        <p:nvPicPr>
          <p:cNvPr id="3" name="Picture 2" descr="phone with text saying Mission 4:&#10;Tell your grown-ups at home what you have learnt today.&#10;">
            <a:extLst>
              <a:ext uri="{FF2B5EF4-FFF2-40B4-BE49-F238E27FC236}">
                <a16:creationId xmlns:a16="http://schemas.microsoft.com/office/drawing/2014/main" id="{0AF9AEA4-3670-04A0-7AA1-A0B0DE1D134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8621619" y="273602"/>
            <a:ext cx="2915471" cy="574965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B51EADB-148E-F6F2-5C4C-3DEA8100E5BC}"/>
              </a:ext>
            </a:extLst>
          </p:cNvPr>
          <p:cNvSpPr txBox="1"/>
          <p:nvPr/>
        </p:nvSpPr>
        <p:spPr>
          <a:xfrm>
            <a:off x="8822900" y="1069111"/>
            <a:ext cx="2563176" cy="2708434"/>
          </a:xfrm>
          <a:prstGeom prst="rect">
            <a:avLst/>
          </a:prstGeom>
          <a:noFill/>
        </p:spPr>
        <p:txBody>
          <a:bodyPr wrap="square" rtlCol="0">
            <a:spAutoFit/>
          </a:bodyPr>
          <a:lstStyle/>
          <a:p>
            <a:pPr algn="ctr"/>
            <a:r>
              <a:rPr lang="en-GB" sz="3400" u="sng" dirty="0">
                <a:latin typeface="Berlin Sans FB Demi" panose="020E0802020502020306" pitchFamily="34" charset="0"/>
              </a:rPr>
              <a:t>Mission 1:</a:t>
            </a:r>
          </a:p>
          <a:p>
            <a:pPr algn="ctr"/>
            <a:r>
              <a:rPr lang="en-GB" sz="3400" dirty="0">
                <a:latin typeface="Berlin Sans FB Demi" panose="020E0802020502020306" pitchFamily="34" charset="0"/>
              </a:rPr>
              <a:t>Recap. The 5 tips to travelling solo.</a:t>
            </a:r>
          </a:p>
        </p:txBody>
      </p:sp>
      <p:pic>
        <p:nvPicPr>
          <p:cNvPr id="4" name="Picture 3" descr="A orange hand with a smiling face&#10;&#10;Description automatically generated">
            <a:extLst>
              <a:ext uri="{FF2B5EF4-FFF2-40B4-BE49-F238E27FC236}">
                <a16:creationId xmlns:a16="http://schemas.microsoft.com/office/drawing/2014/main" id="{399AE3F5-7252-4992-BC5A-58E81E4678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pic>
        <p:nvPicPr>
          <p:cNvPr id="11" name="Content Placeholder 4" descr="A hand with text on it&#10;&#10;Description automatically generated">
            <a:extLst>
              <a:ext uri="{FF2B5EF4-FFF2-40B4-BE49-F238E27FC236}">
                <a16:creationId xmlns:a16="http://schemas.microsoft.com/office/drawing/2014/main" id="{5FC247FE-B3D5-934D-756D-0E703405CC3A}"/>
              </a:ext>
            </a:extLst>
          </p:cNvPr>
          <p:cNvPicPr>
            <a:picLocks noGrp="1" noChangeAspect="1"/>
          </p:cNvPicPr>
          <p:nvPr>
            <p:ph idx="1"/>
          </p:nvPr>
        </p:nvPicPr>
        <p:blipFill>
          <a:blip r:embed="rId11">
            <a:extLst>
              <a:ext uri="{28A0092B-C50C-407E-A947-70E740481C1C}">
                <a14:useLocalDpi xmlns:a14="http://schemas.microsoft.com/office/drawing/2010/main" val="0"/>
              </a:ext>
            </a:extLst>
          </a:blip>
          <a:stretch>
            <a:fillRect/>
          </a:stretch>
        </p:blipFill>
        <p:spPr>
          <a:xfrm>
            <a:off x="1068199" y="406016"/>
            <a:ext cx="5817848" cy="6326725"/>
          </a:xfrm>
        </p:spPr>
      </p:pic>
    </p:spTree>
    <p:extLst>
      <p:ext uri="{BB962C8B-B14F-4D97-AF65-F5344CB8AC3E}">
        <p14:creationId xmlns:p14="http://schemas.microsoft.com/office/powerpoint/2010/main" val="2973573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BD79D93-F839-BE57-E1C3-439A64685A0D}"/>
              </a:ext>
            </a:extLst>
          </p:cNvPr>
          <p:cNvSpPr>
            <a:spLocks noGrp="1"/>
          </p:cNvSpPr>
          <p:nvPr>
            <p:ph type="title"/>
          </p:nvPr>
        </p:nvSpPr>
        <p:spPr>
          <a:xfrm>
            <a:off x="589560" y="856180"/>
            <a:ext cx="4560584" cy="1128068"/>
          </a:xfrm>
        </p:spPr>
        <p:txBody>
          <a:bodyPr anchor="ctr">
            <a:normAutofit/>
          </a:bodyPr>
          <a:lstStyle/>
          <a:p>
            <a:r>
              <a:rPr lang="en-US" sz="3700" b="1" u="sng" kern="1200">
                <a:effectLst>
                  <a:outerShdw blurRad="38100" dist="38100" dir="2700000" algn="tl">
                    <a:srgbClr val="000000">
                      <a:alpha val="43137"/>
                    </a:srgbClr>
                  </a:outerShdw>
                </a:effectLst>
                <a:latin typeface="+mj-lt"/>
                <a:ea typeface="+mj-ea"/>
                <a:cs typeface="+mj-cs"/>
              </a:rPr>
              <a:t>What is impulsiveness?</a:t>
            </a:r>
            <a:br>
              <a:rPr lang="en-US" sz="3700" u="sng" kern="1200">
                <a:effectLst>
                  <a:outerShdw blurRad="38100" dist="38100" dir="2700000" algn="tl">
                    <a:srgbClr val="000000">
                      <a:alpha val="43137"/>
                    </a:srgbClr>
                  </a:outerShdw>
                </a:effectLst>
              </a:rPr>
            </a:br>
            <a:endParaRPr lang="en-GB" sz="3700" u="sng">
              <a:effectLst>
                <a:outerShdw blurRad="38100" dist="38100" dir="2700000" algn="tl">
                  <a:srgbClr val="000000">
                    <a:alpha val="43137"/>
                  </a:srgbClr>
                </a:outerShdw>
              </a:effectLst>
            </a:endParaRP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EB6934E8-60A1-6528-FCF8-A029DEE5D396}"/>
              </a:ext>
            </a:extLst>
          </p:cNvPr>
          <p:cNvSpPr>
            <a:spLocks noGrp="1"/>
          </p:cNvSpPr>
          <p:nvPr>
            <p:ph idx="1"/>
          </p:nvPr>
        </p:nvSpPr>
        <p:spPr>
          <a:xfrm>
            <a:off x="590719" y="2330505"/>
            <a:ext cx="4559425" cy="3979585"/>
          </a:xfrm>
        </p:spPr>
        <p:txBody>
          <a:bodyPr anchor="ctr">
            <a:normAutofit/>
          </a:bodyPr>
          <a:lstStyle/>
          <a:p>
            <a:pPr marL="0" indent="0">
              <a:buNone/>
            </a:pPr>
            <a:endParaRPr lang="en-US" sz="2000" kern="1200" dirty="0">
              <a:latin typeface="+mj-lt"/>
              <a:ea typeface="+mn-ea"/>
              <a:cs typeface="+mn-cs"/>
            </a:endParaRPr>
          </a:p>
          <a:p>
            <a:pPr marL="0" indent="0" algn="just">
              <a:buNone/>
            </a:pPr>
            <a:r>
              <a:rPr lang="en-US" sz="2000" b="1" kern="1200" dirty="0">
                <a:latin typeface="+mj-lt"/>
                <a:ea typeface="+mn-ea"/>
                <a:cs typeface="+mn-cs"/>
              </a:rPr>
              <a:t>“Impulsive” means a sudden, quick, or hasty action without thought for consequences.</a:t>
            </a:r>
          </a:p>
          <a:p>
            <a:pPr marL="0" indent="0" algn="just">
              <a:buNone/>
            </a:pPr>
            <a:endParaRPr lang="en-US" sz="2000" b="1" kern="1200" dirty="0">
              <a:latin typeface="+mj-lt"/>
              <a:ea typeface="+mn-ea"/>
              <a:cs typeface="+mn-cs"/>
            </a:endParaRPr>
          </a:p>
          <a:p>
            <a:pPr marL="0" indent="0" algn="just">
              <a:buNone/>
            </a:pPr>
            <a:r>
              <a:rPr lang="en-US" sz="2000" b="1" dirty="0">
                <a:latin typeface="+mj-lt"/>
              </a:rPr>
              <a:t>Examples;</a:t>
            </a:r>
          </a:p>
          <a:p>
            <a:pPr marL="0" indent="0" algn="just">
              <a:buNone/>
            </a:pPr>
            <a:r>
              <a:rPr lang="en-US" sz="2000" b="1" kern="1200" dirty="0">
                <a:latin typeface="+mj-lt"/>
                <a:ea typeface="+mn-ea"/>
                <a:cs typeface="+mn-cs"/>
              </a:rPr>
              <a:t>If our ball rolls into the road we might be tempted to run after it.</a:t>
            </a:r>
          </a:p>
          <a:p>
            <a:pPr marL="0" indent="0" algn="just">
              <a:buNone/>
            </a:pPr>
            <a:endParaRPr lang="en-US" sz="2000" b="1" dirty="0">
              <a:latin typeface="+mj-lt"/>
            </a:endParaRPr>
          </a:p>
          <a:p>
            <a:pPr marL="0" indent="0" algn="just">
              <a:buNone/>
            </a:pPr>
            <a:r>
              <a:rPr lang="en-US" sz="2000" b="1" kern="1200" dirty="0">
                <a:latin typeface="+mj-lt"/>
                <a:ea typeface="+mn-ea"/>
                <a:cs typeface="+mn-cs"/>
              </a:rPr>
              <a:t>If our friends run across the road, you might be tempted to run with them.</a:t>
            </a:r>
          </a:p>
          <a:p>
            <a:endParaRPr lang="en-GB" sz="20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brain&#10;&#10;Description automatically generated">
            <a:extLst>
              <a:ext uri="{FF2B5EF4-FFF2-40B4-BE49-F238E27FC236}">
                <a16:creationId xmlns:a16="http://schemas.microsoft.com/office/drawing/2014/main" id="{5228CFC9-E0F6-2AB9-8B89-7F2A0971D280}"/>
              </a:ext>
            </a:extLst>
          </p:cNvPr>
          <p:cNvPicPr>
            <a:picLocks noChangeAspect="1"/>
          </p:cNvPicPr>
          <p:nvPr/>
        </p:nvPicPr>
        <p:blipFill>
          <a:blip r:embed="rId3"/>
          <a:srcRect l="6019" r="4747" b="-2"/>
          <a:stretch/>
        </p:blipFill>
        <p:spPr>
          <a:xfrm>
            <a:off x="5977788" y="799352"/>
            <a:ext cx="5425410" cy="5259296"/>
          </a:xfrm>
          <a:prstGeom prst="rect">
            <a:avLst/>
          </a:prstGeom>
        </p:spPr>
      </p:pic>
      <p:pic>
        <p:nvPicPr>
          <p:cNvPr id="8" name="Picture 7">
            <a:extLst>
              <a:ext uri="{FF2B5EF4-FFF2-40B4-BE49-F238E27FC236}">
                <a16:creationId xmlns:a16="http://schemas.microsoft.com/office/drawing/2014/main" id="{473EF708-9BF0-F3A9-E3CC-41231C9C0B73}"/>
              </a:ext>
            </a:extLst>
          </p:cNvPr>
          <p:cNvPicPr>
            <a:picLocks noChangeAspect="1"/>
          </p:cNvPicPr>
          <p:nvPr/>
        </p:nvPicPr>
        <p:blipFill>
          <a:blip r:embed="rId4"/>
          <a:stretch>
            <a:fillRect/>
          </a:stretch>
        </p:blipFill>
        <p:spPr>
          <a:xfrm>
            <a:off x="10750889" y="6375191"/>
            <a:ext cx="1198483" cy="357550"/>
          </a:xfrm>
          <a:prstGeom prst="rect">
            <a:avLst/>
          </a:prstGeom>
        </p:spPr>
      </p:pic>
      <p:pic>
        <p:nvPicPr>
          <p:cNvPr id="9" name="Picture 8" descr="A orange hand with a smiling face&#10;&#10;Description automatically generated">
            <a:extLst>
              <a:ext uri="{FF2B5EF4-FFF2-40B4-BE49-F238E27FC236}">
                <a16:creationId xmlns:a16="http://schemas.microsoft.com/office/drawing/2014/main" id="{28A15873-6EB8-6CD2-BC19-EB5D0CA817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Tree>
    <p:extLst>
      <p:ext uri="{BB962C8B-B14F-4D97-AF65-F5344CB8AC3E}">
        <p14:creationId xmlns:p14="http://schemas.microsoft.com/office/powerpoint/2010/main" val="62979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42,200+ Road Safety Lines Stock Photos, Pictures &amp; Royalty-Free Images -  iStock">
            <a:extLst>
              <a:ext uri="{FF2B5EF4-FFF2-40B4-BE49-F238E27FC236}">
                <a16:creationId xmlns:a16="http://schemas.microsoft.com/office/drawing/2014/main" id="{7D27B2C4-9F9F-D49C-7F29-258C006410D5}"/>
              </a:ext>
            </a:extLst>
          </p:cNvPr>
          <p:cNvPicPr>
            <a:picLocks noChangeAspect="1" noChangeArrowheads="1"/>
          </p:cNvPicPr>
          <p:nvPr/>
        </p:nvPicPr>
        <p:blipFill>
          <a:blip r:embed="rId6">
            <a:extLst>
              <a:ext uri="{28A0092B-C50C-407E-A947-70E740481C1C}">
                <a14:useLocalDpi xmlns:a14="http://schemas.microsoft.com/office/drawing/2010/main"/>
              </a:ext>
            </a:extLst>
          </a:blip>
          <a:srcRect l="2406" r="38292" b="1"/>
          <a:stretch/>
        </p:blipFill>
        <p:spPr bwMode="auto">
          <a:xfrm>
            <a:off x="7966710" y="0"/>
            <a:ext cx="4225290" cy="6861558"/>
          </a:xfrm>
          <a:prstGeom prst="rect">
            <a:avLst/>
          </a:prstGeom>
          <a:noFill/>
          <a:extLst>
            <a:ext uri="{909E8E84-426E-40DD-AFC4-6F175D3DCCD1}">
              <a14:hiddenFill xmlns:a14="http://schemas.microsoft.com/office/drawing/2010/main">
                <a:solidFill>
                  <a:srgbClr val="FFFFFF"/>
                </a:solidFill>
              </a14:hiddenFill>
            </a:ext>
          </a:extLst>
        </p:spPr>
      </p:pic>
      <p:pic>
        <p:nvPicPr>
          <p:cNvPr id="7" name="message-notification-190034-1">
            <a:hlinkClick r:id="" action="ppaction://media"/>
            <a:extLst>
              <a:ext uri="{FF2B5EF4-FFF2-40B4-BE49-F238E27FC236}">
                <a16:creationId xmlns:a16="http://schemas.microsoft.com/office/drawing/2014/main" id="{AAD54B13-A8A2-AB59-2ACD-1504DA58BD6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16626" y="622617"/>
            <a:ext cx="304800" cy="304800"/>
          </a:xfrm>
          <a:prstGeom prst="rect">
            <a:avLst/>
          </a:prstGeom>
        </p:spPr>
      </p:pic>
      <p:pic>
        <p:nvPicPr>
          <p:cNvPr id="2" name="Picture 1">
            <a:extLst>
              <a:ext uri="{FF2B5EF4-FFF2-40B4-BE49-F238E27FC236}">
                <a16:creationId xmlns:a16="http://schemas.microsoft.com/office/drawing/2014/main" id="{75A819A8-AEFA-05EC-AD31-7039BD194D47}"/>
              </a:ext>
            </a:extLst>
          </p:cNvPr>
          <p:cNvPicPr>
            <a:picLocks noChangeAspect="1"/>
          </p:cNvPicPr>
          <p:nvPr/>
        </p:nvPicPr>
        <p:blipFill>
          <a:blip r:embed="rId8"/>
          <a:stretch>
            <a:fillRect/>
          </a:stretch>
        </p:blipFill>
        <p:spPr>
          <a:xfrm>
            <a:off x="10750889" y="6375191"/>
            <a:ext cx="1198483" cy="357550"/>
          </a:xfrm>
          <a:prstGeom prst="rect">
            <a:avLst/>
          </a:prstGeom>
        </p:spPr>
      </p:pic>
      <p:pic>
        <p:nvPicPr>
          <p:cNvPr id="3" name="Picture 2" descr="phone with text saying Mission 4:&#10;Tell your grown-ups at home what you have learnt today.&#10;">
            <a:extLst>
              <a:ext uri="{FF2B5EF4-FFF2-40B4-BE49-F238E27FC236}">
                <a16:creationId xmlns:a16="http://schemas.microsoft.com/office/drawing/2014/main" id="{0AF9AEA4-3670-04A0-7AA1-A0B0DE1D134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8621619" y="262098"/>
            <a:ext cx="2915471" cy="574965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B51EADB-148E-F6F2-5C4C-3DEA8100E5BC}"/>
              </a:ext>
            </a:extLst>
          </p:cNvPr>
          <p:cNvSpPr txBox="1"/>
          <p:nvPr/>
        </p:nvSpPr>
        <p:spPr>
          <a:xfrm>
            <a:off x="8822900" y="1069111"/>
            <a:ext cx="2563176" cy="4278094"/>
          </a:xfrm>
          <a:prstGeom prst="rect">
            <a:avLst/>
          </a:prstGeom>
          <a:noFill/>
        </p:spPr>
        <p:txBody>
          <a:bodyPr wrap="square" rtlCol="0">
            <a:spAutoFit/>
          </a:bodyPr>
          <a:lstStyle/>
          <a:p>
            <a:pPr algn="ctr"/>
            <a:r>
              <a:rPr lang="en-GB" sz="3400" u="sng" dirty="0">
                <a:latin typeface="Berlin Sans FB Demi" panose="020E0802020502020306" pitchFamily="34" charset="0"/>
              </a:rPr>
              <a:t>Mission 2:</a:t>
            </a:r>
          </a:p>
          <a:p>
            <a:pPr algn="ctr"/>
            <a:r>
              <a:rPr lang="en-GB" sz="3400" dirty="0">
                <a:latin typeface="Berlin Sans FB Demi" panose="020E0802020502020306" pitchFamily="34" charset="0"/>
              </a:rPr>
              <a:t>Watch the video. Learn about the different parts of the brain.</a:t>
            </a:r>
          </a:p>
        </p:txBody>
      </p:sp>
      <p:pic>
        <p:nvPicPr>
          <p:cNvPr id="4" name="Picture 3" descr="A orange hand with a smiling face&#10;&#10;Description automatically generated">
            <a:extLst>
              <a:ext uri="{FF2B5EF4-FFF2-40B4-BE49-F238E27FC236}">
                <a16:creationId xmlns:a16="http://schemas.microsoft.com/office/drawing/2014/main" id="{399AE3F5-7252-4992-BC5A-58E81E4678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18" name="Title 1">
            <a:extLst>
              <a:ext uri="{FF2B5EF4-FFF2-40B4-BE49-F238E27FC236}">
                <a16:creationId xmlns:a16="http://schemas.microsoft.com/office/drawing/2014/main" id="{EFB52E11-F39B-D328-D25B-CD5D8641E9F4}"/>
              </a:ext>
            </a:extLst>
          </p:cNvPr>
          <p:cNvSpPr>
            <a:spLocks noGrp="1"/>
          </p:cNvSpPr>
          <p:nvPr>
            <p:ph type="title"/>
          </p:nvPr>
        </p:nvSpPr>
        <p:spPr>
          <a:xfrm>
            <a:off x="125310" y="215644"/>
            <a:ext cx="10515600" cy="1325563"/>
          </a:xfrm>
        </p:spPr>
        <p:txBody>
          <a:bodyPr/>
          <a:lstStyle/>
          <a:p>
            <a:r>
              <a:rPr lang="en-GB" b="1" dirty="0"/>
              <a:t>Impulse control – The Brain House</a:t>
            </a:r>
          </a:p>
        </p:txBody>
      </p:sp>
      <p:pic>
        <p:nvPicPr>
          <p:cNvPr id="6" name="Online Media 4" title="PSHE | KS2 | The Brain House | BBC Teach">
            <a:hlinkClick r:id="" action="ppaction://media"/>
            <a:extLst>
              <a:ext uri="{FF2B5EF4-FFF2-40B4-BE49-F238E27FC236}">
                <a16:creationId xmlns:a16="http://schemas.microsoft.com/office/drawing/2014/main" id="{F821EAE9-2D4A-A240-91CF-676CCE53C6B1}"/>
              </a:ext>
            </a:extLst>
          </p:cNvPr>
          <p:cNvPicPr>
            <a:picLocks noRot="1" noChangeAspect="1"/>
          </p:cNvPicPr>
          <p:nvPr>
            <a:videoFile r:link="rId3"/>
          </p:nvPr>
        </p:nvPicPr>
        <p:blipFill>
          <a:blip r:embed="rId12"/>
          <a:stretch>
            <a:fillRect/>
          </a:stretch>
        </p:blipFill>
        <p:spPr>
          <a:xfrm>
            <a:off x="237075" y="1541207"/>
            <a:ext cx="7389613" cy="4833984"/>
          </a:xfrm>
          <a:prstGeom prst="rect">
            <a:avLst/>
          </a:prstGeom>
        </p:spPr>
      </p:pic>
    </p:spTree>
    <p:extLst>
      <p:ext uri="{BB962C8B-B14F-4D97-AF65-F5344CB8AC3E}">
        <p14:creationId xmlns:p14="http://schemas.microsoft.com/office/powerpoint/2010/main" val="3366923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video>
              <p:cMediaNode vol="80000">
                <p:cTn id="14"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E408D-E7F8-A258-249E-7A4E35821E8B}"/>
              </a:ext>
            </a:extLst>
          </p:cNvPr>
          <p:cNvSpPr>
            <a:spLocks noGrp="1"/>
          </p:cNvSpPr>
          <p:nvPr>
            <p:ph type="title"/>
          </p:nvPr>
        </p:nvSpPr>
        <p:spPr>
          <a:xfrm>
            <a:off x="5764783" y="349664"/>
            <a:ext cx="5845571" cy="1638377"/>
          </a:xfrm>
        </p:spPr>
        <p:txBody>
          <a:bodyPr anchor="b">
            <a:normAutofit/>
          </a:bodyPr>
          <a:lstStyle/>
          <a:p>
            <a:pPr algn="ctr"/>
            <a:r>
              <a:rPr lang="en-GB" sz="3700" b="1" u="sng" dirty="0"/>
              <a:t>Strategies to help make better decisions</a:t>
            </a:r>
            <a:endParaRPr lang="en-GB" sz="3700" dirty="0"/>
          </a:p>
        </p:txBody>
      </p:sp>
      <p:sp>
        <p:nvSpPr>
          <p:cNvPr id="14" name="Rectangle 13">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ster with text and symbols&#10;&#10;Description automatically generated with medium confidence">
            <a:extLst>
              <a:ext uri="{FF2B5EF4-FFF2-40B4-BE49-F238E27FC236}">
                <a16:creationId xmlns:a16="http://schemas.microsoft.com/office/drawing/2014/main" id="{1A66CF48-0E52-8522-3321-D41E7491C1D9}"/>
              </a:ext>
            </a:extLst>
          </p:cNvPr>
          <p:cNvPicPr>
            <a:picLocks noChangeAspect="1"/>
          </p:cNvPicPr>
          <p:nvPr/>
        </p:nvPicPr>
        <p:blipFill>
          <a:blip r:embed="rId3"/>
          <a:stretch>
            <a:fillRect/>
          </a:stretch>
        </p:blipFill>
        <p:spPr>
          <a:xfrm>
            <a:off x="906331" y="627954"/>
            <a:ext cx="3493074" cy="5353373"/>
          </a:xfrm>
          <a:prstGeom prst="rect">
            <a:avLst/>
          </a:prstGeom>
        </p:spPr>
      </p:pic>
      <p:sp>
        <p:nvSpPr>
          <p:cNvPr id="3" name="Content Placeholder 2">
            <a:extLst>
              <a:ext uri="{FF2B5EF4-FFF2-40B4-BE49-F238E27FC236}">
                <a16:creationId xmlns:a16="http://schemas.microsoft.com/office/drawing/2014/main" id="{CC10AEBD-92F8-DA8C-7E51-BF4FCEA11D5E}"/>
              </a:ext>
            </a:extLst>
          </p:cNvPr>
          <p:cNvSpPr>
            <a:spLocks noGrp="1"/>
          </p:cNvSpPr>
          <p:nvPr>
            <p:ph idx="1"/>
          </p:nvPr>
        </p:nvSpPr>
        <p:spPr>
          <a:xfrm>
            <a:off x="5447918" y="1988041"/>
            <a:ext cx="6043041" cy="4400402"/>
          </a:xfrm>
        </p:spPr>
        <p:txBody>
          <a:bodyPr anchor="ctr">
            <a:normAutofit/>
          </a:bodyPr>
          <a:lstStyle/>
          <a:p>
            <a:r>
              <a:rPr lang="en-GB" sz="2000" i="0" dirty="0">
                <a:effectLst/>
                <a:latin typeface="Calibri" panose="020F0502020204030204" pitchFamily="34" charset="0"/>
                <a:cs typeface="Calibri" panose="020F0502020204030204" pitchFamily="34" charset="0"/>
              </a:rPr>
              <a:t>Stop before you act</a:t>
            </a:r>
          </a:p>
          <a:p>
            <a:r>
              <a:rPr lang="en-GB" sz="2000" dirty="0">
                <a:latin typeface="Calibri" panose="020F0502020204030204" pitchFamily="34" charset="0"/>
                <a:cs typeface="Calibri" panose="020F0502020204030204" pitchFamily="34" charset="0"/>
              </a:rPr>
              <a:t>Take some breaths</a:t>
            </a:r>
          </a:p>
          <a:p>
            <a:r>
              <a:rPr lang="en-GB" sz="2000" dirty="0">
                <a:latin typeface="Calibri" panose="020F0502020204030204" pitchFamily="34" charset="0"/>
                <a:cs typeface="Calibri" panose="020F0502020204030204" pitchFamily="34" charset="0"/>
              </a:rPr>
              <a:t>Be more mindful or your surroundings</a:t>
            </a:r>
          </a:p>
          <a:p>
            <a:r>
              <a:rPr lang="en-GB" sz="2000" dirty="0">
                <a:latin typeface="Calibri" panose="020F0502020204030204" pitchFamily="34" charset="0"/>
                <a:cs typeface="Calibri" panose="020F0502020204030204" pitchFamily="34" charset="0"/>
              </a:rPr>
              <a:t>Be aware of the 5 sense. What can you see, feel, hear, smell and taste. This helps us slow down.</a:t>
            </a:r>
          </a:p>
          <a:p>
            <a:r>
              <a:rPr lang="en-GB" sz="2000" dirty="0">
                <a:latin typeface="Calibri" panose="020F0502020204030204" pitchFamily="34" charset="0"/>
                <a:cs typeface="Calibri" panose="020F0502020204030204" pitchFamily="34" charset="0"/>
              </a:rPr>
              <a:t>Question yourself before you act, what could happen if I run across the road? Is it safe to go into the road to get my ball?</a:t>
            </a:r>
          </a:p>
          <a:p>
            <a:pPr marL="0" indent="0" algn="ctr">
              <a:buNone/>
            </a:pPr>
            <a:r>
              <a:rPr lang="en-GB" sz="2000" b="1" dirty="0">
                <a:latin typeface="Calibri" panose="020F0502020204030204" pitchFamily="34" charset="0"/>
                <a:cs typeface="Calibri" panose="020F0502020204030204" pitchFamily="34" charset="0"/>
              </a:rPr>
              <a:t>These strategies give us time to use our thinking brains. This will help to keep us safe and calm.</a:t>
            </a:r>
          </a:p>
          <a:p>
            <a:endParaRPr lang="en-GB" sz="1400" dirty="0"/>
          </a:p>
        </p:txBody>
      </p:sp>
      <p:pic>
        <p:nvPicPr>
          <p:cNvPr id="8" name="Picture 7" descr="A orange hand with a smiling face&#10;&#10;Description automatically generated">
            <a:extLst>
              <a:ext uri="{FF2B5EF4-FFF2-40B4-BE49-F238E27FC236}">
                <a16:creationId xmlns:a16="http://schemas.microsoft.com/office/drawing/2014/main" id="{28BA25CC-BD7F-D1C8-E5D4-EDC615D21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0025" y="6297273"/>
            <a:ext cx="730052" cy="494610"/>
          </a:xfrm>
          <a:prstGeom prst="rect">
            <a:avLst/>
          </a:prstGeom>
        </p:spPr>
      </p:pic>
      <p:pic>
        <p:nvPicPr>
          <p:cNvPr id="9" name="Picture 8">
            <a:extLst>
              <a:ext uri="{FF2B5EF4-FFF2-40B4-BE49-F238E27FC236}">
                <a16:creationId xmlns:a16="http://schemas.microsoft.com/office/drawing/2014/main" id="{0D6394DF-CFEF-F3D7-38CC-6AE7F1667CEC}"/>
              </a:ext>
            </a:extLst>
          </p:cNvPr>
          <p:cNvPicPr>
            <a:picLocks noChangeAspect="1"/>
          </p:cNvPicPr>
          <p:nvPr/>
        </p:nvPicPr>
        <p:blipFill>
          <a:blip r:embed="rId5"/>
          <a:stretch>
            <a:fillRect/>
          </a:stretch>
        </p:blipFill>
        <p:spPr>
          <a:xfrm>
            <a:off x="10750889" y="6388443"/>
            <a:ext cx="1198483" cy="357550"/>
          </a:xfrm>
          <a:prstGeom prst="rect">
            <a:avLst/>
          </a:prstGeom>
        </p:spPr>
      </p:pic>
    </p:spTree>
    <p:extLst>
      <p:ext uri="{BB962C8B-B14F-4D97-AF65-F5344CB8AC3E}">
        <p14:creationId xmlns:p14="http://schemas.microsoft.com/office/powerpoint/2010/main" val="1198713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969</Words>
  <Application>Microsoft Office PowerPoint</Application>
  <PresentationFormat>Widescreen</PresentationFormat>
  <Paragraphs>100</Paragraphs>
  <Slides>12</Slides>
  <Notes>11</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Berlin Sans FB Demi</vt:lpstr>
      <vt:lpstr>Calibri</vt:lpstr>
      <vt:lpstr>Calibri Light</vt:lpstr>
      <vt:lpstr>Ink Free</vt:lpstr>
      <vt:lpstr>Office Theme</vt:lpstr>
      <vt:lpstr>PowerPoint Presentation</vt:lpstr>
      <vt:lpstr>PowerPoint Presentation</vt:lpstr>
      <vt:lpstr>Our Mission:    </vt:lpstr>
      <vt:lpstr>What is Road Safety?</vt:lpstr>
      <vt:lpstr>5 Tips to travelling solo</vt:lpstr>
      <vt:lpstr>PowerPoint Presentation</vt:lpstr>
      <vt:lpstr>What is impulsiveness? </vt:lpstr>
      <vt:lpstr>Impulse control – The Brain House</vt:lpstr>
      <vt:lpstr>Strategies to help make better decisions</vt:lpstr>
      <vt:lpstr>PowerPoint Presentation</vt:lpstr>
      <vt:lpstr>Thank you! </vt:lpstr>
      <vt:lpstr>Meditation Task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road safety mission presentation assembly</dc:title>
  <dc:creator>LeicestershireCountyCouncil@leics.onmicrosoft.com</dc:creator>
  <cp:revision>7</cp:revision>
  <dcterms:created xsi:type="dcterms:W3CDTF">2024-12-02T14:25:29Z</dcterms:created>
  <dcterms:modified xsi:type="dcterms:W3CDTF">2025-02-21T11:06:06Z</dcterms:modified>
</cp:coreProperties>
</file>