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78" r:id="rId2"/>
    <p:sldId id="341" r:id="rId3"/>
    <p:sldId id="277" r:id="rId4"/>
    <p:sldId id="276" r:id="rId5"/>
    <p:sldId id="263" r:id="rId6"/>
    <p:sldId id="359" r:id="rId7"/>
    <p:sldId id="351" r:id="rId8"/>
    <p:sldId id="352" r:id="rId9"/>
    <p:sldId id="353" r:id="rId10"/>
    <p:sldId id="355" r:id="rId11"/>
    <p:sldId id="354" r:id="rId12"/>
    <p:sldId id="319" r:id="rId13"/>
    <p:sldId id="381" r:id="rId14"/>
    <p:sldId id="373" r:id="rId15"/>
    <p:sldId id="380" r:id="rId16"/>
    <p:sldId id="379" r:id="rId17"/>
    <p:sldId id="384" r:id="rId18"/>
    <p:sldId id="363" r:id="rId19"/>
    <p:sldId id="360" r:id="rId20"/>
    <p:sldId id="383" r:id="rId21"/>
    <p:sldId id="376" r:id="rId22"/>
    <p:sldId id="377" r:id="rId23"/>
    <p:sldId id="378" r:id="rId24"/>
    <p:sldId id="331"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C920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5" autoAdjust="0"/>
    <p:restoredTop sz="80162" autoAdjust="0"/>
  </p:normalViewPr>
  <p:slideViewPr>
    <p:cSldViewPr snapToGrid="0">
      <p:cViewPr varScale="1">
        <p:scale>
          <a:sx n="85" d="100"/>
          <a:sy n="85" d="100"/>
        </p:scale>
        <p:origin x="792" y="90"/>
      </p:cViewPr>
      <p:guideLst/>
    </p:cSldViewPr>
  </p:slideViewPr>
  <p:outlineViewPr>
    <p:cViewPr>
      <p:scale>
        <a:sx n="33" d="100"/>
        <a:sy n="33" d="100"/>
      </p:scale>
      <p:origin x="0" y="-4176"/>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38AE25-EA34-415B-A451-7B6582F75633}" type="datetimeFigureOut">
              <a:rPr lang="en-GB" smtClean="0"/>
              <a:t>21/02/2025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FDBF47-4FAD-45BB-A904-B1189E901469}" type="slidenum">
              <a:rPr lang="en-GB" smtClean="0"/>
              <a:t>‹#›</a:t>
            </a:fld>
            <a:endParaRPr lang="en-GB"/>
          </a:p>
        </p:txBody>
      </p:sp>
    </p:spTree>
    <p:extLst>
      <p:ext uri="{BB962C8B-B14F-4D97-AF65-F5344CB8AC3E}">
        <p14:creationId xmlns:p14="http://schemas.microsoft.com/office/powerpoint/2010/main" val="1830306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Click and page will change and mission music should start.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8C15C5-0688-5345-99FC-721E08AD15D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366919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Click to reveal.</a:t>
            </a:r>
          </a:p>
          <a:p>
            <a:endParaRPr lang="en-GB" dirty="0"/>
          </a:p>
          <a:p>
            <a:r>
              <a:rPr lang="en-GB" dirty="0"/>
              <a:t>You could talk about arranging a meeting point so that friends could walk together </a:t>
            </a:r>
          </a:p>
          <a:p>
            <a:r>
              <a:rPr lang="en-GB" dirty="0"/>
              <a:t>We are safer when we are together – if we are acting sensibly and following the tips from today</a:t>
            </a:r>
          </a:p>
        </p:txBody>
      </p:sp>
      <p:sp>
        <p:nvSpPr>
          <p:cNvPr id="4" name="Slide Number Placeholder 3"/>
          <p:cNvSpPr>
            <a:spLocks noGrp="1"/>
          </p:cNvSpPr>
          <p:nvPr>
            <p:ph type="sldNum" sz="quarter" idx="5"/>
          </p:nvPr>
        </p:nvSpPr>
        <p:spPr/>
        <p:txBody>
          <a:bodyPr/>
          <a:lstStyle/>
          <a:p>
            <a:fld id="{5AA8FD25-A692-49E7-BAE7-6FBFA8E04900}" type="slidenum">
              <a:rPr lang="en-GB" smtClean="0"/>
              <a:t>10</a:t>
            </a:fld>
            <a:endParaRPr lang="en-GB"/>
          </a:p>
        </p:txBody>
      </p:sp>
    </p:spTree>
    <p:extLst>
      <p:ext uri="{BB962C8B-B14F-4D97-AF65-F5344CB8AC3E}">
        <p14:creationId xmlns:p14="http://schemas.microsoft.com/office/powerpoint/2010/main" val="30240792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Click to reveal each statement.</a:t>
            </a:r>
          </a:p>
        </p:txBody>
      </p:sp>
      <p:sp>
        <p:nvSpPr>
          <p:cNvPr id="4" name="Slide Number Placeholder 3"/>
          <p:cNvSpPr>
            <a:spLocks noGrp="1"/>
          </p:cNvSpPr>
          <p:nvPr>
            <p:ph type="sldNum" sz="quarter" idx="5"/>
          </p:nvPr>
        </p:nvSpPr>
        <p:spPr/>
        <p:txBody>
          <a:bodyPr/>
          <a:lstStyle/>
          <a:p>
            <a:fld id="{5AA8FD25-A692-49E7-BAE7-6FBFA8E04900}" type="slidenum">
              <a:rPr lang="en-GB" smtClean="0"/>
              <a:t>11</a:t>
            </a:fld>
            <a:endParaRPr lang="en-GB"/>
          </a:p>
        </p:txBody>
      </p:sp>
    </p:spTree>
    <p:extLst>
      <p:ext uri="{BB962C8B-B14F-4D97-AF65-F5344CB8AC3E}">
        <p14:creationId xmlns:p14="http://schemas.microsoft.com/office/powerpoint/2010/main" val="42150881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Click to reveal mission message and alert tone. </a:t>
            </a:r>
          </a:p>
          <a:p>
            <a:endParaRPr lang="en-GB" dirty="0"/>
          </a:p>
          <a:p>
            <a:r>
              <a:rPr lang="en-GB" dirty="0"/>
              <a:t>Discuss the question together.</a:t>
            </a:r>
          </a:p>
          <a:p>
            <a:r>
              <a:rPr lang="en-GB" dirty="0"/>
              <a:t> </a:t>
            </a:r>
          </a:p>
          <a:p>
            <a:r>
              <a:rPr lang="en-GB" dirty="0"/>
              <a:t>Definition given on the next page</a:t>
            </a:r>
          </a:p>
        </p:txBody>
      </p:sp>
      <p:sp>
        <p:nvSpPr>
          <p:cNvPr id="4" name="Slide Number Placeholder 3"/>
          <p:cNvSpPr>
            <a:spLocks noGrp="1"/>
          </p:cNvSpPr>
          <p:nvPr>
            <p:ph type="sldNum" sz="quarter" idx="5"/>
          </p:nvPr>
        </p:nvSpPr>
        <p:spPr/>
        <p:txBody>
          <a:bodyPr/>
          <a:lstStyle/>
          <a:p>
            <a:fld id="{036B5283-F444-401E-8644-A6D120E870DB}" type="slidenum">
              <a:rPr lang="en-GB" smtClean="0"/>
              <a:t>12</a:t>
            </a:fld>
            <a:endParaRPr lang="en-GB"/>
          </a:p>
        </p:txBody>
      </p:sp>
    </p:spTree>
    <p:extLst>
      <p:ext uri="{BB962C8B-B14F-4D97-AF65-F5344CB8AC3E}">
        <p14:creationId xmlns:p14="http://schemas.microsoft.com/office/powerpoint/2010/main" val="14883904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Read definition </a:t>
            </a:r>
          </a:p>
          <a:p>
            <a:endParaRPr lang="en-GB" dirty="0"/>
          </a:p>
          <a:p>
            <a:r>
              <a:rPr lang="en-GB" dirty="0"/>
              <a:t>Explain all/some of the examples in the photo </a:t>
            </a:r>
          </a:p>
          <a:p>
            <a:endParaRPr lang="en-GB" dirty="0"/>
          </a:p>
          <a:p>
            <a:r>
              <a:rPr lang="en-GB" dirty="0"/>
              <a:t>Ask the children if they have ever had any moments like this?</a:t>
            </a:r>
          </a:p>
          <a:p>
            <a:endParaRPr lang="en-GB" dirty="0"/>
          </a:p>
          <a:p>
            <a:r>
              <a:rPr lang="en-GB" dirty="0"/>
              <a:t>You could link this to SATS or Peers/Families and talk about how sometimes we impulsively act, and make the wrong choice</a:t>
            </a:r>
          </a:p>
        </p:txBody>
      </p:sp>
      <p:sp>
        <p:nvSpPr>
          <p:cNvPr id="4" name="Slide Number Placeholder 3"/>
          <p:cNvSpPr>
            <a:spLocks noGrp="1"/>
          </p:cNvSpPr>
          <p:nvPr>
            <p:ph type="sldNum" sz="quarter" idx="5"/>
          </p:nvPr>
        </p:nvSpPr>
        <p:spPr/>
        <p:txBody>
          <a:bodyPr/>
          <a:lstStyle/>
          <a:p>
            <a:fld id="{9EFDBF47-4FAD-45BB-A904-B1189E901469}" type="slidenum">
              <a:rPr lang="en-GB" smtClean="0"/>
              <a:t>13</a:t>
            </a:fld>
            <a:endParaRPr lang="en-GB"/>
          </a:p>
        </p:txBody>
      </p:sp>
    </p:spTree>
    <p:extLst>
      <p:ext uri="{BB962C8B-B14F-4D97-AF65-F5344CB8AC3E}">
        <p14:creationId xmlns:p14="http://schemas.microsoft.com/office/powerpoint/2010/main" val="1127237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Click to reveal mission message and alert tone. </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https://www.youtube.com/watch?v=d8M7Xzjy_m8</a:t>
            </a:r>
          </a:p>
          <a:p>
            <a:endParaRPr lang="en-GB" dirty="0"/>
          </a:p>
          <a:p>
            <a:r>
              <a:rPr lang="en-GB" dirty="0"/>
              <a:t>Talk about when we are younger, we act more quickly.</a:t>
            </a:r>
          </a:p>
          <a:p>
            <a:r>
              <a:rPr lang="en-GB" dirty="0"/>
              <a:t>Often not thinking about the positives and negatives of a decision – in this case if the child had waited, she could have had two marshmallows.</a:t>
            </a:r>
          </a:p>
          <a:p>
            <a:r>
              <a:rPr lang="en-GB" dirty="0"/>
              <a:t>When we are making decisions as a teen, for example to step into the road, run to get our ball or maybe to get our drinks bottle that may have rolled into the road. We don’t think about the consequences of what could happen. </a:t>
            </a:r>
          </a:p>
          <a:p>
            <a:endParaRPr lang="en-GB" dirty="0"/>
          </a:p>
          <a:p>
            <a:r>
              <a:rPr lang="en-GB" dirty="0"/>
              <a:t>We are only worried about the immediate item not what could happen to us.</a:t>
            </a:r>
          </a:p>
          <a:p>
            <a:endParaRPr lang="en-GB" dirty="0"/>
          </a:p>
          <a:p>
            <a:r>
              <a:rPr lang="en-GB" dirty="0"/>
              <a:t>Being aware of this can help us make informed decisions</a:t>
            </a:r>
          </a:p>
          <a:p>
            <a:endParaRPr lang="en-GB" dirty="0"/>
          </a:p>
          <a:p>
            <a:r>
              <a:rPr lang="en-GB" dirty="0"/>
              <a:t> </a:t>
            </a:r>
          </a:p>
        </p:txBody>
      </p:sp>
      <p:sp>
        <p:nvSpPr>
          <p:cNvPr id="4" name="Slide Number Placeholder 3"/>
          <p:cNvSpPr>
            <a:spLocks noGrp="1"/>
          </p:cNvSpPr>
          <p:nvPr>
            <p:ph type="sldNum" sz="quarter" idx="5"/>
          </p:nvPr>
        </p:nvSpPr>
        <p:spPr/>
        <p:txBody>
          <a:bodyPr/>
          <a:lstStyle/>
          <a:p>
            <a:fld id="{036B5283-F444-401E-8644-A6D120E870DB}" type="slidenum">
              <a:rPr lang="en-GB" smtClean="0"/>
              <a:t>14</a:t>
            </a:fld>
            <a:endParaRPr lang="en-GB"/>
          </a:p>
        </p:txBody>
      </p:sp>
    </p:spTree>
    <p:extLst>
      <p:ext uri="{BB962C8B-B14F-4D97-AF65-F5344CB8AC3E}">
        <p14:creationId xmlns:p14="http://schemas.microsoft.com/office/powerpoint/2010/main" val="17408498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Read bullet points </a:t>
            </a:r>
          </a:p>
          <a:p>
            <a:endParaRPr lang="en-GB" dirty="0"/>
          </a:p>
          <a:p>
            <a:r>
              <a:rPr lang="en-GB" dirty="0"/>
              <a:t>Explain to children where the (upstairs) feeling brain is the Green part of the brain.</a:t>
            </a:r>
          </a:p>
          <a:p>
            <a:endParaRPr lang="en-GB" dirty="0"/>
          </a:p>
          <a:p>
            <a:r>
              <a:rPr lang="en-GB" dirty="0"/>
              <a:t>Explain to the children that the (downstairs) thinking brain is the Orange part of the brain.</a:t>
            </a:r>
          </a:p>
        </p:txBody>
      </p:sp>
      <p:sp>
        <p:nvSpPr>
          <p:cNvPr id="4" name="Slide Number Placeholder 3"/>
          <p:cNvSpPr>
            <a:spLocks noGrp="1"/>
          </p:cNvSpPr>
          <p:nvPr>
            <p:ph type="sldNum" sz="quarter" idx="5"/>
          </p:nvPr>
        </p:nvSpPr>
        <p:spPr/>
        <p:txBody>
          <a:bodyPr/>
          <a:lstStyle/>
          <a:p>
            <a:fld id="{9EFDBF47-4FAD-45BB-A904-B1189E901469}" type="slidenum">
              <a:rPr lang="en-GB" smtClean="0"/>
              <a:t>15</a:t>
            </a:fld>
            <a:endParaRPr lang="en-GB"/>
          </a:p>
        </p:txBody>
      </p:sp>
    </p:spTree>
    <p:extLst>
      <p:ext uri="{BB962C8B-B14F-4D97-AF65-F5344CB8AC3E}">
        <p14:creationId xmlns:p14="http://schemas.microsoft.com/office/powerpoint/2010/main" val="8432251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Share the techniques that could help them stay calm and make better decisions</a:t>
            </a:r>
          </a:p>
          <a:p>
            <a:r>
              <a:rPr lang="en-GB" dirty="0"/>
              <a:t>There are not only important for using the road safely, but they are also important for everyday life with friends, parents/carers or siblings. </a:t>
            </a:r>
          </a:p>
          <a:p>
            <a:r>
              <a:rPr lang="en-GB" dirty="0"/>
              <a:t>We all need to remind ourselves of ways to stay calm.</a:t>
            </a:r>
          </a:p>
          <a:p>
            <a:endParaRPr lang="en-GB" dirty="0"/>
          </a:p>
          <a:p>
            <a:r>
              <a:rPr lang="en-GB" dirty="0"/>
              <a:t>These strategies will also help the children in SATS/Peer relationships/family relationships to keep their cool and improve their wellbeing</a:t>
            </a:r>
          </a:p>
        </p:txBody>
      </p:sp>
      <p:sp>
        <p:nvSpPr>
          <p:cNvPr id="4" name="Slide Number Placeholder 3"/>
          <p:cNvSpPr>
            <a:spLocks noGrp="1"/>
          </p:cNvSpPr>
          <p:nvPr>
            <p:ph type="sldNum" sz="quarter" idx="5"/>
          </p:nvPr>
        </p:nvSpPr>
        <p:spPr/>
        <p:txBody>
          <a:bodyPr/>
          <a:lstStyle/>
          <a:p>
            <a:fld id="{9EFDBF47-4FAD-45BB-A904-B1189E901469}" type="slidenum">
              <a:rPr lang="en-GB" smtClean="0"/>
              <a:t>16</a:t>
            </a:fld>
            <a:endParaRPr lang="en-GB"/>
          </a:p>
        </p:txBody>
      </p:sp>
    </p:spTree>
    <p:extLst>
      <p:ext uri="{BB962C8B-B14F-4D97-AF65-F5344CB8AC3E}">
        <p14:creationId xmlns:p14="http://schemas.microsoft.com/office/powerpoint/2010/main" val="38166963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Prompt if they are struggling </a:t>
            </a:r>
          </a:p>
          <a:p>
            <a:r>
              <a:rPr lang="en-GB" dirty="0"/>
              <a:t>What do we need to do before travelling solo?</a:t>
            </a:r>
          </a:p>
          <a:p>
            <a:r>
              <a:rPr lang="en-GB" dirty="0"/>
              <a:t>What strategies could we use?</a:t>
            </a:r>
          </a:p>
          <a:p>
            <a:r>
              <a:rPr lang="en-GB" dirty="0"/>
              <a:t>Do you remember the different parts of the brain? What are they called?</a:t>
            </a:r>
          </a:p>
        </p:txBody>
      </p:sp>
      <p:sp>
        <p:nvSpPr>
          <p:cNvPr id="4" name="Slide Number Placeholder 3"/>
          <p:cNvSpPr>
            <a:spLocks noGrp="1"/>
          </p:cNvSpPr>
          <p:nvPr>
            <p:ph type="sldNum" sz="quarter" idx="5"/>
          </p:nvPr>
        </p:nvSpPr>
        <p:spPr/>
        <p:txBody>
          <a:bodyPr/>
          <a:lstStyle/>
          <a:p>
            <a:fld id="{9EFDBF47-4FAD-45BB-A904-B1189E901469}" type="slidenum">
              <a:rPr lang="en-GB" smtClean="0"/>
              <a:t>17</a:t>
            </a:fld>
            <a:endParaRPr lang="en-GB"/>
          </a:p>
        </p:txBody>
      </p:sp>
    </p:spTree>
    <p:extLst>
      <p:ext uri="{BB962C8B-B14F-4D97-AF65-F5344CB8AC3E}">
        <p14:creationId xmlns:p14="http://schemas.microsoft.com/office/powerpoint/2010/main" val="35034000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Really important message! Really remind the children about talking with their adults.</a:t>
            </a:r>
          </a:p>
          <a:p>
            <a:endParaRPr lang="en-GB" dirty="0"/>
          </a:p>
          <a:p>
            <a:r>
              <a:rPr lang="en-GB" dirty="0"/>
              <a:t>Prompt them to start having discussions about transitioning to  secondary school, how will they get there? Do they know what route to take?</a:t>
            </a:r>
          </a:p>
          <a:p>
            <a:r>
              <a:rPr lang="en-GB" dirty="0"/>
              <a:t>Will they use a bus? Have they used a bus before? Will they need a bus card/ money/ debit card etc?</a:t>
            </a:r>
          </a:p>
          <a:p>
            <a:r>
              <a:rPr lang="en-GB" dirty="0"/>
              <a:t>Could they do a practice walk over the summer holidays, walking with parents/carers to show them the way and then the next time meeting the parent at the school so they can have ago on their own?</a:t>
            </a:r>
          </a:p>
        </p:txBody>
      </p:sp>
      <p:sp>
        <p:nvSpPr>
          <p:cNvPr id="4" name="Slide Number Placeholder 3"/>
          <p:cNvSpPr>
            <a:spLocks noGrp="1"/>
          </p:cNvSpPr>
          <p:nvPr>
            <p:ph type="sldNum" sz="quarter" idx="5"/>
          </p:nvPr>
        </p:nvSpPr>
        <p:spPr/>
        <p:txBody>
          <a:bodyPr/>
          <a:lstStyle/>
          <a:p>
            <a:fld id="{036B5283-F444-401E-8644-A6D120E870DB}" type="slidenum">
              <a:rPr lang="en-GB" smtClean="0"/>
              <a:t>18</a:t>
            </a:fld>
            <a:endParaRPr lang="en-GB"/>
          </a:p>
        </p:txBody>
      </p:sp>
    </p:spTree>
    <p:extLst>
      <p:ext uri="{BB962C8B-B14F-4D97-AF65-F5344CB8AC3E}">
        <p14:creationId xmlns:p14="http://schemas.microsoft.com/office/powerpoint/2010/main" val="25774766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AA8FD25-A692-49E7-BAE7-6FBFA8E04900}" type="slidenum">
              <a:rPr lang="en-GB" smtClean="0"/>
              <a:t>19</a:t>
            </a:fld>
            <a:endParaRPr lang="en-GB"/>
          </a:p>
        </p:txBody>
      </p:sp>
    </p:spTree>
    <p:extLst>
      <p:ext uri="{BB962C8B-B14F-4D97-AF65-F5344CB8AC3E}">
        <p14:creationId xmlns:p14="http://schemas.microsoft.com/office/powerpoint/2010/main" val="8920291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Click and page will change and mission music should start.</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8C15C5-0688-5345-99FC-721E08AD15D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96644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You could introduce a regular, quick, 2-minute meditation exercise after registration </a:t>
            </a:r>
          </a:p>
        </p:txBody>
      </p:sp>
      <p:sp>
        <p:nvSpPr>
          <p:cNvPr id="4" name="Slide Number Placeholder 3"/>
          <p:cNvSpPr>
            <a:spLocks noGrp="1"/>
          </p:cNvSpPr>
          <p:nvPr>
            <p:ph type="sldNum" sz="quarter" idx="5"/>
          </p:nvPr>
        </p:nvSpPr>
        <p:spPr/>
        <p:txBody>
          <a:bodyPr/>
          <a:lstStyle/>
          <a:p>
            <a:fld id="{9EFDBF47-4FAD-45BB-A904-B1189E901469}" type="slidenum">
              <a:rPr lang="en-GB" smtClean="0"/>
              <a:t>21</a:t>
            </a:fld>
            <a:endParaRPr lang="en-GB"/>
          </a:p>
        </p:txBody>
      </p:sp>
    </p:spTree>
    <p:extLst>
      <p:ext uri="{BB962C8B-B14F-4D97-AF65-F5344CB8AC3E}">
        <p14:creationId xmlns:p14="http://schemas.microsoft.com/office/powerpoint/2010/main" val="7950083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https://vimeo.com/227542821</a:t>
            </a:r>
          </a:p>
          <a:p>
            <a:endParaRPr lang="en-GB" dirty="0"/>
          </a:p>
        </p:txBody>
      </p:sp>
      <p:sp>
        <p:nvSpPr>
          <p:cNvPr id="4" name="Slide Number Placeholder 3"/>
          <p:cNvSpPr>
            <a:spLocks noGrp="1"/>
          </p:cNvSpPr>
          <p:nvPr>
            <p:ph type="sldNum" sz="quarter" idx="5"/>
          </p:nvPr>
        </p:nvSpPr>
        <p:spPr/>
        <p:txBody>
          <a:bodyPr/>
          <a:lstStyle/>
          <a:p>
            <a:fld id="{9EFDBF47-4FAD-45BB-A904-B1189E901469}" type="slidenum">
              <a:rPr lang="en-GB" smtClean="0"/>
              <a:t>22</a:t>
            </a:fld>
            <a:endParaRPr lang="en-GB"/>
          </a:p>
        </p:txBody>
      </p:sp>
    </p:spTree>
    <p:extLst>
      <p:ext uri="{BB962C8B-B14F-4D97-AF65-F5344CB8AC3E}">
        <p14:creationId xmlns:p14="http://schemas.microsoft.com/office/powerpoint/2010/main" val="12959534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EFDBF47-4FAD-45BB-A904-B1189E901469}" type="slidenum">
              <a:rPr lang="en-GB" smtClean="0"/>
              <a:t>23</a:t>
            </a:fld>
            <a:endParaRPr lang="en-GB"/>
          </a:p>
        </p:txBody>
      </p:sp>
    </p:spTree>
    <p:extLst>
      <p:ext uri="{BB962C8B-B14F-4D97-AF65-F5344CB8AC3E}">
        <p14:creationId xmlns:p14="http://schemas.microsoft.com/office/powerpoint/2010/main" val="24162974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Click to reveal each of the lesson objectives.</a:t>
            </a:r>
          </a:p>
          <a:p>
            <a:endParaRPr lang="en-US" dirty="0">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456E4C-566D-4823-AD0B-B5B3BA4E8C7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115554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Read out each bullet point.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456E4C-566D-4823-AD0B-B5B3BA4E8C7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02505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Anyone in class already have any permissions from parents to walk anywhere on their own?</a:t>
            </a:r>
          </a:p>
          <a:p>
            <a:r>
              <a:rPr lang="en-GB" dirty="0"/>
              <a:t>How far? Where to? Any rules set in place to keep us safe? Discuss.</a:t>
            </a:r>
          </a:p>
          <a:p>
            <a:endParaRPr lang="en-GB" dirty="0"/>
          </a:p>
          <a:p>
            <a:r>
              <a:rPr lang="en-GB" dirty="0"/>
              <a:t>Click on the image to open up the webpage.</a:t>
            </a:r>
          </a:p>
          <a:p>
            <a:r>
              <a:rPr lang="en-GB" dirty="0"/>
              <a:t>If hyperlink fails, go to: https://www.think.gov.uk/resource/first-journeys/</a:t>
            </a:r>
          </a:p>
          <a:p>
            <a:endParaRPr lang="en-GB" dirty="0"/>
          </a:p>
        </p:txBody>
      </p:sp>
      <p:sp>
        <p:nvSpPr>
          <p:cNvPr id="4" name="Slide Number Placeholder 3"/>
          <p:cNvSpPr>
            <a:spLocks noGrp="1"/>
          </p:cNvSpPr>
          <p:nvPr>
            <p:ph type="sldNum" sz="quarter" idx="5"/>
          </p:nvPr>
        </p:nvSpPr>
        <p:spPr/>
        <p:txBody>
          <a:bodyPr/>
          <a:lstStyle/>
          <a:p>
            <a:fld id="{5AA8FD25-A692-49E7-BAE7-6FBFA8E04900}" type="slidenum">
              <a:rPr lang="en-GB" smtClean="0"/>
              <a:t>5</a:t>
            </a:fld>
            <a:endParaRPr lang="en-GB"/>
          </a:p>
        </p:txBody>
      </p:sp>
    </p:spTree>
    <p:extLst>
      <p:ext uri="{BB962C8B-B14F-4D97-AF65-F5344CB8AC3E}">
        <p14:creationId xmlns:p14="http://schemas.microsoft.com/office/powerpoint/2010/main" val="25147443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Click and text alert should appear and sound.</a:t>
            </a:r>
          </a:p>
          <a:p>
            <a:r>
              <a:rPr lang="en-GB" dirty="0"/>
              <a:t>Children to have a 2 minute talk with a partner or group. </a:t>
            </a:r>
          </a:p>
          <a:p>
            <a:r>
              <a:rPr lang="en-GB" dirty="0"/>
              <a:t>Come up with 3 things you need to consider before travelling on your own to school</a:t>
            </a:r>
          </a:p>
        </p:txBody>
      </p:sp>
      <p:sp>
        <p:nvSpPr>
          <p:cNvPr id="4" name="Slide Number Placeholder 3"/>
          <p:cNvSpPr>
            <a:spLocks noGrp="1"/>
          </p:cNvSpPr>
          <p:nvPr>
            <p:ph type="sldNum" sz="quarter" idx="5"/>
          </p:nvPr>
        </p:nvSpPr>
        <p:spPr/>
        <p:txBody>
          <a:bodyPr/>
          <a:lstStyle/>
          <a:p>
            <a:fld id="{5AA8FD25-A692-49E7-BAE7-6FBFA8E04900}" type="slidenum">
              <a:rPr lang="en-GB" smtClean="0"/>
              <a:t>6</a:t>
            </a:fld>
            <a:endParaRPr lang="en-GB"/>
          </a:p>
        </p:txBody>
      </p:sp>
    </p:spTree>
    <p:extLst>
      <p:ext uri="{BB962C8B-B14F-4D97-AF65-F5344CB8AC3E}">
        <p14:creationId xmlns:p14="http://schemas.microsoft.com/office/powerpoint/2010/main" val="41605026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Click to reveal each statement.</a:t>
            </a:r>
          </a:p>
          <a:p>
            <a:endParaRPr lang="en-GB" dirty="0"/>
          </a:p>
          <a:p>
            <a:r>
              <a:rPr lang="en-GB" dirty="0"/>
              <a:t>Discuss each point. Discuss or even demo how to use Google Maps to help select an appropriate route.</a:t>
            </a:r>
          </a:p>
          <a:p>
            <a:r>
              <a:rPr lang="en-GB" dirty="0"/>
              <a:t>You could also use your IT session to get the children to use google maps to plot how they will get to and from their secondary school in September </a:t>
            </a:r>
          </a:p>
        </p:txBody>
      </p:sp>
      <p:sp>
        <p:nvSpPr>
          <p:cNvPr id="4" name="Slide Number Placeholder 3"/>
          <p:cNvSpPr>
            <a:spLocks noGrp="1"/>
          </p:cNvSpPr>
          <p:nvPr>
            <p:ph type="sldNum" sz="quarter" idx="5"/>
          </p:nvPr>
        </p:nvSpPr>
        <p:spPr/>
        <p:txBody>
          <a:bodyPr/>
          <a:lstStyle/>
          <a:p>
            <a:fld id="{5AA8FD25-A692-49E7-BAE7-6FBFA8E04900}" type="slidenum">
              <a:rPr lang="en-GB" smtClean="0"/>
              <a:t>7</a:t>
            </a:fld>
            <a:endParaRPr lang="en-GB"/>
          </a:p>
        </p:txBody>
      </p:sp>
    </p:spTree>
    <p:extLst>
      <p:ext uri="{BB962C8B-B14F-4D97-AF65-F5344CB8AC3E}">
        <p14:creationId xmlns:p14="http://schemas.microsoft.com/office/powerpoint/2010/main" val="35717187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Click to reveal each statement.</a:t>
            </a:r>
          </a:p>
          <a:p>
            <a:endParaRPr lang="en-GB" dirty="0"/>
          </a:p>
          <a:p>
            <a:r>
              <a:rPr lang="en-GB" dirty="0"/>
              <a:t>Ask who has a phone?</a:t>
            </a:r>
          </a:p>
          <a:p>
            <a:r>
              <a:rPr lang="en-GB" dirty="0"/>
              <a:t>If they do, make sure they have emergency numbers on so they can phone parents/carers</a:t>
            </a:r>
          </a:p>
          <a:p>
            <a:r>
              <a:rPr lang="en-GB" dirty="0"/>
              <a:t>Talk about if they need to make a call, they move away from the side of the road to a well-lit spot, so they can get their phone out of their bag and safely make a call. </a:t>
            </a:r>
          </a:p>
        </p:txBody>
      </p:sp>
      <p:sp>
        <p:nvSpPr>
          <p:cNvPr id="4" name="Slide Number Placeholder 3"/>
          <p:cNvSpPr>
            <a:spLocks noGrp="1"/>
          </p:cNvSpPr>
          <p:nvPr>
            <p:ph type="sldNum" sz="quarter" idx="5"/>
          </p:nvPr>
        </p:nvSpPr>
        <p:spPr/>
        <p:txBody>
          <a:bodyPr/>
          <a:lstStyle/>
          <a:p>
            <a:fld id="{5AA8FD25-A692-49E7-BAE7-6FBFA8E04900}" type="slidenum">
              <a:rPr lang="en-GB" smtClean="0"/>
              <a:t>8</a:t>
            </a:fld>
            <a:endParaRPr lang="en-GB"/>
          </a:p>
        </p:txBody>
      </p:sp>
    </p:spTree>
    <p:extLst>
      <p:ext uri="{BB962C8B-B14F-4D97-AF65-F5344CB8AC3E}">
        <p14:creationId xmlns:p14="http://schemas.microsoft.com/office/powerpoint/2010/main" val="15868065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Click to reveal each statement.</a:t>
            </a:r>
          </a:p>
          <a:p>
            <a:endParaRPr lang="en-GB" dirty="0"/>
          </a:p>
          <a:p>
            <a:r>
              <a:rPr lang="en-GB" dirty="0"/>
              <a:t>Remind the children to have a watch that is appropriate. Can they tell the time or do they need a digital watch? Are they allowed a phone for this purpose instead?</a:t>
            </a:r>
          </a:p>
          <a:p>
            <a:r>
              <a:rPr lang="en-GB" dirty="0"/>
              <a:t>Remind them to not deviate off this pre-agreed route.</a:t>
            </a:r>
          </a:p>
        </p:txBody>
      </p:sp>
      <p:sp>
        <p:nvSpPr>
          <p:cNvPr id="4" name="Slide Number Placeholder 3"/>
          <p:cNvSpPr>
            <a:spLocks noGrp="1"/>
          </p:cNvSpPr>
          <p:nvPr>
            <p:ph type="sldNum" sz="quarter" idx="5"/>
          </p:nvPr>
        </p:nvSpPr>
        <p:spPr/>
        <p:txBody>
          <a:bodyPr/>
          <a:lstStyle/>
          <a:p>
            <a:fld id="{5AA8FD25-A692-49E7-BAE7-6FBFA8E04900}" type="slidenum">
              <a:rPr lang="en-GB" smtClean="0"/>
              <a:t>9</a:t>
            </a:fld>
            <a:endParaRPr lang="en-GB"/>
          </a:p>
        </p:txBody>
      </p:sp>
    </p:spTree>
    <p:extLst>
      <p:ext uri="{BB962C8B-B14F-4D97-AF65-F5344CB8AC3E}">
        <p14:creationId xmlns:p14="http://schemas.microsoft.com/office/powerpoint/2010/main" val="30380268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1E4C1-D855-34E7-54B4-21D0C16C752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40140D8-D3A7-7D62-B49D-FE834CE9A67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3FC9885-B2FC-0D44-BFC6-5C73EE0ADF06}"/>
              </a:ext>
            </a:extLst>
          </p:cNvPr>
          <p:cNvSpPr>
            <a:spLocks noGrp="1"/>
          </p:cNvSpPr>
          <p:nvPr>
            <p:ph type="dt" sz="half" idx="10"/>
          </p:nvPr>
        </p:nvSpPr>
        <p:spPr/>
        <p:txBody>
          <a:bodyPr/>
          <a:lstStyle/>
          <a:p>
            <a:fld id="{72D679A9-91A0-447F-929E-BB03DD3B38CA}" type="datetimeFigureOut">
              <a:rPr lang="en-GB" smtClean="0"/>
              <a:t>21/02/2025</a:t>
            </a:fld>
            <a:endParaRPr lang="en-GB"/>
          </a:p>
        </p:txBody>
      </p:sp>
      <p:sp>
        <p:nvSpPr>
          <p:cNvPr id="5" name="Footer Placeholder 4">
            <a:extLst>
              <a:ext uri="{FF2B5EF4-FFF2-40B4-BE49-F238E27FC236}">
                <a16:creationId xmlns:a16="http://schemas.microsoft.com/office/drawing/2014/main" id="{2687EEA7-60BA-A442-269F-8204B4DEB54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A62CD49-481E-C702-7048-EC43B025AB08}"/>
              </a:ext>
            </a:extLst>
          </p:cNvPr>
          <p:cNvSpPr>
            <a:spLocks noGrp="1"/>
          </p:cNvSpPr>
          <p:nvPr>
            <p:ph type="sldNum" sz="quarter" idx="12"/>
          </p:nvPr>
        </p:nvSpPr>
        <p:spPr/>
        <p:txBody>
          <a:bodyPr/>
          <a:lstStyle/>
          <a:p>
            <a:fld id="{9D2BD01F-2873-4713-9CB1-1FD6B763B120}" type="slidenum">
              <a:rPr lang="en-GB" smtClean="0"/>
              <a:t>‹#›</a:t>
            </a:fld>
            <a:endParaRPr lang="en-GB"/>
          </a:p>
        </p:txBody>
      </p:sp>
    </p:spTree>
    <p:extLst>
      <p:ext uri="{BB962C8B-B14F-4D97-AF65-F5344CB8AC3E}">
        <p14:creationId xmlns:p14="http://schemas.microsoft.com/office/powerpoint/2010/main" val="15959887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D88FDA-10E9-53B0-F65D-F0C42EFE5E6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95A776C-EF55-FB9B-1256-680658070CE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34F2568-41EE-1CAB-2F3B-760DE26358AC}"/>
              </a:ext>
            </a:extLst>
          </p:cNvPr>
          <p:cNvSpPr>
            <a:spLocks noGrp="1"/>
          </p:cNvSpPr>
          <p:nvPr>
            <p:ph type="dt" sz="half" idx="10"/>
          </p:nvPr>
        </p:nvSpPr>
        <p:spPr/>
        <p:txBody>
          <a:bodyPr/>
          <a:lstStyle/>
          <a:p>
            <a:fld id="{72D679A9-91A0-447F-929E-BB03DD3B38CA}" type="datetimeFigureOut">
              <a:rPr lang="en-GB" smtClean="0"/>
              <a:t>21/02/2025</a:t>
            </a:fld>
            <a:endParaRPr lang="en-GB"/>
          </a:p>
        </p:txBody>
      </p:sp>
      <p:sp>
        <p:nvSpPr>
          <p:cNvPr id="5" name="Footer Placeholder 4">
            <a:extLst>
              <a:ext uri="{FF2B5EF4-FFF2-40B4-BE49-F238E27FC236}">
                <a16:creationId xmlns:a16="http://schemas.microsoft.com/office/drawing/2014/main" id="{4D31FFE2-43D0-723C-FE28-C101E4A8225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A32B49A-1ECC-C50E-EB3E-4AAA366FB1B4}"/>
              </a:ext>
            </a:extLst>
          </p:cNvPr>
          <p:cNvSpPr>
            <a:spLocks noGrp="1"/>
          </p:cNvSpPr>
          <p:nvPr>
            <p:ph type="sldNum" sz="quarter" idx="12"/>
          </p:nvPr>
        </p:nvSpPr>
        <p:spPr/>
        <p:txBody>
          <a:bodyPr/>
          <a:lstStyle/>
          <a:p>
            <a:fld id="{9D2BD01F-2873-4713-9CB1-1FD6B763B120}" type="slidenum">
              <a:rPr lang="en-GB" smtClean="0"/>
              <a:t>‹#›</a:t>
            </a:fld>
            <a:endParaRPr lang="en-GB"/>
          </a:p>
        </p:txBody>
      </p:sp>
    </p:spTree>
    <p:extLst>
      <p:ext uri="{BB962C8B-B14F-4D97-AF65-F5344CB8AC3E}">
        <p14:creationId xmlns:p14="http://schemas.microsoft.com/office/powerpoint/2010/main" val="35081471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748128D-84D2-C44C-6B20-EBA41E88288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BCDBCCA-43B1-0F43-EB3D-0D848CDF018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EFB6E54-7B4C-FC9D-5BFC-309892BD86E3}"/>
              </a:ext>
            </a:extLst>
          </p:cNvPr>
          <p:cNvSpPr>
            <a:spLocks noGrp="1"/>
          </p:cNvSpPr>
          <p:nvPr>
            <p:ph type="dt" sz="half" idx="10"/>
          </p:nvPr>
        </p:nvSpPr>
        <p:spPr/>
        <p:txBody>
          <a:bodyPr/>
          <a:lstStyle/>
          <a:p>
            <a:fld id="{72D679A9-91A0-447F-929E-BB03DD3B38CA}" type="datetimeFigureOut">
              <a:rPr lang="en-GB" smtClean="0"/>
              <a:t>21/02/2025</a:t>
            </a:fld>
            <a:endParaRPr lang="en-GB"/>
          </a:p>
        </p:txBody>
      </p:sp>
      <p:sp>
        <p:nvSpPr>
          <p:cNvPr id="5" name="Footer Placeholder 4">
            <a:extLst>
              <a:ext uri="{FF2B5EF4-FFF2-40B4-BE49-F238E27FC236}">
                <a16:creationId xmlns:a16="http://schemas.microsoft.com/office/drawing/2014/main" id="{3A94D690-4F7F-C47E-A5DE-4920D2A35B1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649DD4C-EC74-8E8A-3B68-9AB57A1BE719}"/>
              </a:ext>
            </a:extLst>
          </p:cNvPr>
          <p:cNvSpPr>
            <a:spLocks noGrp="1"/>
          </p:cNvSpPr>
          <p:nvPr>
            <p:ph type="sldNum" sz="quarter" idx="12"/>
          </p:nvPr>
        </p:nvSpPr>
        <p:spPr/>
        <p:txBody>
          <a:bodyPr/>
          <a:lstStyle/>
          <a:p>
            <a:fld id="{9D2BD01F-2873-4713-9CB1-1FD6B763B120}" type="slidenum">
              <a:rPr lang="en-GB" smtClean="0"/>
              <a:t>‹#›</a:t>
            </a:fld>
            <a:endParaRPr lang="en-GB"/>
          </a:p>
        </p:txBody>
      </p:sp>
    </p:spTree>
    <p:extLst>
      <p:ext uri="{BB962C8B-B14F-4D97-AF65-F5344CB8AC3E}">
        <p14:creationId xmlns:p14="http://schemas.microsoft.com/office/powerpoint/2010/main" val="25042527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453F1-E832-7937-72AA-52F56261D5B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F9546A9-CB4E-BE6F-19F6-DE0B2B2DB29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B793BEF-D71C-8FD5-5F9B-A33B0372F948}"/>
              </a:ext>
            </a:extLst>
          </p:cNvPr>
          <p:cNvSpPr>
            <a:spLocks noGrp="1"/>
          </p:cNvSpPr>
          <p:nvPr>
            <p:ph type="dt" sz="half" idx="10"/>
          </p:nvPr>
        </p:nvSpPr>
        <p:spPr/>
        <p:txBody>
          <a:bodyPr/>
          <a:lstStyle/>
          <a:p>
            <a:fld id="{72D679A9-91A0-447F-929E-BB03DD3B38CA}" type="datetimeFigureOut">
              <a:rPr lang="en-GB" smtClean="0"/>
              <a:t>21/02/2025</a:t>
            </a:fld>
            <a:endParaRPr lang="en-GB"/>
          </a:p>
        </p:txBody>
      </p:sp>
      <p:sp>
        <p:nvSpPr>
          <p:cNvPr id="5" name="Footer Placeholder 4">
            <a:extLst>
              <a:ext uri="{FF2B5EF4-FFF2-40B4-BE49-F238E27FC236}">
                <a16:creationId xmlns:a16="http://schemas.microsoft.com/office/drawing/2014/main" id="{C7A3F436-286A-FB27-1A54-D785A433EEC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23F7AB6-4DAE-F0C1-5210-537B89309BDD}"/>
              </a:ext>
            </a:extLst>
          </p:cNvPr>
          <p:cNvSpPr>
            <a:spLocks noGrp="1"/>
          </p:cNvSpPr>
          <p:nvPr>
            <p:ph type="sldNum" sz="quarter" idx="12"/>
          </p:nvPr>
        </p:nvSpPr>
        <p:spPr/>
        <p:txBody>
          <a:bodyPr/>
          <a:lstStyle/>
          <a:p>
            <a:fld id="{9D2BD01F-2873-4713-9CB1-1FD6B763B120}" type="slidenum">
              <a:rPr lang="en-GB" smtClean="0"/>
              <a:t>‹#›</a:t>
            </a:fld>
            <a:endParaRPr lang="en-GB"/>
          </a:p>
        </p:txBody>
      </p:sp>
    </p:spTree>
    <p:extLst>
      <p:ext uri="{BB962C8B-B14F-4D97-AF65-F5344CB8AC3E}">
        <p14:creationId xmlns:p14="http://schemas.microsoft.com/office/powerpoint/2010/main" val="14430972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1966B-B5DA-B6FE-8D3C-44FE7AF00DB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03F8B33-211A-2F2F-FA16-E43D5B00034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66ED67B-75C1-FDC3-0A08-C479B98CD178}"/>
              </a:ext>
            </a:extLst>
          </p:cNvPr>
          <p:cNvSpPr>
            <a:spLocks noGrp="1"/>
          </p:cNvSpPr>
          <p:nvPr>
            <p:ph type="dt" sz="half" idx="10"/>
          </p:nvPr>
        </p:nvSpPr>
        <p:spPr/>
        <p:txBody>
          <a:bodyPr/>
          <a:lstStyle/>
          <a:p>
            <a:fld id="{72D679A9-91A0-447F-929E-BB03DD3B38CA}" type="datetimeFigureOut">
              <a:rPr lang="en-GB" smtClean="0"/>
              <a:t>21/02/2025</a:t>
            </a:fld>
            <a:endParaRPr lang="en-GB"/>
          </a:p>
        </p:txBody>
      </p:sp>
      <p:sp>
        <p:nvSpPr>
          <p:cNvPr id="5" name="Footer Placeholder 4">
            <a:extLst>
              <a:ext uri="{FF2B5EF4-FFF2-40B4-BE49-F238E27FC236}">
                <a16:creationId xmlns:a16="http://schemas.microsoft.com/office/drawing/2014/main" id="{73093E7A-609E-27B2-70F0-C5868DEEC29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9E6FB85-7467-7E2A-34B6-F77637CEF417}"/>
              </a:ext>
            </a:extLst>
          </p:cNvPr>
          <p:cNvSpPr>
            <a:spLocks noGrp="1"/>
          </p:cNvSpPr>
          <p:nvPr>
            <p:ph type="sldNum" sz="quarter" idx="12"/>
          </p:nvPr>
        </p:nvSpPr>
        <p:spPr/>
        <p:txBody>
          <a:bodyPr/>
          <a:lstStyle/>
          <a:p>
            <a:fld id="{9D2BD01F-2873-4713-9CB1-1FD6B763B120}" type="slidenum">
              <a:rPr lang="en-GB" smtClean="0"/>
              <a:t>‹#›</a:t>
            </a:fld>
            <a:endParaRPr lang="en-GB"/>
          </a:p>
        </p:txBody>
      </p:sp>
    </p:spTree>
    <p:extLst>
      <p:ext uri="{BB962C8B-B14F-4D97-AF65-F5344CB8AC3E}">
        <p14:creationId xmlns:p14="http://schemas.microsoft.com/office/powerpoint/2010/main" val="15074052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E87B4D-05C5-F076-255F-0E20029163D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9D75D55-0D1F-1CE9-5938-DE9951D0395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2ABD211-123F-6124-C1AC-667517E8528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1B669B8-9401-B2A9-C5AA-CDD9D9747C5A}"/>
              </a:ext>
            </a:extLst>
          </p:cNvPr>
          <p:cNvSpPr>
            <a:spLocks noGrp="1"/>
          </p:cNvSpPr>
          <p:nvPr>
            <p:ph type="dt" sz="half" idx="10"/>
          </p:nvPr>
        </p:nvSpPr>
        <p:spPr/>
        <p:txBody>
          <a:bodyPr/>
          <a:lstStyle/>
          <a:p>
            <a:fld id="{72D679A9-91A0-447F-929E-BB03DD3B38CA}" type="datetimeFigureOut">
              <a:rPr lang="en-GB" smtClean="0"/>
              <a:t>21/02/2025</a:t>
            </a:fld>
            <a:endParaRPr lang="en-GB"/>
          </a:p>
        </p:txBody>
      </p:sp>
      <p:sp>
        <p:nvSpPr>
          <p:cNvPr id="6" name="Footer Placeholder 5">
            <a:extLst>
              <a:ext uri="{FF2B5EF4-FFF2-40B4-BE49-F238E27FC236}">
                <a16:creationId xmlns:a16="http://schemas.microsoft.com/office/drawing/2014/main" id="{ED051216-C0CE-52FC-1DF0-84CF205D4EF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96BD22C-1180-99B8-689F-BB4D1275BFBE}"/>
              </a:ext>
            </a:extLst>
          </p:cNvPr>
          <p:cNvSpPr>
            <a:spLocks noGrp="1"/>
          </p:cNvSpPr>
          <p:nvPr>
            <p:ph type="sldNum" sz="quarter" idx="12"/>
          </p:nvPr>
        </p:nvSpPr>
        <p:spPr/>
        <p:txBody>
          <a:bodyPr/>
          <a:lstStyle/>
          <a:p>
            <a:fld id="{9D2BD01F-2873-4713-9CB1-1FD6B763B120}" type="slidenum">
              <a:rPr lang="en-GB" smtClean="0"/>
              <a:t>‹#›</a:t>
            </a:fld>
            <a:endParaRPr lang="en-GB"/>
          </a:p>
        </p:txBody>
      </p:sp>
    </p:spTree>
    <p:extLst>
      <p:ext uri="{BB962C8B-B14F-4D97-AF65-F5344CB8AC3E}">
        <p14:creationId xmlns:p14="http://schemas.microsoft.com/office/powerpoint/2010/main" val="23004559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160776-7ACA-7F8A-CB70-24C63C9F442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E4C8C7B-43C3-1201-717E-8E67C752275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6813431-5A6D-CB88-BF95-75505619680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F2626F9-13BA-D3D2-417F-299F2B3EF3D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26BEB76-1C7B-84A7-59E8-6538BCEB629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F7427CF-36C7-CF6E-F312-7FE63D4F7D63}"/>
              </a:ext>
            </a:extLst>
          </p:cNvPr>
          <p:cNvSpPr>
            <a:spLocks noGrp="1"/>
          </p:cNvSpPr>
          <p:nvPr>
            <p:ph type="dt" sz="half" idx="10"/>
          </p:nvPr>
        </p:nvSpPr>
        <p:spPr/>
        <p:txBody>
          <a:bodyPr/>
          <a:lstStyle/>
          <a:p>
            <a:fld id="{72D679A9-91A0-447F-929E-BB03DD3B38CA}" type="datetimeFigureOut">
              <a:rPr lang="en-GB" smtClean="0"/>
              <a:t>21/02/2025</a:t>
            </a:fld>
            <a:endParaRPr lang="en-GB"/>
          </a:p>
        </p:txBody>
      </p:sp>
      <p:sp>
        <p:nvSpPr>
          <p:cNvPr id="8" name="Footer Placeholder 7">
            <a:extLst>
              <a:ext uri="{FF2B5EF4-FFF2-40B4-BE49-F238E27FC236}">
                <a16:creationId xmlns:a16="http://schemas.microsoft.com/office/drawing/2014/main" id="{67620EB2-3A77-536E-0A56-8A0B5A2AE058}"/>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121BD61-C8C7-22BB-566E-52E7A8B6EEDB}"/>
              </a:ext>
            </a:extLst>
          </p:cNvPr>
          <p:cNvSpPr>
            <a:spLocks noGrp="1"/>
          </p:cNvSpPr>
          <p:nvPr>
            <p:ph type="sldNum" sz="quarter" idx="12"/>
          </p:nvPr>
        </p:nvSpPr>
        <p:spPr/>
        <p:txBody>
          <a:bodyPr/>
          <a:lstStyle/>
          <a:p>
            <a:fld id="{9D2BD01F-2873-4713-9CB1-1FD6B763B120}" type="slidenum">
              <a:rPr lang="en-GB" smtClean="0"/>
              <a:t>‹#›</a:t>
            </a:fld>
            <a:endParaRPr lang="en-GB"/>
          </a:p>
        </p:txBody>
      </p:sp>
    </p:spTree>
    <p:extLst>
      <p:ext uri="{BB962C8B-B14F-4D97-AF65-F5344CB8AC3E}">
        <p14:creationId xmlns:p14="http://schemas.microsoft.com/office/powerpoint/2010/main" val="38868968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01BA1-E487-DD61-E20E-E50DCB4156F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6CDA29C-8AC9-8D65-46A3-B92448CC58FF}"/>
              </a:ext>
            </a:extLst>
          </p:cNvPr>
          <p:cNvSpPr>
            <a:spLocks noGrp="1"/>
          </p:cNvSpPr>
          <p:nvPr>
            <p:ph type="dt" sz="half" idx="10"/>
          </p:nvPr>
        </p:nvSpPr>
        <p:spPr/>
        <p:txBody>
          <a:bodyPr/>
          <a:lstStyle/>
          <a:p>
            <a:fld id="{72D679A9-91A0-447F-929E-BB03DD3B38CA}" type="datetimeFigureOut">
              <a:rPr lang="en-GB" smtClean="0"/>
              <a:t>21/02/2025</a:t>
            </a:fld>
            <a:endParaRPr lang="en-GB"/>
          </a:p>
        </p:txBody>
      </p:sp>
      <p:sp>
        <p:nvSpPr>
          <p:cNvPr id="4" name="Footer Placeholder 3">
            <a:extLst>
              <a:ext uri="{FF2B5EF4-FFF2-40B4-BE49-F238E27FC236}">
                <a16:creationId xmlns:a16="http://schemas.microsoft.com/office/drawing/2014/main" id="{8A29DF31-0C46-16EA-280C-74E28B9939F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536FFCB-3958-6C6D-01A4-0E6FCD6D2B37}"/>
              </a:ext>
            </a:extLst>
          </p:cNvPr>
          <p:cNvSpPr>
            <a:spLocks noGrp="1"/>
          </p:cNvSpPr>
          <p:nvPr>
            <p:ph type="sldNum" sz="quarter" idx="12"/>
          </p:nvPr>
        </p:nvSpPr>
        <p:spPr/>
        <p:txBody>
          <a:bodyPr/>
          <a:lstStyle/>
          <a:p>
            <a:fld id="{9D2BD01F-2873-4713-9CB1-1FD6B763B120}" type="slidenum">
              <a:rPr lang="en-GB" smtClean="0"/>
              <a:t>‹#›</a:t>
            </a:fld>
            <a:endParaRPr lang="en-GB"/>
          </a:p>
        </p:txBody>
      </p:sp>
    </p:spTree>
    <p:extLst>
      <p:ext uri="{BB962C8B-B14F-4D97-AF65-F5344CB8AC3E}">
        <p14:creationId xmlns:p14="http://schemas.microsoft.com/office/powerpoint/2010/main" val="14897974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BAA370C-01EE-BA75-712D-5504E2A1E89D}"/>
              </a:ext>
            </a:extLst>
          </p:cNvPr>
          <p:cNvSpPr>
            <a:spLocks noGrp="1"/>
          </p:cNvSpPr>
          <p:nvPr>
            <p:ph type="dt" sz="half" idx="10"/>
          </p:nvPr>
        </p:nvSpPr>
        <p:spPr/>
        <p:txBody>
          <a:bodyPr/>
          <a:lstStyle/>
          <a:p>
            <a:fld id="{72D679A9-91A0-447F-929E-BB03DD3B38CA}" type="datetimeFigureOut">
              <a:rPr lang="en-GB" smtClean="0"/>
              <a:t>21/02/2025</a:t>
            </a:fld>
            <a:endParaRPr lang="en-GB"/>
          </a:p>
        </p:txBody>
      </p:sp>
      <p:sp>
        <p:nvSpPr>
          <p:cNvPr id="3" name="Footer Placeholder 2">
            <a:extLst>
              <a:ext uri="{FF2B5EF4-FFF2-40B4-BE49-F238E27FC236}">
                <a16:creationId xmlns:a16="http://schemas.microsoft.com/office/drawing/2014/main" id="{CA5CA7C8-18C5-48F8-E97E-812734191C7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E79C699-C71C-ED5E-C2A1-B81BBBC0FD47}"/>
              </a:ext>
            </a:extLst>
          </p:cNvPr>
          <p:cNvSpPr>
            <a:spLocks noGrp="1"/>
          </p:cNvSpPr>
          <p:nvPr>
            <p:ph type="sldNum" sz="quarter" idx="12"/>
          </p:nvPr>
        </p:nvSpPr>
        <p:spPr/>
        <p:txBody>
          <a:bodyPr/>
          <a:lstStyle/>
          <a:p>
            <a:fld id="{9D2BD01F-2873-4713-9CB1-1FD6B763B120}" type="slidenum">
              <a:rPr lang="en-GB" smtClean="0"/>
              <a:t>‹#›</a:t>
            </a:fld>
            <a:endParaRPr lang="en-GB"/>
          </a:p>
        </p:txBody>
      </p:sp>
    </p:spTree>
    <p:extLst>
      <p:ext uri="{BB962C8B-B14F-4D97-AF65-F5344CB8AC3E}">
        <p14:creationId xmlns:p14="http://schemas.microsoft.com/office/powerpoint/2010/main" val="23730556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B18D44-DDE9-EEE1-D72A-47388A8F201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AF83CCA-232E-D1CD-546D-B4BA28FA58F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CFFBCBB-719E-CA55-6714-012FAD5097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2AAC432-424D-917D-07D4-0C8D95316CC2}"/>
              </a:ext>
            </a:extLst>
          </p:cNvPr>
          <p:cNvSpPr>
            <a:spLocks noGrp="1"/>
          </p:cNvSpPr>
          <p:nvPr>
            <p:ph type="dt" sz="half" idx="10"/>
          </p:nvPr>
        </p:nvSpPr>
        <p:spPr/>
        <p:txBody>
          <a:bodyPr/>
          <a:lstStyle/>
          <a:p>
            <a:fld id="{72D679A9-91A0-447F-929E-BB03DD3B38CA}" type="datetimeFigureOut">
              <a:rPr lang="en-GB" smtClean="0"/>
              <a:t>21/02/2025</a:t>
            </a:fld>
            <a:endParaRPr lang="en-GB"/>
          </a:p>
        </p:txBody>
      </p:sp>
      <p:sp>
        <p:nvSpPr>
          <p:cNvPr id="6" name="Footer Placeholder 5">
            <a:extLst>
              <a:ext uri="{FF2B5EF4-FFF2-40B4-BE49-F238E27FC236}">
                <a16:creationId xmlns:a16="http://schemas.microsoft.com/office/drawing/2014/main" id="{F7E37146-13C9-6DC6-E03A-D2540544ED9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563B65E-59BD-0E3C-0A6D-C03771FF98D9}"/>
              </a:ext>
            </a:extLst>
          </p:cNvPr>
          <p:cNvSpPr>
            <a:spLocks noGrp="1"/>
          </p:cNvSpPr>
          <p:nvPr>
            <p:ph type="sldNum" sz="quarter" idx="12"/>
          </p:nvPr>
        </p:nvSpPr>
        <p:spPr/>
        <p:txBody>
          <a:bodyPr/>
          <a:lstStyle/>
          <a:p>
            <a:fld id="{9D2BD01F-2873-4713-9CB1-1FD6B763B120}" type="slidenum">
              <a:rPr lang="en-GB" smtClean="0"/>
              <a:t>‹#›</a:t>
            </a:fld>
            <a:endParaRPr lang="en-GB"/>
          </a:p>
        </p:txBody>
      </p:sp>
    </p:spTree>
    <p:extLst>
      <p:ext uri="{BB962C8B-B14F-4D97-AF65-F5344CB8AC3E}">
        <p14:creationId xmlns:p14="http://schemas.microsoft.com/office/powerpoint/2010/main" val="38906172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2FF4C-848C-CB92-1885-D312E276A7F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FD884D4-633D-E9CB-1C5B-C739FCE5D66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DFAA0FA-9A9F-30AB-CEC4-BD4B12BBFB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85B2631-6605-CCEA-5C91-5B82E5EC9A28}"/>
              </a:ext>
            </a:extLst>
          </p:cNvPr>
          <p:cNvSpPr>
            <a:spLocks noGrp="1"/>
          </p:cNvSpPr>
          <p:nvPr>
            <p:ph type="dt" sz="half" idx="10"/>
          </p:nvPr>
        </p:nvSpPr>
        <p:spPr/>
        <p:txBody>
          <a:bodyPr/>
          <a:lstStyle/>
          <a:p>
            <a:fld id="{72D679A9-91A0-447F-929E-BB03DD3B38CA}" type="datetimeFigureOut">
              <a:rPr lang="en-GB" smtClean="0"/>
              <a:t>21/02/2025</a:t>
            </a:fld>
            <a:endParaRPr lang="en-GB"/>
          </a:p>
        </p:txBody>
      </p:sp>
      <p:sp>
        <p:nvSpPr>
          <p:cNvPr id="6" name="Footer Placeholder 5">
            <a:extLst>
              <a:ext uri="{FF2B5EF4-FFF2-40B4-BE49-F238E27FC236}">
                <a16:creationId xmlns:a16="http://schemas.microsoft.com/office/drawing/2014/main" id="{61B2EC04-A757-D029-664D-B3526C10E13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98C7858-D6AB-5411-7587-91C7E1A78430}"/>
              </a:ext>
            </a:extLst>
          </p:cNvPr>
          <p:cNvSpPr>
            <a:spLocks noGrp="1"/>
          </p:cNvSpPr>
          <p:nvPr>
            <p:ph type="sldNum" sz="quarter" idx="12"/>
          </p:nvPr>
        </p:nvSpPr>
        <p:spPr/>
        <p:txBody>
          <a:bodyPr/>
          <a:lstStyle/>
          <a:p>
            <a:fld id="{9D2BD01F-2873-4713-9CB1-1FD6B763B120}" type="slidenum">
              <a:rPr lang="en-GB" smtClean="0"/>
              <a:t>‹#›</a:t>
            </a:fld>
            <a:endParaRPr lang="en-GB"/>
          </a:p>
        </p:txBody>
      </p:sp>
    </p:spTree>
    <p:extLst>
      <p:ext uri="{BB962C8B-B14F-4D97-AF65-F5344CB8AC3E}">
        <p14:creationId xmlns:p14="http://schemas.microsoft.com/office/powerpoint/2010/main" val="28701297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B2D1B17-547F-9871-0C60-2B3F1EE4183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7200F89-B937-A389-4F81-BFB4223B86F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7D55F99-C873-6226-641C-9243345ADFA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D679A9-91A0-447F-929E-BB03DD3B38CA}" type="datetimeFigureOut">
              <a:rPr lang="en-GB" smtClean="0"/>
              <a:t>21/02/2025</a:t>
            </a:fld>
            <a:endParaRPr lang="en-GB"/>
          </a:p>
        </p:txBody>
      </p:sp>
      <p:sp>
        <p:nvSpPr>
          <p:cNvPr id="5" name="Footer Placeholder 4">
            <a:extLst>
              <a:ext uri="{FF2B5EF4-FFF2-40B4-BE49-F238E27FC236}">
                <a16:creationId xmlns:a16="http://schemas.microsoft.com/office/drawing/2014/main" id="{6BC01ED9-3269-5F30-FF26-76A5551FA5E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285B7F77-725C-C1F4-0646-C7F539BE0EF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2BD01F-2873-4713-9CB1-1FD6B763B120}" type="slidenum">
              <a:rPr lang="en-GB" smtClean="0"/>
              <a:t>‹#›</a:t>
            </a:fld>
            <a:endParaRPr lang="en-GB"/>
          </a:p>
        </p:txBody>
      </p:sp>
    </p:spTree>
    <p:extLst>
      <p:ext uri="{BB962C8B-B14F-4D97-AF65-F5344CB8AC3E}">
        <p14:creationId xmlns:p14="http://schemas.microsoft.com/office/powerpoint/2010/main" val="30476579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18.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0.jpg"/><Relationship Id="rId7"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1.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slideLayout" Target="../slideLayouts/slideLayout2.xml"/><Relationship Id="rId7" Type="http://schemas.openxmlformats.org/officeDocument/2006/relationships/image" Target="../media/image3.pn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5.png"/><Relationship Id="rId11" Type="http://schemas.openxmlformats.org/officeDocument/2006/relationships/image" Target="../media/image22.jpg"/><Relationship Id="rId5" Type="http://schemas.openxmlformats.org/officeDocument/2006/relationships/image" Target="../media/image11.jpeg"/><Relationship Id="rId10" Type="http://schemas.openxmlformats.org/officeDocument/2006/relationships/image" Target="../media/image4.png"/><Relationship Id="rId4" Type="http://schemas.openxmlformats.org/officeDocument/2006/relationships/notesSlide" Target="../notesSlides/notesSlide12.xml"/><Relationship Id="rId9"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3.jp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video" Target="https://www.youtube.com/embed/6ROhDCFaUw4?feature=oembed" TargetMode="External"/><Relationship Id="rId7" Type="http://schemas.openxmlformats.org/officeDocument/2006/relationships/image" Target="../media/image5.png"/><Relationship Id="rId12" Type="http://schemas.openxmlformats.org/officeDocument/2006/relationships/image" Target="../media/image24.jpe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11.jpeg"/><Relationship Id="rId11" Type="http://schemas.openxmlformats.org/officeDocument/2006/relationships/image" Target="../media/image4.png"/><Relationship Id="rId5" Type="http://schemas.openxmlformats.org/officeDocument/2006/relationships/notesSlide" Target="../notesSlides/notesSlide14.xml"/><Relationship Id="rId10" Type="http://schemas.microsoft.com/office/2007/relationships/hdphoto" Target="../media/hdphoto1.wdp"/><Relationship Id="rId4" Type="http://schemas.openxmlformats.org/officeDocument/2006/relationships/slideLayout" Target="../slideLayouts/slideLayout2.xml"/><Relationship Id="rId9"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5.jp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slideLayout" Target="../slideLayouts/slideLayout2.xml"/><Relationship Id="rId7" Type="http://schemas.openxmlformats.org/officeDocument/2006/relationships/image" Target="../media/image3.png"/><Relationship Id="rId12" Type="http://schemas.openxmlformats.org/officeDocument/2006/relationships/image" Target="../media/image28.pn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5.png"/><Relationship Id="rId11" Type="http://schemas.openxmlformats.org/officeDocument/2006/relationships/image" Target="../media/image19.jpg"/><Relationship Id="rId5" Type="http://schemas.openxmlformats.org/officeDocument/2006/relationships/image" Target="../media/image11.jpeg"/><Relationship Id="rId10" Type="http://schemas.openxmlformats.org/officeDocument/2006/relationships/image" Target="../media/image4.png"/><Relationship Id="rId4" Type="http://schemas.openxmlformats.org/officeDocument/2006/relationships/notesSlide" Target="../notesSlides/notesSlide18.xml"/><Relationship Id="rId9"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9.jpeg"/></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2.xml"/><Relationship Id="rId7" Type="http://schemas.openxmlformats.org/officeDocument/2006/relationships/image" Target="../media/image2.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1.jpeg"/><Relationship Id="rId5" Type="http://schemas.openxmlformats.org/officeDocument/2006/relationships/image" Target="../media/image5.png"/><Relationship Id="rId4" Type="http://schemas.openxmlformats.org/officeDocument/2006/relationships/notesSlide" Target="../notesSlides/notesSlide2.xml"/><Relationship Id="rId9"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slideLayout" Target="../slideLayouts/slideLayout2.xml"/><Relationship Id="rId1" Type="http://schemas.openxmlformats.org/officeDocument/2006/relationships/video" Target="https://www.youtube.com/embed/j0YDE8_jsHk?feature=oembed" TargetMode="External"/><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video" Target="https://player.vimeo.com/video/227542821?app_id=122963" TargetMode="Externa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33.jpeg"/></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8.jpe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7.png"/><Relationship Id="rId7"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hyperlink" Target="https://www.think.gov.uk/resource/first-journeys/" TargetMode="Externa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Layout" Target="../slideLayouts/slideLayout2.xml"/><Relationship Id="rId7" Type="http://schemas.openxmlformats.org/officeDocument/2006/relationships/image" Target="../media/image12.pn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11.jpeg"/><Relationship Id="rId11" Type="http://schemas.openxmlformats.org/officeDocument/2006/relationships/image" Target="../media/image4.png"/><Relationship Id="rId5" Type="http://schemas.openxmlformats.org/officeDocument/2006/relationships/image" Target="../media/image5.png"/><Relationship Id="rId10" Type="http://schemas.openxmlformats.org/officeDocument/2006/relationships/image" Target="../media/image13.jpg"/><Relationship Id="rId4" Type="http://schemas.openxmlformats.org/officeDocument/2006/relationships/notesSlide" Target="../notesSlides/notesSlide6.xml"/><Relationship Id="rId9"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15.jp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3.png"/><Relationship Id="rId4" Type="http://schemas.openxmlformats.org/officeDocument/2006/relationships/image" Target="../media/image17.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6" descr="white printer paper on brown wooden table">
            <a:extLst>
              <a:ext uri="{FF2B5EF4-FFF2-40B4-BE49-F238E27FC236}">
                <a16:creationId xmlns:a16="http://schemas.microsoft.com/office/drawing/2014/main" id="{42800A56-CBA1-D75F-B9EA-56FC3E5A2228}"/>
              </a:ext>
            </a:extLst>
          </p:cNvPr>
          <p:cNvPicPr>
            <a:picLocks noChangeAspect="1" noChangeArrowheads="1"/>
          </p:cNvPicPr>
          <p:nvPr/>
        </p:nvPicPr>
        <p:blipFill>
          <a:blip r:embed="rId3">
            <a:alphaModFix amt="40000"/>
            <a:extLst>
              <a:ext uri="{28A0092B-C50C-407E-A947-70E740481C1C}">
                <a14:useLocalDpi xmlns:a14="http://schemas.microsoft.com/office/drawing/2010/main" val="0"/>
              </a:ext>
            </a:extLst>
          </a:blip>
          <a:srcRect l="13449" r="4301" b="-1"/>
          <a:stretch/>
        </p:blipFill>
        <p:spPr bwMode="auto">
          <a:xfrm>
            <a:off x="60769" y="4926"/>
            <a:ext cx="8450317" cy="6857990"/>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Free Close-up of a Sign Against White Background Stock Photo">
            <a:extLst>
              <a:ext uri="{FF2B5EF4-FFF2-40B4-BE49-F238E27FC236}">
                <a16:creationId xmlns:a16="http://schemas.microsoft.com/office/drawing/2014/main" id="{1F5D80D2-9876-236F-3A15-6E64A949E4D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6354" r="6699"/>
          <a:stretch/>
        </p:blipFill>
        <p:spPr bwMode="auto">
          <a:xfrm>
            <a:off x="6096000" y="-4926"/>
            <a:ext cx="5962785" cy="685800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3720A655-C6EF-0D7C-9383-C4E54451F455}"/>
              </a:ext>
            </a:extLst>
          </p:cNvPr>
          <p:cNvSpPr txBox="1"/>
          <p:nvPr/>
        </p:nvSpPr>
        <p:spPr>
          <a:xfrm>
            <a:off x="742950" y="1495425"/>
            <a:ext cx="4962525" cy="3416320"/>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600" b="1" i="0" u="none" strike="noStrike" kern="1200" cap="none" spc="0" normalizeH="0" baseline="0" noProof="0" dirty="0">
                <a:ln>
                  <a:noFill/>
                </a:ln>
                <a:solidFill>
                  <a:prstClr val="white"/>
                </a:solidFill>
                <a:effectLst/>
                <a:uLnTx/>
                <a:uFillTx/>
                <a:latin typeface="Ink Free"/>
                <a:ea typeface="+mn-ea"/>
                <a:cs typeface="+mn-cs"/>
              </a:rPr>
              <a:t>Year 6's Road Safety Mission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FE0D72F0-F468-1D85-9CFD-7FC7645535D9}"/>
              </a:ext>
            </a:extLst>
          </p:cNvPr>
          <p:cNvPicPr>
            <a:picLocks noChangeAspect="1"/>
          </p:cNvPicPr>
          <p:nvPr/>
        </p:nvPicPr>
        <p:blipFill>
          <a:blip r:embed="rId5"/>
          <a:stretch>
            <a:fillRect/>
          </a:stretch>
        </p:blipFill>
        <p:spPr>
          <a:xfrm>
            <a:off x="10750889" y="6375191"/>
            <a:ext cx="1198483" cy="357550"/>
          </a:xfrm>
          <a:prstGeom prst="rect">
            <a:avLst/>
          </a:prstGeom>
        </p:spPr>
      </p:pic>
      <p:pic>
        <p:nvPicPr>
          <p:cNvPr id="3" name="Picture 2" descr="A orange hand with a smiling face&#10;&#10;Description automatically generated">
            <a:extLst>
              <a:ext uri="{FF2B5EF4-FFF2-40B4-BE49-F238E27FC236}">
                <a16:creationId xmlns:a16="http://schemas.microsoft.com/office/drawing/2014/main" id="{7A93451F-41E8-FF6C-D48E-8FA1884E826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772649" y="6196637"/>
            <a:ext cx="976181" cy="661363"/>
          </a:xfrm>
          <a:prstGeom prst="rect">
            <a:avLst/>
          </a:prstGeom>
        </p:spPr>
      </p:pic>
    </p:spTree>
    <p:extLst>
      <p:ext uri="{BB962C8B-B14F-4D97-AF65-F5344CB8AC3E}">
        <p14:creationId xmlns:p14="http://schemas.microsoft.com/office/powerpoint/2010/main" val="14222808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7">
            <a:extLst>
              <a:ext uri="{FF2B5EF4-FFF2-40B4-BE49-F238E27FC236}">
                <a16:creationId xmlns:a16="http://schemas.microsoft.com/office/drawing/2014/main" id="{E0A3001C-C44F-0A93-368E-B95806E95502}"/>
              </a:ext>
            </a:extLst>
          </p:cNvPr>
          <p:cNvSpPr txBox="1">
            <a:spLocks noGrp="1"/>
          </p:cNvSpPr>
          <p:nvPr>
            <p:ph type="title"/>
          </p:nvPr>
        </p:nvSpPr>
        <p:spPr>
          <a:xfrm>
            <a:off x="838200" y="365125"/>
            <a:ext cx="5393361" cy="1325563"/>
          </a:xfrm>
          <a:prstGeom prst="rect">
            <a:avLst/>
          </a:prstGeom>
        </p:spPr>
        <p:txBody>
          <a:bodyPr rtlCol="0">
            <a:normAutofit/>
          </a:bodyPr>
          <a:lstStyle/>
          <a:p>
            <a:pPr marL="0" marR="0" lvl="0" indent="0" defTabSz="914400" rtl="0" eaLnBrk="1" fontAlgn="auto" latinLnBrk="0" hangingPunct="1">
              <a:spcBef>
                <a:spcPts val="0"/>
              </a:spcBef>
              <a:spcAft>
                <a:spcPts val="0"/>
              </a:spcAft>
              <a:buClrTx/>
              <a:buSzTx/>
              <a:buFontTx/>
              <a:buNone/>
              <a:tabLst/>
              <a:defRPr/>
            </a:pPr>
            <a:r>
              <a:rPr lang="en-GB" sz="6500" dirty="0">
                <a:latin typeface="Haettenschweiler" panose="020B0706040902060204" pitchFamily="34" charset="0"/>
                <a:ea typeface="+mn-ea"/>
                <a:cs typeface="+mn-cs"/>
              </a:rPr>
              <a:t>‘Buddy Up’</a:t>
            </a:r>
            <a:endParaRPr kumimoji="0" lang="en-GB" sz="6500" b="0" i="0" u="none" strike="noStrike" kern="1200" cap="none" spc="0" normalizeH="0" baseline="0" noProof="0" dirty="0">
              <a:ln>
                <a:noFill/>
              </a:ln>
              <a:effectLst/>
              <a:uLnTx/>
              <a:uFillTx/>
              <a:latin typeface="Haettenschweiler" panose="020B0706040902060204" pitchFamily="34" charset="0"/>
              <a:ea typeface="+mn-ea"/>
              <a:cs typeface="+mn-cs"/>
            </a:endParaRPr>
          </a:p>
        </p:txBody>
      </p:sp>
      <p:sp>
        <p:nvSpPr>
          <p:cNvPr id="3" name="Content Placeholder 2">
            <a:extLst>
              <a:ext uri="{FF2B5EF4-FFF2-40B4-BE49-F238E27FC236}">
                <a16:creationId xmlns:a16="http://schemas.microsoft.com/office/drawing/2014/main" id="{A5029433-4CFC-99C0-E53A-8702F7FCC42B}"/>
              </a:ext>
            </a:extLst>
          </p:cNvPr>
          <p:cNvSpPr>
            <a:spLocks noGrp="1"/>
          </p:cNvSpPr>
          <p:nvPr>
            <p:ph idx="1"/>
          </p:nvPr>
        </p:nvSpPr>
        <p:spPr>
          <a:xfrm>
            <a:off x="838200" y="1825625"/>
            <a:ext cx="5393361" cy="4351338"/>
          </a:xfrm>
        </p:spPr>
        <p:txBody>
          <a:bodyPr>
            <a:normAutofit/>
          </a:bodyPr>
          <a:lstStyle/>
          <a:p>
            <a:pPr marL="0" indent="0">
              <a:buNone/>
            </a:pPr>
            <a:r>
              <a:rPr lang="en-GB" sz="3600" b="0" i="0" dirty="0">
                <a:effectLst/>
              </a:rPr>
              <a:t>Walk</a:t>
            </a:r>
            <a:r>
              <a:rPr lang="en-GB" sz="3600" dirty="0"/>
              <a:t> together! </a:t>
            </a:r>
            <a:r>
              <a:rPr lang="en-GB" sz="3600" b="0" i="0" dirty="0">
                <a:effectLst/>
              </a:rPr>
              <a:t>See if there is another person from school, in your area, and arrange a ‘buddy’ system to walk with them to or from school. </a:t>
            </a:r>
            <a:endParaRPr lang="en-GB" sz="3600" dirty="0"/>
          </a:p>
          <a:p>
            <a:endParaRPr lang="en-GB" dirty="0"/>
          </a:p>
        </p:txBody>
      </p:sp>
      <p:pic>
        <p:nvPicPr>
          <p:cNvPr id="6" name="Picture 5" descr="A child and child walking on a sidewalk&#10;&#10;Description automatically generated">
            <a:extLst>
              <a:ext uri="{FF2B5EF4-FFF2-40B4-BE49-F238E27FC236}">
                <a16:creationId xmlns:a16="http://schemas.microsoft.com/office/drawing/2014/main" id="{6B862DC2-05AA-FEE5-EB6C-D9D5FFA09D59}"/>
              </a:ext>
            </a:extLst>
          </p:cNvPr>
          <p:cNvPicPr>
            <a:picLocks noChangeAspect="1"/>
          </p:cNvPicPr>
          <p:nvPr/>
        </p:nvPicPr>
        <p:blipFill rotWithShape="1">
          <a:blip r:embed="rId3">
            <a:extLst>
              <a:ext uri="{28A0092B-C50C-407E-A947-70E740481C1C}">
                <a14:useLocalDpi xmlns:a14="http://schemas.microsoft.com/office/drawing/2010/main" val="0"/>
              </a:ext>
            </a:extLst>
          </a:blip>
          <a:srcRect l="24127" r="9122" b="-2"/>
          <a:stretch/>
        </p:blipFill>
        <p:spPr>
          <a:xfrm>
            <a:off x="6374920" y="758514"/>
            <a:ext cx="5122238" cy="5122238"/>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pic>
        <p:nvPicPr>
          <p:cNvPr id="11" name="Picture 10">
            <a:extLst>
              <a:ext uri="{FF2B5EF4-FFF2-40B4-BE49-F238E27FC236}">
                <a16:creationId xmlns:a16="http://schemas.microsoft.com/office/drawing/2014/main" id="{7972C47F-46E4-DDE1-7FA6-C6F22BADE9E6}"/>
              </a:ext>
            </a:extLst>
          </p:cNvPr>
          <p:cNvPicPr>
            <a:picLocks noChangeAspect="1"/>
          </p:cNvPicPr>
          <p:nvPr/>
        </p:nvPicPr>
        <p:blipFill>
          <a:blip r:embed="rId4"/>
          <a:stretch>
            <a:fillRect/>
          </a:stretch>
        </p:blipFill>
        <p:spPr>
          <a:xfrm>
            <a:off x="10750889" y="6375191"/>
            <a:ext cx="1198483" cy="357550"/>
          </a:xfrm>
          <a:prstGeom prst="rect">
            <a:avLst/>
          </a:prstGeom>
        </p:spPr>
      </p:pic>
      <p:pic>
        <p:nvPicPr>
          <p:cNvPr id="14" name="Picture 13">
            <a:extLst>
              <a:ext uri="{FF2B5EF4-FFF2-40B4-BE49-F238E27FC236}">
                <a16:creationId xmlns:a16="http://schemas.microsoft.com/office/drawing/2014/main" id="{E30F2DA0-BF94-0A59-99AE-1657C943115A}"/>
              </a:ext>
            </a:extLst>
          </p:cNvPr>
          <p:cNvPicPr>
            <a:picLocks noChangeAspect="1"/>
          </p:cNvPicPr>
          <p:nvPr/>
        </p:nvPicPr>
        <p:blipFill>
          <a:blip r:embed="rId5"/>
          <a:stretch>
            <a:fillRect/>
          </a:stretch>
        </p:blipFill>
        <p:spPr>
          <a:xfrm>
            <a:off x="838200" y="1481138"/>
            <a:ext cx="3038475" cy="209550"/>
          </a:xfrm>
          <a:prstGeom prst="rect">
            <a:avLst/>
          </a:prstGeom>
        </p:spPr>
      </p:pic>
      <p:pic>
        <p:nvPicPr>
          <p:cNvPr id="18" name="Picture 17" descr="A orange hand with a smiling face&#10;&#10;Description automatically generated">
            <a:extLst>
              <a:ext uri="{FF2B5EF4-FFF2-40B4-BE49-F238E27FC236}">
                <a16:creationId xmlns:a16="http://schemas.microsoft.com/office/drawing/2014/main" id="{650BF2F0-C8AA-4E15-C5DC-ABF4148C897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689887" y="6140565"/>
            <a:ext cx="1058944" cy="717435"/>
          </a:xfrm>
          <a:prstGeom prst="rect">
            <a:avLst/>
          </a:prstGeom>
        </p:spPr>
      </p:pic>
    </p:spTree>
    <p:extLst>
      <p:ext uri="{BB962C8B-B14F-4D97-AF65-F5344CB8AC3E}">
        <p14:creationId xmlns:p14="http://schemas.microsoft.com/office/powerpoint/2010/main" val="3138524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76ED1A9-2EE1-B8E6-2A00-67E8D14D75C4}"/>
              </a:ext>
            </a:extLst>
          </p:cNvPr>
          <p:cNvSpPr>
            <a:spLocks noGrp="1"/>
          </p:cNvSpPr>
          <p:nvPr>
            <p:ph idx="1"/>
          </p:nvPr>
        </p:nvSpPr>
        <p:spPr>
          <a:xfrm>
            <a:off x="306272" y="1401300"/>
            <a:ext cx="4857750" cy="4055400"/>
          </a:xfrm>
        </p:spPr>
        <p:txBody>
          <a:bodyPr>
            <a:normAutofit fontScale="25000" lnSpcReduction="20000"/>
          </a:bodyPr>
          <a:lstStyle/>
          <a:p>
            <a:r>
              <a:rPr lang="en-GB" sz="14000" b="1" i="0" dirty="0">
                <a:effectLst/>
              </a:rPr>
              <a:t>Be observant!</a:t>
            </a:r>
          </a:p>
          <a:p>
            <a:endParaRPr lang="en-GB" sz="11200" b="0" i="0" dirty="0">
              <a:effectLst/>
            </a:endParaRPr>
          </a:p>
          <a:p>
            <a:r>
              <a:rPr lang="en-GB" sz="11200" b="0" i="0" dirty="0">
                <a:effectLst/>
              </a:rPr>
              <a:t>Pay attention when walking to school or home</a:t>
            </a:r>
            <a:r>
              <a:rPr lang="en-GB" sz="11200" dirty="0"/>
              <a:t>.</a:t>
            </a:r>
          </a:p>
          <a:p>
            <a:endParaRPr lang="en-GB" sz="11200" dirty="0"/>
          </a:p>
          <a:p>
            <a:r>
              <a:rPr lang="en-GB" sz="11200" b="0" i="0" dirty="0">
                <a:effectLst/>
              </a:rPr>
              <a:t>Don’t be distracted by: </a:t>
            </a:r>
          </a:p>
          <a:p>
            <a:pPr marL="0" indent="0">
              <a:buNone/>
            </a:pPr>
            <a:r>
              <a:rPr lang="en-GB" sz="11200" i="1" dirty="0"/>
              <a:t>- chatting to your </a:t>
            </a:r>
            <a:r>
              <a:rPr lang="en-GB" sz="11200" b="0" i="1" dirty="0">
                <a:effectLst/>
              </a:rPr>
              <a:t>friends</a:t>
            </a:r>
          </a:p>
          <a:p>
            <a:pPr marL="0" indent="0">
              <a:buNone/>
            </a:pPr>
            <a:r>
              <a:rPr lang="en-GB" sz="11200" i="1" dirty="0"/>
              <a:t>- using your </a:t>
            </a:r>
            <a:r>
              <a:rPr lang="en-GB" sz="11200" b="0" i="1" dirty="0">
                <a:effectLst/>
              </a:rPr>
              <a:t>phone </a:t>
            </a:r>
          </a:p>
          <a:p>
            <a:pPr marL="0" indent="0">
              <a:buNone/>
            </a:pPr>
            <a:r>
              <a:rPr lang="en-GB" sz="11200" b="0" i="1" dirty="0">
                <a:effectLst/>
              </a:rPr>
              <a:t>- listening to music</a:t>
            </a:r>
          </a:p>
          <a:p>
            <a:pPr marL="0" indent="0">
              <a:buNone/>
            </a:pPr>
            <a:endParaRPr lang="en-GB" sz="11200" b="0" i="0" dirty="0">
              <a:effectLst/>
            </a:endParaRPr>
          </a:p>
          <a:p>
            <a:r>
              <a:rPr lang="en-GB" sz="11200" b="1" dirty="0"/>
              <a:t>Even</a:t>
            </a:r>
            <a:r>
              <a:rPr lang="en-GB" sz="11200" dirty="0"/>
              <a:t> dribbling a football or eating snacks could affect your concentration!</a:t>
            </a:r>
            <a:endParaRPr lang="en-GB" sz="11200" b="0" i="0" dirty="0">
              <a:effectLst/>
            </a:endParaRPr>
          </a:p>
          <a:p>
            <a:endParaRPr lang="en-GB" sz="2000" dirty="0"/>
          </a:p>
        </p:txBody>
      </p:sp>
      <p:pic>
        <p:nvPicPr>
          <p:cNvPr id="5" name="Picture 4" descr="A hand holding a cell phone&#10;&#10;Description automatically generated">
            <a:extLst>
              <a:ext uri="{FF2B5EF4-FFF2-40B4-BE49-F238E27FC236}">
                <a16:creationId xmlns:a16="http://schemas.microsoft.com/office/drawing/2014/main" id="{C43BF2A1-3E6C-BE77-C031-2306BE82771F}"/>
              </a:ext>
            </a:extLst>
          </p:cNvPr>
          <p:cNvPicPr>
            <a:picLocks noChangeAspect="1"/>
          </p:cNvPicPr>
          <p:nvPr/>
        </p:nvPicPr>
        <p:blipFill>
          <a:blip r:embed="rId3">
            <a:extLst>
              <a:ext uri="{28A0092B-C50C-407E-A947-70E740481C1C}">
                <a14:useLocalDpi xmlns:a14="http://schemas.microsoft.com/office/drawing/2010/main" val="0"/>
              </a:ext>
            </a:extLst>
          </a:blip>
          <a:srcRect l="18430" r="14198" b="-1"/>
          <a:stretch/>
        </p:blipFill>
        <p:spPr>
          <a:xfrm>
            <a:off x="8596202" y="392415"/>
            <a:ext cx="3168675" cy="313945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4" name="Picture 3">
            <a:extLst>
              <a:ext uri="{FF2B5EF4-FFF2-40B4-BE49-F238E27FC236}">
                <a16:creationId xmlns:a16="http://schemas.microsoft.com/office/drawing/2014/main" id="{5CB4D7F8-1DAC-F0FF-1697-1E01DBCAC0E3}"/>
              </a:ext>
            </a:extLst>
          </p:cNvPr>
          <p:cNvPicPr>
            <a:picLocks noChangeAspect="1"/>
          </p:cNvPicPr>
          <p:nvPr/>
        </p:nvPicPr>
        <p:blipFill>
          <a:blip r:embed="rId4"/>
          <a:stretch>
            <a:fillRect/>
          </a:stretch>
        </p:blipFill>
        <p:spPr>
          <a:xfrm>
            <a:off x="0" y="5502"/>
            <a:ext cx="4857750" cy="921159"/>
          </a:xfrm>
          <a:prstGeom prst="rect">
            <a:avLst/>
          </a:prstGeom>
        </p:spPr>
      </p:pic>
      <p:sp>
        <p:nvSpPr>
          <p:cNvPr id="6" name="TextBox 5">
            <a:extLst>
              <a:ext uri="{FF2B5EF4-FFF2-40B4-BE49-F238E27FC236}">
                <a16:creationId xmlns:a16="http://schemas.microsoft.com/office/drawing/2014/main" id="{6BCE60A5-2E69-04D6-5AFB-156371D8437A}"/>
              </a:ext>
            </a:extLst>
          </p:cNvPr>
          <p:cNvSpPr txBox="1"/>
          <p:nvPr/>
        </p:nvSpPr>
        <p:spPr>
          <a:xfrm>
            <a:off x="88625" y="0"/>
            <a:ext cx="4680499" cy="7848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500" b="0" i="0" u="none" strike="noStrike" kern="1200" cap="none" spc="0" normalizeH="0" baseline="0" noProof="0" dirty="0">
                <a:ln>
                  <a:noFill/>
                </a:ln>
                <a:solidFill>
                  <a:prstClr val="black"/>
                </a:solidFill>
                <a:effectLst/>
                <a:uLnTx/>
                <a:uFillTx/>
                <a:latin typeface="Haettenschweiler" panose="020B0706040902060204" pitchFamily="34" charset="0"/>
                <a:ea typeface="+mn-ea"/>
                <a:cs typeface="+mn-cs"/>
              </a:rPr>
              <a:t>Distractions</a:t>
            </a:r>
          </a:p>
        </p:txBody>
      </p:sp>
      <p:pic>
        <p:nvPicPr>
          <p:cNvPr id="9" name="Picture 8" descr="A person holding a white earbud&#10;&#10;Description automatically generated">
            <a:extLst>
              <a:ext uri="{FF2B5EF4-FFF2-40B4-BE49-F238E27FC236}">
                <a16:creationId xmlns:a16="http://schemas.microsoft.com/office/drawing/2014/main" id="{FFAFA673-6BD1-4B32-B96B-A2E88D15BF69}"/>
              </a:ext>
            </a:extLst>
          </p:cNvPr>
          <p:cNvPicPr>
            <a:picLocks noChangeAspect="1"/>
          </p:cNvPicPr>
          <p:nvPr/>
        </p:nvPicPr>
        <p:blipFill>
          <a:blip r:embed="rId5"/>
          <a:stretch>
            <a:fillRect/>
          </a:stretch>
        </p:blipFill>
        <p:spPr>
          <a:xfrm>
            <a:off x="5432728" y="2674619"/>
            <a:ext cx="3032093" cy="334899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1" name="Picture 10">
            <a:extLst>
              <a:ext uri="{FF2B5EF4-FFF2-40B4-BE49-F238E27FC236}">
                <a16:creationId xmlns:a16="http://schemas.microsoft.com/office/drawing/2014/main" id="{95CA83ED-E19D-EFDD-B438-F5C8543303AB}"/>
              </a:ext>
            </a:extLst>
          </p:cNvPr>
          <p:cNvPicPr>
            <a:picLocks noChangeAspect="1"/>
          </p:cNvPicPr>
          <p:nvPr/>
        </p:nvPicPr>
        <p:blipFill>
          <a:blip r:embed="rId6"/>
          <a:stretch>
            <a:fillRect/>
          </a:stretch>
        </p:blipFill>
        <p:spPr>
          <a:xfrm>
            <a:off x="10750889" y="6375191"/>
            <a:ext cx="1198483" cy="357550"/>
          </a:xfrm>
          <a:prstGeom prst="rect">
            <a:avLst/>
          </a:prstGeom>
        </p:spPr>
      </p:pic>
      <p:pic>
        <p:nvPicPr>
          <p:cNvPr id="12" name="Picture 11" descr="A orange hand with a smiling face&#10;&#10;Description automatically generated">
            <a:extLst>
              <a:ext uri="{FF2B5EF4-FFF2-40B4-BE49-F238E27FC236}">
                <a16:creationId xmlns:a16="http://schemas.microsoft.com/office/drawing/2014/main" id="{A48D1E94-F4CE-02BE-286C-E945CDFFB6D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689887" y="6140565"/>
            <a:ext cx="1058944" cy="717435"/>
          </a:xfrm>
          <a:prstGeom prst="rect">
            <a:avLst/>
          </a:prstGeom>
        </p:spPr>
      </p:pic>
    </p:spTree>
    <p:extLst>
      <p:ext uri="{BB962C8B-B14F-4D97-AF65-F5344CB8AC3E}">
        <p14:creationId xmlns:p14="http://schemas.microsoft.com/office/powerpoint/2010/main" val="3027073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42,200+ Road Safety Lines Stock Photos, Pictures &amp; Royalty-Free Images -  iStock">
            <a:extLst>
              <a:ext uri="{FF2B5EF4-FFF2-40B4-BE49-F238E27FC236}">
                <a16:creationId xmlns:a16="http://schemas.microsoft.com/office/drawing/2014/main" id="{7D27B2C4-9F9F-D49C-7F29-258C006410D5}"/>
              </a:ext>
            </a:extLst>
          </p:cNvPr>
          <p:cNvPicPr>
            <a:picLocks noChangeAspect="1" noChangeArrowheads="1"/>
          </p:cNvPicPr>
          <p:nvPr/>
        </p:nvPicPr>
        <p:blipFill>
          <a:blip r:embed="rId5">
            <a:extLst>
              <a:ext uri="{28A0092B-C50C-407E-A947-70E740481C1C}">
                <a14:useLocalDpi xmlns:a14="http://schemas.microsoft.com/office/drawing/2010/main"/>
              </a:ext>
            </a:extLst>
          </a:blip>
          <a:srcRect l="2406" r="38292" b="1"/>
          <a:stretch/>
        </p:blipFill>
        <p:spPr bwMode="auto">
          <a:xfrm>
            <a:off x="7966710" y="0"/>
            <a:ext cx="4225290" cy="6861558"/>
          </a:xfrm>
          <a:prstGeom prst="rect">
            <a:avLst/>
          </a:prstGeom>
          <a:noFill/>
          <a:extLst>
            <a:ext uri="{909E8E84-426E-40DD-AFC4-6F175D3DCCD1}">
              <a14:hiddenFill xmlns:a14="http://schemas.microsoft.com/office/drawing/2010/main">
                <a:solidFill>
                  <a:srgbClr val="FFFFFF"/>
                </a:solidFill>
              </a14:hiddenFill>
            </a:ext>
          </a:extLst>
        </p:spPr>
      </p:pic>
      <p:pic>
        <p:nvPicPr>
          <p:cNvPr id="7" name="message-notification-190034-1">
            <a:hlinkClick r:id="" action="ppaction://media"/>
            <a:extLst>
              <a:ext uri="{FF2B5EF4-FFF2-40B4-BE49-F238E27FC236}">
                <a16:creationId xmlns:a16="http://schemas.microsoft.com/office/drawing/2014/main" id="{AAD54B13-A8A2-AB59-2ACD-1504DA58BD64}"/>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916626" y="622617"/>
            <a:ext cx="304800" cy="304800"/>
          </a:xfrm>
          <a:prstGeom prst="rect">
            <a:avLst/>
          </a:prstGeom>
        </p:spPr>
      </p:pic>
      <p:pic>
        <p:nvPicPr>
          <p:cNvPr id="2" name="Picture 1">
            <a:extLst>
              <a:ext uri="{FF2B5EF4-FFF2-40B4-BE49-F238E27FC236}">
                <a16:creationId xmlns:a16="http://schemas.microsoft.com/office/drawing/2014/main" id="{75A819A8-AEFA-05EC-AD31-7039BD194D47}"/>
              </a:ext>
            </a:extLst>
          </p:cNvPr>
          <p:cNvPicPr>
            <a:picLocks noChangeAspect="1"/>
          </p:cNvPicPr>
          <p:nvPr/>
        </p:nvPicPr>
        <p:blipFill>
          <a:blip r:embed="rId7"/>
          <a:stretch>
            <a:fillRect/>
          </a:stretch>
        </p:blipFill>
        <p:spPr>
          <a:xfrm>
            <a:off x="10750889" y="6375191"/>
            <a:ext cx="1198483" cy="357550"/>
          </a:xfrm>
          <a:prstGeom prst="rect">
            <a:avLst/>
          </a:prstGeom>
        </p:spPr>
      </p:pic>
      <p:pic>
        <p:nvPicPr>
          <p:cNvPr id="3" name="Picture 2" descr="phone with text saying Mission 4:&#10;Tell your grown-ups at home what you have learnt today.&#10;">
            <a:extLst>
              <a:ext uri="{FF2B5EF4-FFF2-40B4-BE49-F238E27FC236}">
                <a16:creationId xmlns:a16="http://schemas.microsoft.com/office/drawing/2014/main" id="{0AF9AEA4-3670-04A0-7AA1-A0B0DE1D134C}"/>
              </a:ext>
            </a:extLst>
          </p:cNvPr>
          <p:cNvPicPr>
            <a:picLocks noChangeAspect="1"/>
          </p:cNvPicPr>
          <p:nvPr/>
        </p:nvPicPr>
        <p:blipFill rotWithShape="1">
          <a:blip r:embed="rId8">
            <a:extLst>
              <a:ext uri="{BEBA8EAE-BF5A-486C-A8C5-ECC9F3942E4B}">
                <a14:imgProps xmlns:a14="http://schemas.microsoft.com/office/drawing/2010/main">
                  <a14:imgLayer r:embed="rId9">
                    <a14:imgEffect>
                      <a14:backgroundRemoval t="8696" b="92271" l="12821" r="90171">
                        <a14:foregroundMark x1="21414" y1="88806" x2="14530" y2="78986"/>
                        <a14:foregroundMark x1="14530" y1="78986" x2="15812" y2="11836"/>
                        <a14:foregroundMark x1="15812" y1="11836" x2="37607" y2="8937"/>
                        <a14:foregroundMark x1="37607" y1="8937" x2="83333" y2="10870"/>
                        <a14:foregroundMark x1="83333" y1="10870" x2="87607" y2="22947"/>
                        <a14:foregroundMark x1="87607" y1="22947" x2="86036" y2="75091"/>
                        <a14:foregroundMark x1="34586" y1="91118" x2="35043" y2="91304"/>
                        <a14:foregroundMark x1="13675" y1="82609" x2="31081" y2="89692"/>
                        <a14:foregroundMark x1="35043" y1="91304" x2="59402" y2="92271"/>
                        <a14:foregroundMark x1="59402" y1="92271" x2="81492" y2="91602"/>
                        <a14:foregroundMark x1="84093" y1="90124" x2="89351" y2="80279"/>
                        <a14:foregroundMark x1="88686" y1="72868" x2="88034" y2="70290"/>
                        <a14:foregroundMark x1="12821" y1="85749" x2="26303" y2="89254"/>
                        <a14:foregroundMark x1="34348" y1="91307" x2="61111" y2="91787"/>
                        <a14:foregroundMark x1="61111" y1="91787" x2="80166" y2="90772"/>
                        <a14:foregroundMark x1="83976" y1="90051" x2="87914" y2="80352"/>
                        <a14:foregroundMark x1="13675" y1="14493" x2="36325" y2="7971"/>
                        <a14:foregroundMark x1="36325" y1="7971" x2="68376" y2="9179"/>
                        <a14:foregroundMark x1="68376" y1="9179" x2="88462" y2="16184"/>
                        <a14:foregroundMark x1="88462" y1="16184" x2="87607" y2="27536"/>
                        <a14:foregroundMark x1="49573" y1="92029" x2="71368" y2="90821"/>
                        <a14:foregroundMark x1="71368" y1="90821" x2="85885" y2="80456"/>
                        <a14:foregroundMark x1="87469" y1="75018" x2="85470" y2="14251"/>
                        <a14:foregroundMark x1="13675" y1="85990" x2="19079" y2="89426"/>
                        <a14:foregroundMark x1="27778" y1="85266" x2="54701" y2="89130"/>
                        <a14:foregroundMark x1="54701" y1="89130" x2="62821" y2="86232"/>
                        <a14:foregroundMark x1="13248" y1="24155" x2="12821" y2="16667"/>
                        <a14:foregroundMark x1="74786" y1="8696" x2="87607" y2="14010"/>
                        <a14:foregroundMark x1="83814" y1="75205" x2="84188" y2="36473"/>
                        <a14:foregroundMark x1="83761" y1="80676" x2="83763" y2="80418"/>
                        <a14:foregroundMark x1="84188" y1="36473" x2="82051" y2="62319"/>
                        <a14:foregroundMark x1="86752" y1="62560" x2="85897" y2="47343"/>
                        <a14:foregroundMark x1="85897" y1="47343" x2="87179" y2="60145"/>
                        <a14:foregroundMark x1="14103" y1="22464" x2="13675" y2="16425"/>
                        <a14:foregroundMark x1="86752" y1="63285" x2="85897" y2="24155"/>
                        <a14:foregroundMark x1="85897" y1="24155" x2="86325" y2="65942"/>
                        <a14:foregroundMark x1="86325" y1="65942" x2="87179" y2="63285"/>
                        <a14:backgroundMark x1="89744" y1="82367" x2="90598" y2="74155"/>
                        <a14:backgroundMark x1="86752" y1="91787" x2="83333" y2="92754"/>
                        <a14:backgroundMark x1="91880" y1="81884" x2="89744" y2="70048"/>
                        <a14:backgroundMark x1="90171" y1="74879" x2="91026" y2="80193"/>
                        <a14:backgroundMark x1="25641" y1="93237" x2="22222" y2="92754"/>
                        <a14:backgroundMark x1="15812" y1="92029" x2="31624" y2="93478"/>
                      </a14:backgroundRemoval>
                    </a14:imgEffect>
                  </a14:imgLayer>
                </a14:imgProps>
              </a:ext>
            </a:extLst>
          </a:blip>
          <a:srcRect l="12427" t="7507" r="11739" b="7977"/>
          <a:stretch/>
        </p:blipFill>
        <p:spPr bwMode="auto">
          <a:xfrm>
            <a:off x="8646753" y="333333"/>
            <a:ext cx="2915471" cy="5749650"/>
          </a:xfrm>
          <a:prstGeom prst="rect">
            <a:avLst/>
          </a:prstGeom>
          <a:ln>
            <a:noFill/>
          </a:ln>
          <a:extLst>
            <a:ext uri="{53640926-AAD7-44D8-BBD7-CCE9431645EC}">
              <a14:shadowObscured xmlns:a14="http://schemas.microsoft.com/office/drawing/2010/main"/>
            </a:ext>
          </a:extLst>
        </p:spPr>
      </p:pic>
      <p:sp>
        <p:nvSpPr>
          <p:cNvPr id="8" name="TextBox 7">
            <a:extLst>
              <a:ext uri="{FF2B5EF4-FFF2-40B4-BE49-F238E27FC236}">
                <a16:creationId xmlns:a16="http://schemas.microsoft.com/office/drawing/2014/main" id="{0B51EADB-148E-F6F2-5C4C-3DEA8100E5BC}"/>
              </a:ext>
            </a:extLst>
          </p:cNvPr>
          <p:cNvSpPr txBox="1"/>
          <p:nvPr/>
        </p:nvSpPr>
        <p:spPr>
          <a:xfrm>
            <a:off x="8707643" y="1260750"/>
            <a:ext cx="2793689" cy="3077766"/>
          </a:xfrm>
          <a:prstGeom prst="rect">
            <a:avLst/>
          </a:prstGeom>
          <a:noFill/>
        </p:spPr>
        <p:txBody>
          <a:bodyPr wrap="square" rtlCol="0">
            <a:spAutoFit/>
          </a:bodyPr>
          <a:lstStyle/>
          <a:p>
            <a:pPr algn="ctr"/>
            <a:r>
              <a:rPr lang="en-GB" sz="3400" u="sng" dirty="0">
                <a:latin typeface="Berlin Sans FB Demi" panose="020E0802020502020306" pitchFamily="34" charset="0"/>
              </a:rPr>
              <a:t>Mission 2:</a:t>
            </a:r>
          </a:p>
          <a:p>
            <a:pPr algn="ctr"/>
            <a:r>
              <a:rPr lang="en-GB" sz="3200" dirty="0">
                <a:latin typeface="Berlin Sans FB Demi" panose="020E0802020502020306" pitchFamily="34" charset="0"/>
              </a:rPr>
              <a:t>In pairs discuss what you think impulsiveness means?</a:t>
            </a:r>
          </a:p>
        </p:txBody>
      </p:sp>
      <p:pic>
        <p:nvPicPr>
          <p:cNvPr id="4" name="Picture 3" descr="A orange hand with a smiling face&#10;&#10;Description automatically generated">
            <a:extLst>
              <a:ext uri="{FF2B5EF4-FFF2-40B4-BE49-F238E27FC236}">
                <a16:creationId xmlns:a16="http://schemas.microsoft.com/office/drawing/2014/main" id="{399AE3F5-7252-4992-BC5A-58E81E46788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689887" y="6140565"/>
            <a:ext cx="1058944" cy="717435"/>
          </a:xfrm>
          <a:prstGeom prst="rect">
            <a:avLst/>
          </a:prstGeom>
        </p:spPr>
      </p:pic>
      <p:pic>
        <p:nvPicPr>
          <p:cNvPr id="18" name="Picture 17" descr="A black and white icon of a person with question marks and lightning&#10;&#10;Description automatically generated">
            <a:extLst>
              <a:ext uri="{FF2B5EF4-FFF2-40B4-BE49-F238E27FC236}">
                <a16:creationId xmlns:a16="http://schemas.microsoft.com/office/drawing/2014/main" id="{AE3A6D1D-4DFE-A001-1312-FF90B162C583}"/>
              </a:ext>
            </a:extLst>
          </p:cNvPr>
          <p:cNvPicPr>
            <a:picLocks noChangeAspect="1"/>
          </p:cNvPicPr>
          <p:nvPr/>
        </p:nvPicPr>
        <p:blipFill rotWithShape="1">
          <a:blip r:embed="rId11">
            <a:extLst>
              <a:ext uri="{28A0092B-C50C-407E-A947-70E740481C1C}">
                <a14:useLocalDpi xmlns:a14="http://schemas.microsoft.com/office/drawing/2010/main" val="0"/>
              </a:ext>
            </a:extLst>
          </a:blip>
          <a:srcRect l="15944" t="20209" r="18003" b="14036"/>
          <a:stretch/>
        </p:blipFill>
        <p:spPr>
          <a:xfrm>
            <a:off x="1511793" y="927417"/>
            <a:ext cx="4529959" cy="4509430"/>
          </a:xfrm>
          <a:prstGeom prst="rect">
            <a:avLst/>
          </a:prstGeom>
        </p:spPr>
      </p:pic>
    </p:spTree>
    <p:extLst>
      <p:ext uri="{BB962C8B-B14F-4D97-AF65-F5344CB8AC3E}">
        <p14:creationId xmlns:p14="http://schemas.microsoft.com/office/powerpoint/2010/main" val="2390347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44" fill="hold"/>
                                        <p:tgtEl>
                                          <p:spTgt spid="7"/>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7"/>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BC6133C-0615-4CE4-9132-37E609A9BD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CA87F17-2A9A-2EA7-B146-B063B4577EDD}"/>
              </a:ext>
            </a:extLst>
          </p:cNvPr>
          <p:cNvSpPr>
            <a:spLocks noGrp="1"/>
          </p:cNvSpPr>
          <p:nvPr>
            <p:ph type="title"/>
          </p:nvPr>
        </p:nvSpPr>
        <p:spPr>
          <a:xfrm>
            <a:off x="645064" y="525982"/>
            <a:ext cx="4282983" cy="1200361"/>
          </a:xfrm>
        </p:spPr>
        <p:txBody>
          <a:bodyPr anchor="b">
            <a:normAutofit/>
          </a:bodyPr>
          <a:lstStyle/>
          <a:p>
            <a:r>
              <a:rPr lang="en-US" sz="3100" b="1" kern="1200" dirty="0">
                <a:latin typeface="+mj-lt"/>
                <a:ea typeface="+mj-ea"/>
                <a:cs typeface="+mj-cs"/>
              </a:rPr>
              <a:t>What is impulsiveness?</a:t>
            </a:r>
            <a:br>
              <a:rPr lang="en-US" sz="3100" kern="1200" dirty="0">
                <a:latin typeface="+mj-lt"/>
                <a:ea typeface="+mj-ea"/>
                <a:cs typeface="+mj-cs"/>
              </a:rPr>
            </a:br>
            <a:endParaRPr lang="en-GB" sz="3100" dirty="0"/>
          </a:p>
        </p:txBody>
      </p:sp>
      <p:sp>
        <p:nvSpPr>
          <p:cNvPr id="11" name="Rectangle 10">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6533"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74B5D38-B7BE-CE6F-E304-7FA26B7067F3}"/>
              </a:ext>
            </a:extLst>
          </p:cNvPr>
          <p:cNvSpPr>
            <a:spLocks noGrp="1"/>
          </p:cNvSpPr>
          <p:nvPr>
            <p:ph idx="1"/>
          </p:nvPr>
        </p:nvSpPr>
        <p:spPr>
          <a:xfrm>
            <a:off x="645065" y="2031101"/>
            <a:ext cx="4453667" cy="3511943"/>
          </a:xfrm>
        </p:spPr>
        <p:txBody>
          <a:bodyPr anchor="ctr">
            <a:normAutofit/>
          </a:bodyPr>
          <a:lstStyle/>
          <a:p>
            <a:pPr marL="0" indent="0">
              <a:buNone/>
            </a:pPr>
            <a:r>
              <a:rPr lang="en-US" sz="1800" kern="1200" dirty="0">
                <a:latin typeface="+mj-lt"/>
                <a:ea typeface="+mn-ea"/>
                <a:cs typeface="+mn-cs"/>
              </a:rPr>
              <a:t>“</a:t>
            </a:r>
            <a:r>
              <a:rPr lang="en-US" kern="1200" dirty="0">
                <a:latin typeface="+mj-lt"/>
                <a:ea typeface="+mn-ea"/>
                <a:cs typeface="+mn-cs"/>
              </a:rPr>
              <a:t>Impulsive” means a sudden, quick, or hasty action without thought for consequences.</a:t>
            </a:r>
          </a:p>
          <a:p>
            <a:endParaRPr lang="en-GB" sz="1800" dirty="0"/>
          </a:p>
        </p:txBody>
      </p:sp>
      <p:sp>
        <p:nvSpPr>
          <p:cNvPr id="13" name="Rectangle 12">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25843"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90492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6793" y="354959"/>
            <a:ext cx="6184973"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orange hand with a smiling face&#10;&#10;Description automatically generated">
            <a:extLst>
              <a:ext uri="{FF2B5EF4-FFF2-40B4-BE49-F238E27FC236}">
                <a16:creationId xmlns:a16="http://schemas.microsoft.com/office/drawing/2014/main" id="{988B4C31-D131-83F6-7027-B460DA4B4A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89887" y="6140565"/>
            <a:ext cx="1058944" cy="717435"/>
          </a:xfrm>
          <a:prstGeom prst="rect">
            <a:avLst/>
          </a:prstGeom>
        </p:spPr>
      </p:pic>
      <p:pic>
        <p:nvPicPr>
          <p:cNvPr id="6" name="Picture 5">
            <a:extLst>
              <a:ext uri="{FF2B5EF4-FFF2-40B4-BE49-F238E27FC236}">
                <a16:creationId xmlns:a16="http://schemas.microsoft.com/office/drawing/2014/main" id="{28342726-2B44-AE6F-F591-9554F544CE9F}"/>
              </a:ext>
            </a:extLst>
          </p:cNvPr>
          <p:cNvPicPr>
            <a:picLocks noChangeAspect="1"/>
          </p:cNvPicPr>
          <p:nvPr/>
        </p:nvPicPr>
        <p:blipFill>
          <a:blip r:embed="rId4"/>
          <a:stretch>
            <a:fillRect/>
          </a:stretch>
        </p:blipFill>
        <p:spPr>
          <a:xfrm>
            <a:off x="10750889" y="6388443"/>
            <a:ext cx="1198483" cy="357550"/>
          </a:xfrm>
          <a:prstGeom prst="rect">
            <a:avLst/>
          </a:prstGeom>
        </p:spPr>
      </p:pic>
      <p:pic>
        <p:nvPicPr>
          <p:cNvPr id="8" name="Picture 7" descr="A profile of a person's head with a brain&#10;&#10;Description automatically generated">
            <a:extLst>
              <a:ext uri="{FF2B5EF4-FFF2-40B4-BE49-F238E27FC236}">
                <a16:creationId xmlns:a16="http://schemas.microsoft.com/office/drawing/2014/main" id="{385496AB-9C26-F5A3-D5CB-34D030BFF4D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85338" y="1854656"/>
            <a:ext cx="2607881" cy="2738953"/>
          </a:xfrm>
          <a:prstGeom prst="rect">
            <a:avLst/>
          </a:prstGeom>
        </p:spPr>
      </p:pic>
      <p:sp>
        <p:nvSpPr>
          <p:cNvPr id="10" name="TextBox 9">
            <a:extLst>
              <a:ext uri="{FF2B5EF4-FFF2-40B4-BE49-F238E27FC236}">
                <a16:creationId xmlns:a16="http://schemas.microsoft.com/office/drawing/2014/main" id="{87C1323A-62F4-C6CA-1826-5C576EB7F9FF}"/>
              </a:ext>
            </a:extLst>
          </p:cNvPr>
          <p:cNvSpPr txBox="1"/>
          <p:nvPr/>
        </p:nvSpPr>
        <p:spPr>
          <a:xfrm>
            <a:off x="7001751" y="4778951"/>
            <a:ext cx="1486568" cy="646331"/>
          </a:xfrm>
          <a:prstGeom prst="rect">
            <a:avLst/>
          </a:prstGeom>
          <a:noFill/>
          <a:ln>
            <a:solidFill>
              <a:schemeClr val="tx2">
                <a:lumMod val="50000"/>
              </a:schemeClr>
            </a:solidFill>
          </a:ln>
        </p:spPr>
        <p:txBody>
          <a:bodyPr wrap="square" rtlCol="0">
            <a:spAutoFit/>
          </a:bodyPr>
          <a:lstStyle/>
          <a:p>
            <a:pPr algn="ctr"/>
            <a:r>
              <a:rPr lang="en-GB" dirty="0"/>
              <a:t>Interrupting conversations</a:t>
            </a:r>
          </a:p>
        </p:txBody>
      </p:sp>
      <p:sp>
        <p:nvSpPr>
          <p:cNvPr id="12" name="TextBox 11">
            <a:extLst>
              <a:ext uri="{FF2B5EF4-FFF2-40B4-BE49-F238E27FC236}">
                <a16:creationId xmlns:a16="http://schemas.microsoft.com/office/drawing/2014/main" id="{54677D4A-D9DF-60B1-37B2-EF58E7DDA32F}"/>
              </a:ext>
            </a:extLst>
          </p:cNvPr>
          <p:cNvSpPr txBox="1"/>
          <p:nvPr/>
        </p:nvSpPr>
        <p:spPr>
          <a:xfrm>
            <a:off x="8407704" y="1013772"/>
            <a:ext cx="1313214" cy="646331"/>
          </a:xfrm>
          <a:prstGeom prst="rect">
            <a:avLst/>
          </a:prstGeom>
          <a:noFill/>
          <a:ln>
            <a:solidFill>
              <a:schemeClr val="tx2">
                <a:lumMod val="50000"/>
              </a:schemeClr>
            </a:solidFill>
          </a:ln>
        </p:spPr>
        <p:txBody>
          <a:bodyPr wrap="square" rtlCol="0">
            <a:spAutoFit/>
          </a:bodyPr>
          <a:lstStyle/>
          <a:p>
            <a:pPr algn="ctr"/>
            <a:r>
              <a:rPr lang="en-GB" dirty="0"/>
              <a:t>Blurting out answers</a:t>
            </a:r>
          </a:p>
        </p:txBody>
      </p:sp>
      <p:sp>
        <p:nvSpPr>
          <p:cNvPr id="16" name="TextBox 15">
            <a:extLst>
              <a:ext uri="{FF2B5EF4-FFF2-40B4-BE49-F238E27FC236}">
                <a16:creationId xmlns:a16="http://schemas.microsoft.com/office/drawing/2014/main" id="{EBC7E5D1-424A-5347-E074-EF354159CC50}"/>
              </a:ext>
            </a:extLst>
          </p:cNvPr>
          <p:cNvSpPr txBox="1"/>
          <p:nvPr/>
        </p:nvSpPr>
        <p:spPr>
          <a:xfrm>
            <a:off x="5903454" y="3729256"/>
            <a:ext cx="1739798" cy="923330"/>
          </a:xfrm>
          <a:prstGeom prst="rect">
            <a:avLst/>
          </a:prstGeom>
          <a:noFill/>
          <a:ln>
            <a:solidFill>
              <a:schemeClr val="tx2">
                <a:lumMod val="50000"/>
              </a:schemeClr>
            </a:solidFill>
          </a:ln>
        </p:spPr>
        <p:txBody>
          <a:bodyPr wrap="square" rtlCol="0">
            <a:spAutoFit/>
          </a:bodyPr>
          <a:lstStyle/>
          <a:p>
            <a:pPr algn="ctr"/>
            <a:r>
              <a:rPr lang="en-GB" dirty="0"/>
              <a:t>Difficulty waiting your turn</a:t>
            </a:r>
          </a:p>
        </p:txBody>
      </p:sp>
      <p:sp>
        <p:nvSpPr>
          <p:cNvPr id="18" name="TextBox 17">
            <a:extLst>
              <a:ext uri="{FF2B5EF4-FFF2-40B4-BE49-F238E27FC236}">
                <a16:creationId xmlns:a16="http://schemas.microsoft.com/office/drawing/2014/main" id="{B5919991-60DC-4044-572C-EDA3EE44CF5E}"/>
              </a:ext>
            </a:extLst>
          </p:cNvPr>
          <p:cNvSpPr txBox="1"/>
          <p:nvPr/>
        </p:nvSpPr>
        <p:spPr>
          <a:xfrm>
            <a:off x="6677142" y="1403177"/>
            <a:ext cx="1313214" cy="646331"/>
          </a:xfrm>
          <a:prstGeom prst="rect">
            <a:avLst/>
          </a:prstGeom>
          <a:noFill/>
          <a:ln>
            <a:solidFill>
              <a:schemeClr val="tx2">
                <a:lumMod val="50000"/>
              </a:schemeClr>
            </a:solidFill>
          </a:ln>
        </p:spPr>
        <p:txBody>
          <a:bodyPr wrap="square" rtlCol="0">
            <a:spAutoFit/>
          </a:bodyPr>
          <a:lstStyle/>
          <a:p>
            <a:pPr algn="ctr"/>
            <a:r>
              <a:rPr lang="en-GB" dirty="0"/>
              <a:t>Emotional outbursts</a:t>
            </a:r>
          </a:p>
        </p:txBody>
      </p:sp>
      <p:sp>
        <p:nvSpPr>
          <p:cNvPr id="19" name="TextBox 18">
            <a:extLst>
              <a:ext uri="{FF2B5EF4-FFF2-40B4-BE49-F238E27FC236}">
                <a16:creationId xmlns:a16="http://schemas.microsoft.com/office/drawing/2014/main" id="{FA824FD1-BD03-7CB0-54F1-BB8FAA4A80EA}"/>
              </a:ext>
            </a:extLst>
          </p:cNvPr>
          <p:cNvSpPr txBox="1"/>
          <p:nvPr/>
        </p:nvSpPr>
        <p:spPr>
          <a:xfrm>
            <a:off x="5840190" y="2321830"/>
            <a:ext cx="1866325" cy="923330"/>
          </a:xfrm>
          <a:prstGeom prst="rect">
            <a:avLst/>
          </a:prstGeom>
          <a:noFill/>
          <a:ln>
            <a:solidFill>
              <a:schemeClr val="tx2">
                <a:lumMod val="50000"/>
              </a:schemeClr>
            </a:solidFill>
          </a:ln>
        </p:spPr>
        <p:txBody>
          <a:bodyPr wrap="square" rtlCol="0">
            <a:spAutoFit/>
          </a:bodyPr>
          <a:lstStyle/>
          <a:p>
            <a:pPr algn="ctr"/>
            <a:r>
              <a:rPr lang="en-GB" dirty="0"/>
              <a:t>Acting without thinking about consequences</a:t>
            </a:r>
          </a:p>
        </p:txBody>
      </p:sp>
      <p:sp>
        <p:nvSpPr>
          <p:cNvPr id="20" name="TextBox 19">
            <a:extLst>
              <a:ext uri="{FF2B5EF4-FFF2-40B4-BE49-F238E27FC236}">
                <a16:creationId xmlns:a16="http://schemas.microsoft.com/office/drawing/2014/main" id="{10A03E22-93B7-1FEF-06E9-E0154B19A74D}"/>
              </a:ext>
            </a:extLst>
          </p:cNvPr>
          <p:cNvSpPr txBox="1"/>
          <p:nvPr/>
        </p:nvSpPr>
        <p:spPr>
          <a:xfrm>
            <a:off x="8946603" y="4948568"/>
            <a:ext cx="1486568" cy="369332"/>
          </a:xfrm>
          <a:prstGeom prst="rect">
            <a:avLst/>
          </a:prstGeom>
          <a:noFill/>
          <a:ln>
            <a:solidFill>
              <a:schemeClr val="tx2">
                <a:lumMod val="50000"/>
              </a:schemeClr>
            </a:solidFill>
          </a:ln>
        </p:spPr>
        <p:txBody>
          <a:bodyPr wrap="square" rtlCol="0">
            <a:spAutoFit/>
          </a:bodyPr>
          <a:lstStyle/>
          <a:p>
            <a:pPr algn="ctr"/>
            <a:r>
              <a:rPr lang="en-GB" dirty="0"/>
              <a:t>Impatience</a:t>
            </a:r>
          </a:p>
        </p:txBody>
      </p:sp>
      <p:sp>
        <p:nvSpPr>
          <p:cNvPr id="21" name="TextBox 20">
            <a:extLst>
              <a:ext uri="{FF2B5EF4-FFF2-40B4-BE49-F238E27FC236}">
                <a16:creationId xmlns:a16="http://schemas.microsoft.com/office/drawing/2014/main" id="{4435B66F-B0CA-3035-3842-F4F2BD66D114}"/>
              </a:ext>
            </a:extLst>
          </p:cNvPr>
          <p:cNvSpPr txBox="1"/>
          <p:nvPr/>
        </p:nvSpPr>
        <p:spPr>
          <a:xfrm>
            <a:off x="9984557" y="3954359"/>
            <a:ext cx="1839224" cy="646331"/>
          </a:xfrm>
          <a:prstGeom prst="rect">
            <a:avLst/>
          </a:prstGeom>
          <a:noFill/>
          <a:ln>
            <a:solidFill>
              <a:schemeClr val="tx2">
                <a:lumMod val="50000"/>
              </a:schemeClr>
            </a:solidFill>
          </a:ln>
        </p:spPr>
        <p:txBody>
          <a:bodyPr wrap="square" rtlCol="0">
            <a:spAutoFit/>
          </a:bodyPr>
          <a:lstStyle/>
          <a:p>
            <a:pPr algn="ctr"/>
            <a:r>
              <a:rPr lang="en-GB" dirty="0"/>
              <a:t>Inability to sit still or stay seated</a:t>
            </a:r>
          </a:p>
        </p:txBody>
      </p:sp>
      <p:sp>
        <p:nvSpPr>
          <p:cNvPr id="22" name="TextBox 21">
            <a:extLst>
              <a:ext uri="{FF2B5EF4-FFF2-40B4-BE49-F238E27FC236}">
                <a16:creationId xmlns:a16="http://schemas.microsoft.com/office/drawing/2014/main" id="{6549428F-E616-2077-DB6F-62B885C48C4E}"/>
              </a:ext>
            </a:extLst>
          </p:cNvPr>
          <p:cNvSpPr txBox="1"/>
          <p:nvPr/>
        </p:nvSpPr>
        <p:spPr>
          <a:xfrm>
            <a:off x="10118681" y="2735121"/>
            <a:ext cx="1486568" cy="646331"/>
          </a:xfrm>
          <a:prstGeom prst="rect">
            <a:avLst/>
          </a:prstGeom>
          <a:noFill/>
          <a:ln>
            <a:solidFill>
              <a:schemeClr val="tx2">
                <a:lumMod val="50000"/>
              </a:schemeClr>
            </a:solidFill>
          </a:ln>
        </p:spPr>
        <p:txBody>
          <a:bodyPr wrap="square" rtlCol="0">
            <a:spAutoFit/>
          </a:bodyPr>
          <a:lstStyle/>
          <a:p>
            <a:pPr algn="ctr"/>
            <a:r>
              <a:rPr lang="en-GB" dirty="0"/>
              <a:t>Talking excessively</a:t>
            </a:r>
          </a:p>
        </p:txBody>
      </p:sp>
      <p:sp>
        <p:nvSpPr>
          <p:cNvPr id="23" name="TextBox 22">
            <a:extLst>
              <a:ext uri="{FF2B5EF4-FFF2-40B4-BE49-F238E27FC236}">
                <a16:creationId xmlns:a16="http://schemas.microsoft.com/office/drawing/2014/main" id="{20598212-D97D-70C1-8431-DBAE2FE18385}"/>
              </a:ext>
            </a:extLst>
          </p:cNvPr>
          <p:cNvSpPr txBox="1"/>
          <p:nvPr/>
        </p:nvSpPr>
        <p:spPr>
          <a:xfrm>
            <a:off x="9928404" y="1656340"/>
            <a:ext cx="1743224" cy="646331"/>
          </a:xfrm>
          <a:prstGeom prst="rect">
            <a:avLst/>
          </a:prstGeom>
          <a:noFill/>
          <a:ln>
            <a:solidFill>
              <a:schemeClr val="tx2">
                <a:lumMod val="50000"/>
              </a:schemeClr>
            </a:solidFill>
          </a:ln>
        </p:spPr>
        <p:txBody>
          <a:bodyPr wrap="square" rtlCol="0">
            <a:spAutoFit/>
          </a:bodyPr>
          <a:lstStyle/>
          <a:p>
            <a:pPr algn="ctr"/>
            <a:r>
              <a:rPr lang="en-GB" dirty="0"/>
              <a:t>Engaging in risky behaviour</a:t>
            </a:r>
          </a:p>
        </p:txBody>
      </p:sp>
      <p:sp>
        <p:nvSpPr>
          <p:cNvPr id="24" name="Title 1">
            <a:extLst>
              <a:ext uri="{FF2B5EF4-FFF2-40B4-BE49-F238E27FC236}">
                <a16:creationId xmlns:a16="http://schemas.microsoft.com/office/drawing/2014/main" id="{3ADF58C0-4F35-F85E-5B21-1AE18BD1CCF0}"/>
              </a:ext>
            </a:extLst>
          </p:cNvPr>
          <p:cNvSpPr txBox="1">
            <a:spLocks/>
          </p:cNvSpPr>
          <p:nvPr/>
        </p:nvSpPr>
        <p:spPr>
          <a:xfrm>
            <a:off x="6922819" y="46412"/>
            <a:ext cx="4282983" cy="1200361"/>
          </a:xfrm>
          <a:prstGeom prst="rect">
            <a:avLst/>
          </a:prstGeom>
        </p:spPr>
        <p:txBody>
          <a:bodyPr vert="horz" lIns="91440" tIns="45720" rIns="91440" bIns="45720" rtlCol="0" anchor="b">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100" b="1" dirty="0"/>
              <a:t>Examples of impulsiveness?</a:t>
            </a:r>
            <a:br>
              <a:rPr lang="en-US" sz="3100" dirty="0"/>
            </a:br>
            <a:endParaRPr lang="en-GB" sz="3100" dirty="0"/>
          </a:p>
        </p:txBody>
      </p:sp>
    </p:spTree>
    <p:extLst>
      <p:ext uri="{BB962C8B-B14F-4D97-AF65-F5344CB8AC3E}">
        <p14:creationId xmlns:p14="http://schemas.microsoft.com/office/powerpoint/2010/main" val="18114591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42,200+ Road Safety Lines Stock Photos, Pictures &amp; Royalty-Free Images -  iStock">
            <a:extLst>
              <a:ext uri="{FF2B5EF4-FFF2-40B4-BE49-F238E27FC236}">
                <a16:creationId xmlns:a16="http://schemas.microsoft.com/office/drawing/2014/main" id="{7D27B2C4-9F9F-D49C-7F29-258C006410D5}"/>
              </a:ext>
            </a:extLst>
          </p:cNvPr>
          <p:cNvPicPr>
            <a:picLocks noChangeAspect="1" noChangeArrowheads="1"/>
          </p:cNvPicPr>
          <p:nvPr/>
        </p:nvPicPr>
        <p:blipFill>
          <a:blip r:embed="rId6">
            <a:extLst>
              <a:ext uri="{28A0092B-C50C-407E-A947-70E740481C1C}">
                <a14:useLocalDpi xmlns:a14="http://schemas.microsoft.com/office/drawing/2010/main"/>
              </a:ext>
            </a:extLst>
          </a:blip>
          <a:srcRect l="2406" r="38292" b="1"/>
          <a:stretch/>
        </p:blipFill>
        <p:spPr bwMode="auto">
          <a:xfrm>
            <a:off x="7966710" y="0"/>
            <a:ext cx="4225290" cy="6861558"/>
          </a:xfrm>
          <a:prstGeom prst="rect">
            <a:avLst/>
          </a:prstGeom>
          <a:noFill/>
          <a:extLst>
            <a:ext uri="{909E8E84-426E-40DD-AFC4-6F175D3DCCD1}">
              <a14:hiddenFill xmlns:a14="http://schemas.microsoft.com/office/drawing/2010/main">
                <a:solidFill>
                  <a:srgbClr val="FFFFFF"/>
                </a:solidFill>
              </a14:hiddenFill>
            </a:ext>
          </a:extLst>
        </p:spPr>
      </p:pic>
      <p:pic>
        <p:nvPicPr>
          <p:cNvPr id="7" name="message-notification-190034-1">
            <a:hlinkClick r:id="" action="ppaction://media"/>
            <a:extLst>
              <a:ext uri="{FF2B5EF4-FFF2-40B4-BE49-F238E27FC236}">
                <a16:creationId xmlns:a16="http://schemas.microsoft.com/office/drawing/2014/main" id="{AAD54B13-A8A2-AB59-2ACD-1504DA58BD64}"/>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916626" y="622617"/>
            <a:ext cx="304800" cy="304800"/>
          </a:xfrm>
          <a:prstGeom prst="rect">
            <a:avLst/>
          </a:prstGeom>
        </p:spPr>
      </p:pic>
      <p:pic>
        <p:nvPicPr>
          <p:cNvPr id="2" name="Picture 1">
            <a:extLst>
              <a:ext uri="{FF2B5EF4-FFF2-40B4-BE49-F238E27FC236}">
                <a16:creationId xmlns:a16="http://schemas.microsoft.com/office/drawing/2014/main" id="{75A819A8-AEFA-05EC-AD31-7039BD194D47}"/>
              </a:ext>
            </a:extLst>
          </p:cNvPr>
          <p:cNvPicPr>
            <a:picLocks noChangeAspect="1"/>
          </p:cNvPicPr>
          <p:nvPr/>
        </p:nvPicPr>
        <p:blipFill>
          <a:blip r:embed="rId8"/>
          <a:stretch>
            <a:fillRect/>
          </a:stretch>
        </p:blipFill>
        <p:spPr>
          <a:xfrm>
            <a:off x="10750889" y="6375191"/>
            <a:ext cx="1198483" cy="357550"/>
          </a:xfrm>
          <a:prstGeom prst="rect">
            <a:avLst/>
          </a:prstGeom>
        </p:spPr>
      </p:pic>
      <p:pic>
        <p:nvPicPr>
          <p:cNvPr id="3" name="Picture 2" descr="phone with text saying Mission 4:&#10;Tell your grown-ups at home what you have learnt today.&#10;">
            <a:extLst>
              <a:ext uri="{FF2B5EF4-FFF2-40B4-BE49-F238E27FC236}">
                <a16:creationId xmlns:a16="http://schemas.microsoft.com/office/drawing/2014/main" id="{0AF9AEA4-3670-04A0-7AA1-A0B0DE1D134C}"/>
              </a:ext>
            </a:extLst>
          </p:cNvPr>
          <p:cNvPicPr>
            <a:picLocks noChangeAspect="1"/>
          </p:cNvPicPr>
          <p:nvPr/>
        </p:nvPicPr>
        <p:blipFill rotWithShape="1">
          <a:blip r:embed="rId9">
            <a:extLst>
              <a:ext uri="{BEBA8EAE-BF5A-486C-A8C5-ECC9F3942E4B}">
                <a14:imgProps xmlns:a14="http://schemas.microsoft.com/office/drawing/2010/main">
                  <a14:imgLayer r:embed="rId10">
                    <a14:imgEffect>
                      <a14:backgroundRemoval t="8696" b="92271" l="12821" r="90171">
                        <a14:foregroundMark x1="21414" y1="88806" x2="14530" y2="78986"/>
                        <a14:foregroundMark x1="14530" y1="78986" x2="15812" y2="11836"/>
                        <a14:foregroundMark x1="15812" y1="11836" x2="37607" y2="8937"/>
                        <a14:foregroundMark x1="37607" y1="8937" x2="83333" y2="10870"/>
                        <a14:foregroundMark x1="83333" y1="10870" x2="87607" y2="22947"/>
                        <a14:foregroundMark x1="87607" y1="22947" x2="86036" y2="75091"/>
                        <a14:foregroundMark x1="34586" y1="91118" x2="35043" y2="91304"/>
                        <a14:foregroundMark x1="13675" y1="82609" x2="31081" y2="89692"/>
                        <a14:foregroundMark x1="35043" y1="91304" x2="59402" y2="92271"/>
                        <a14:foregroundMark x1="59402" y1="92271" x2="81492" y2="91602"/>
                        <a14:foregroundMark x1="84093" y1="90124" x2="89351" y2="80279"/>
                        <a14:foregroundMark x1="88686" y1="72868" x2="88034" y2="70290"/>
                        <a14:foregroundMark x1="12821" y1="85749" x2="26303" y2="89254"/>
                        <a14:foregroundMark x1="34348" y1="91307" x2="61111" y2="91787"/>
                        <a14:foregroundMark x1="61111" y1="91787" x2="80166" y2="90772"/>
                        <a14:foregroundMark x1="83976" y1="90051" x2="87914" y2="80352"/>
                        <a14:foregroundMark x1="13675" y1="14493" x2="36325" y2="7971"/>
                        <a14:foregroundMark x1="36325" y1="7971" x2="68376" y2="9179"/>
                        <a14:foregroundMark x1="68376" y1="9179" x2="88462" y2="16184"/>
                        <a14:foregroundMark x1="88462" y1="16184" x2="87607" y2="27536"/>
                        <a14:foregroundMark x1="49573" y1="92029" x2="71368" y2="90821"/>
                        <a14:foregroundMark x1="71368" y1="90821" x2="85885" y2="80456"/>
                        <a14:foregroundMark x1="87469" y1="75018" x2="85470" y2="14251"/>
                        <a14:foregroundMark x1="13675" y1="85990" x2="19079" y2="89426"/>
                        <a14:foregroundMark x1="27778" y1="85266" x2="54701" y2="89130"/>
                        <a14:foregroundMark x1="54701" y1="89130" x2="62821" y2="86232"/>
                        <a14:foregroundMark x1="13248" y1="24155" x2="12821" y2="16667"/>
                        <a14:foregroundMark x1="74786" y1="8696" x2="87607" y2="14010"/>
                        <a14:foregroundMark x1="83814" y1="75205" x2="84188" y2="36473"/>
                        <a14:foregroundMark x1="83761" y1="80676" x2="83763" y2="80418"/>
                        <a14:foregroundMark x1="84188" y1="36473" x2="82051" y2="62319"/>
                        <a14:foregroundMark x1="86752" y1="62560" x2="85897" y2="47343"/>
                        <a14:foregroundMark x1="85897" y1="47343" x2="87179" y2="60145"/>
                        <a14:foregroundMark x1="14103" y1="22464" x2="13675" y2="16425"/>
                        <a14:foregroundMark x1="86752" y1="63285" x2="85897" y2="24155"/>
                        <a14:foregroundMark x1="85897" y1="24155" x2="86325" y2="65942"/>
                        <a14:foregroundMark x1="86325" y1="65942" x2="87179" y2="63285"/>
                        <a14:backgroundMark x1="89744" y1="82367" x2="90598" y2="74155"/>
                        <a14:backgroundMark x1="86752" y1="91787" x2="83333" y2="92754"/>
                        <a14:backgroundMark x1="91880" y1="81884" x2="89744" y2="70048"/>
                        <a14:backgroundMark x1="90171" y1="74879" x2="91026" y2="80193"/>
                        <a14:backgroundMark x1="25641" y1="93237" x2="22222" y2="92754"/>
                        <a14:backgroundMark x1="15812" y1="92029" x2="31624" y2="93478"/>
                      </a14:backgroundRemoval>
                    </a14:imgEffect>
                  </a14:imgLayer>
                </a14:imgProps>
              </a:ext>
            </a:extLst>
          </a:blip>
          <a:srcRect l="12427" t="7507" r="11739" b="7977"/>
          <a:stretch/>
        </p:blipFill>
        <p:spPr bwMode="auto">
          <a:xfrm>
            <a:off x="8621619" y="262098"/>
            <a:ext cx="2915471" cy="5749650"/>
          </a:xfrm>
          <a:prstGeom prst="rect">
            <a:avLst/>
          </a:prstGeom>
          <a:ln>
            <a:noFill/>
          </a:ln>
          <a:extLst>
            <a:ext uri="{53640926-AAD7-44D8-BBD7-CCE9431645EC}">
              <a14:shadowObscured xmlns:a14="http://schemas.microsoft.com/office/drawing/2010/main"/>
            </a:ext>
          </a:extLst>
        </p:spPr>
      </p:pic>
      <p:sp>
        <p:nvSpPr>
          <p:cNvPr id="8" name="TextBox 7">
            <a:extLst>
              <a:ext uri="{FF2B5EF4-FFF2-40B4-BE49-F238E27FC236}">
                <a16:creationId xmlns:a16="http://schemas.microsoft.com/office/drawing/2014/main" id="{0B51EADB-148E-F6F2-5C4C-3DEA8100E5BC}"/>
              </a:ext>
            </a:extLst>
          </p:cNvPr>
          <p:cNvSpPr txBox="1"/>
          <p:nvPr/>
        </p:nvSpPr>
        <p:spPr>
          <a:xfrm>
            <a:off x="8822900" y="1069111"/>
            <a:ext cx="2563176" cy="4278094"/>
          </a:xfrm>
          <a:prstGeom prst="rect">
            <a:avLst/>
          </a:prstGeom>
          <a:noFill/>
        </p:spPr>
        <p:txBody>
          <a:bodyPr wrap="square" rtlCol="0">
            <a:spAutoFit/>
          </a:bodyPr>
          <a:lstStyle/>
          <a:p>
            <a:pPr algn="ctr"/>
            <a:r>
              <a:rPr lang="en-GB" sz="3400" u="sng" dirty="0">
                <a:latin typeface="Berlin Sans FB Demi" panose="020E0802020502020306" pitchFamily="34" charset="0"/>
              </a:rPr>
              <a:t>Mission 3:</a:t>
            </a:r>
          </a:p>
          <a:p>
            <a:pPr algn="ctr"/>
            <a:r>
              <a:rPr lang="en-GB" sz="3400" dirty="0">
                <a:latin typeface="Berlin Sans FB Demi" panose="020E0802020502020306" pitchFamily="34" charset="0"/>
              </a:rPr>
              <a:t>Watch the video. Learn about the different parts of the brain.</a:t>
            </a:r>
          </a:p>
        </p:txBody>
      </p:sp>
      <p:pic>
        <p:nvPicPr>
          <p:cNvPr id="4" name="Picture 3" descr="A orange hand with a smiling face&#10;&#10;Description automatically generated">
            <a:extLst>
              <a:ext uri="{FF2B5EF4-FFF2-40B4-BE49-F238E27FC236}">
                <a16:creationId xmlns:a16="http://schemas.microsoft.com/office/drawing/2014/main" id="{399AE3F5-7252-4992-BC5A-58E81E46788E}"/>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689887" y="6140565"/>
            <a:ext cx="1058944" cy="717435"/>
          </a:xfrm>
          <a:prstGeom prst="rect">
            <a:avLst/>
          </a:prstGeom>
        </p:spPr>
      </p:pic>
      <p:sp>
        <p:nvSpPr>
          <p:cNvPr id="18" name="Title 1">
            <a:extLst>
              <a:ext uri="{FF2B5EF4-FFF2-40B4-BE49-F238E27FC236}">
                <a16:creationId xmlns:a16="http://schemas.microsoft.com/office/drawing/2014/main" id="{EFB52E11-F39B-D328-D25B-CD5D8641E9F4}"/>
              </a:ext>
            </a:extLst>
          </p:cNvPr>
          <p:cNvSpPr>
            <a:spLocks noGrp="1"/>
          </p:cNvSpPr>
          <p:nvPr>
            <p:ph type="title"/>
          </p:nvPr>
        </p:nvSpPr>
        <p:spPr>
          <a:xfrm>
            <a:off x="125310" y="215644"/>
            <a:ext cx="10515600" cy="1325563"/>
          </a:xfrm>
        </p:spPr>
        <p:txBody>
          <a:bodyPr/>
          <a:lstStyle/>
          <a:p>
            <a:r>
              <a:rPr lang="en-GB" b="1" dirty="0"/>
              <a:t>Impulse control – The Brain House</a:t>
            </a:r>
          </a:p>
        </p:txBody>
      </p:sp>
      <p:pic>
        <p:nvPicPr>
          <p:cNvPr id="6" name="Online Media 4" title="PSHE | KS2 | The Brain House | BBC Teach">
            <a:hlinkClick r:id="" action="ppaction://media"/>
            <a:extLst>
              <a:ext uri="{FF2B5EF4-FFF2-40B4-BE49-F238E27FC236}">
                <a16:creationId xmlns:a16="http://schemas.microsoft.com/office/drawing/2014/main" id="{F821EAE9-2D4A-A240-91CF-676CCE53C6B1}"/>
              </a:ext>
            </a:extLst>
          </p:cNvPr>
          <p:cNvPicPr>
            <a:picLocks noRot="1" noChangeAspect="1"/>
          </p:cNvPicPr>
          <p:nvPr>
            <a:videoFile r:link="rId3"/>
          </p:nvPr>
        </p:nvPicPr>
        <p:blipFill>
          <a:blip r:embed="rId12"/>
          <a:stretch>
            <a:fillRect/>
          </a:stretch>
        </p:blipFill>
        <p:spPr>
          <a:xfrm>
            <a:off x="237075" y="1541207"/>
            <a:ext cx="7389613" cy="4833984"/>
          </a:xfrm>
          <a:prstGeom prst="rect">
            <a:avLst/>
          </a:prstGeom>
        </p:spPr>
      </p:pic>
    </p:spTree>
    <p:extLst>
      <p:ext uri="{BB962C8B-B14F-4D97-AF65-F5344CB8AC3E}">
        <p14:creationId xmlns:p14="http://schemas.microsoft.com/office/powerpoint/2010/main" val="336692321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44" fill="hold"/>
                                        <p:tgtEl>
                                          <p:spTgt spid="7"/>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7" fill="hold" display="0">
                  <p:stCondLst>
                    <p:cond delay="indefinite"/>
                  </p:stCondLst>
                  <p:endCondLst>
                    <p:cond evt="onStopAudio" delay="0">
                      <p:tgtEl>
                        <p:sldTgt/>
                      </p:tgtEl>
                    </p:cond>
                  </p:endCondLst>
                </p:cTn>
                <p:tgtEl>
                  <p:spTgt spid="7"/>
                </p:tgtEl>
              </p:cMediaNode>
            </p:audio>
            <p:video>
              <p:cMediaNode vol="80000">
                <p:cTn id="18" fill="hold" display="0">
                  <p:stCondLst>
                    <p:cond delay="indefinite"/>
                  </p:stCondLst>
                </p:cTn>
                <p:tgtEl>
                  <p:spTgt spid="6"/>
                </p:tgtEl>
              </p:cMediaNode>
            </p:vide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AC684AA-C854-259A-2A59-B33841955C56}"/>
              </a:ext>
            </a:extLst>
          </p:cNvPr>
          <p:cNvSpPr/>
          <p:nvPr/>
        </p:nvSpPr>
        <p:spPr>
          <a:xfrm>
            <a:off x="788276" y="775830"/>
            <a:ext cx="5456058" cy="5204556"/>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useBgFill="1">
        <p:nvSpPr>
          <p:cNvPr id="22" name="Rectangle 11">
            <a:extLst>
              <a:ext uri="{FF2B5EF4-FFF2-40B4-BE49-F238E27FC236}">
                <a16:creationId xmlns:a16="http://schemas.microsoft.com/office/drawing/2014/main" id="{9D25F302-27C5-414F-97F8-6EA0A6C02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ight Triangle 13">
            <a:extLst>
              <a:ext uri="{FF2B5EF4-FFF2-40B4-BE49-F238E27FC236}">
                <a16:creationId xmlns:a16="http://schemas.microsoft.com/office/drawing/2014/main" id="{830A36F8-48C2-4842-A87B-8CE8DF4E7F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15">
            <a:extLst>
              <a:ext uri="{FF2B5EF4-FFF2-40B4-BE49-F238E27FC236}">
                <a16:creationId xmlns:a16="http://schemas.microsoft.com/office/drawing/2014/main" id="{086A5A31-B10A-4793-84D4-D785959AE5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5201" y="623275"/>
            <a:ext cx="5141626"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99A0B480-C656-A41E-4428-08E9B93B0284}"/>
              </a:ext>
            </a:extLst>
          </p:cNvPr>
          <p:cNvSpPr txBox="1"/>
          <p:nvPr/>
        </p:nvSpPr>
        <p:spPr>
          <a:xfrm>
            <a:off x="6542570" y="775830"/>
            <a:ext cx="5165124" cy="5607882"/>
          </a:xfrm>
          <a:prstGeom prst="rect">
            <a:avLst/>
          </a:prstGeom>
        </p:spPr>
        <p:txBody>
          <a:bodyPr vert="horz" lIns="91440" tIns="45720" rIns="91440" bIns="45720" rtlCol="0" anchor="t">
            <a:normAutofit/>
          </a:bodyPr>
          <a:lstStyle/>
          <a:p>
            <a:pPr marL="0" lvl="1">
              <a:lnSpc>
                <a:spcPct val="90000"/>
              </a:lnSpc>
              <a:spcAft>
                <a:spcPts val="600"/>
              </a:spcAft>
            </a:pPr>
            <a:r>
              <a:rPr lang="en-US" b="1" dirty="0"/>
              <a:t>We know I</a:t>
            </a:r>
            <a:r>
              <a:rPr lang="en-US" b="1" i="0" dirty="0">
                <a:effectLst/>
              </a:rPr>
              <a:t>mpulsivity is to act without thinking…</a:t>
            </a:r>
          </a:p>
          <a:p>
            <a:pPr marL="285750" lvl="1" indent="-228600">
              <a:lnSpc>
                <a:spcPct val="90000"/>
              </a:lnSpc>
              <a:spcAft>
                <a:spcPts val="600"/>
              </a:spcAft>
              <a:buFont typeface="Arial" panose="020B0604020202020204" pitchFamily="34" charset="0"/>
              <a:buChar char="•"/>
            </a:pPr>
            <a:endParaRPr lang="en-US" i="0" dirty="0">
              <a:effectLst/>
            </a:endParaRPr>
          </a:p>
          <a:p>
            <a:pPr marL="285750" lvl="1" indent="-228600">
              <a:lnSpc>
                <a:spcPct val="90000"/>
              </a:lnSpc>
              <a:spcAft>
                <a:spcPts val="600"/>
              </a:spcAft>
              <a:buFont typeface="Arial" panose="020B0604020202020204" pitchFamily="34" charset="0"/>
              <a:buChar char="•"/>
            </a:pPr>
            <a:r>
              <a:rPr lang="en-US" dirty="0"/>
              <a:t>As a pre-teen and teenager, we are mostly using ‘the feeling brain’, the downstairs part.</a:t>
            </a:r>
          </a:p>
          <a:p>
            <a:pPr marL="0" lvl="1" indent="-228600">
              <a:lnSpc>
                <a:spcPct val="90000"/>
              </a:lnSpc>
              <a:spcAft>
                <a:spcPts val="600"/>
              </a:spcAft>
              <a:buFont typeface="Arial" panose="020B0604020202020204" pitchFamily="34" charset="0"/>
              <a:buChar char="•"/>
            </a:pPr>
            <a:endParaRPr lang="en-US" dirty="0"/>
          </a:p>
          <a:p>
            <a:pPr marL="0" lvl="1" indent="-228600">
              <a:lnSpc>
                <a:spcPct val="90000"/>
              </a:lnSpc>
              <a:spcAft>
                <a:spcPts val="600"/>
              </a:spcAft>
              <a:buFont typeface="Arial" panose="020B0604020202020204" pitchFamily="34" charset="0"/>
              <a:buChar char="•"/>
            </a:pPr>
            <a:r>
              <a:rPr lang="en-US" b="1" dirty="0"/>
              <a:t>Example: If you were carrying a ball and it rolled into the road, the feeling part of your brain would tell you to, run and get it.</a:t>
            </a:r>
          </a:p>
          <a:p>
            <a:pPr marL="0" lvl="1" indent="-228600">
              <a:lnSpc>
                <a:spcPct val="90000"/>
              </a:lnSpc>
              <a:spcAft>
                <a:spcPts val="600"/>
              </a:spcAft>
              <a:buFont typeface="Arial" panose="020B0604020202020204" pitchFamily="34" charset="0"/>
              <a:buChar char="•"/>
            </a:pPr>
            <a:endParaRPr lang="en-US" dirty="0"/>
          </a:p>
          <a:p>
            <a:pPr marL="285750" lvl="1" indent="-228600">
              <a:lnSpc>
                <a:spcPct val="90000"/>
              </a:lnSpc>
              <a:spcAft>
                <a:spcPts val="600"/>
              </a:spcAft>
              <a:buFont typeface="Arial" panose="020B0604020202020204" pitchFamily="34" charset="0"/>
              <a:buChar char="•"/>
            </a:pPr>
            <a:r>
              <a:rPr lang="en-US" dirty="0"/>
              <a:t>Over time, ‘the thinking brain’ or upstairs part of the brain, will develop, and this will question whether it is a good idea to run into the road and look at the consequences of this decision.</a:t>
            </a:r>
          </a:p>
          <a:p>
            <a:pPr lvl="1" indent="-228600">
              <a:lnSpc>
                <a:spcPct val="90000"/>
              </a:lnSpc>
              <a:spcAft>
                <a:spcPts val="600"/>
              </a:spcAft>
              <a:buFont typeface="Arial" panose="020B0604020202020204" pitchFamily="34" charset="0"/>
              <a:buChar char="•"/>
            </a:pPr>
            <a:endParaRPr lang="en-US" dirty="0"/>
          </a:p>
          <a:p>
            <a:pPr marL="0" lvl="1" algn="ctr">
              <a:lnSpc>
                <a:spcPct val="90000"/>
              </a:lnSpc>
              <a:spcAft>
                <a:spcPts val="600"/>
              </a:spcAft>
            </a:pPr>
            <a:r>
              <a:rPr lang="en-US" b="1" u="sng" dirty="0"/>
              <a:t>It is important to know this to help us make better decisions!</a:t>
            </a:r>
          </a:p>
          <a:p>
            <a:pPr marL="0" indent="-228600">
              <a:lnSpc>
                <a:spcPct val="90000"/>
              </a:lnSpc>
              <a:spcAft>
                <a:spcPts val="600"/>
              </a:spcAft>
              <a:buFont typeface="Arial" panose="020B0604020202020204" pitchFamily="34" charset="0"/>
              <a:buChar char="•"/>
            </a:pPr>
            <a:endParaRPr lang="en-US" sz="700" dirty="0"/>
          </a:p>
        </p:txBody>
      </p:sp>
      <p:pic>
        <p:nvPicPr>
          <p:cNvPr id="2" name="Picture 1" descr="A orange hand with a smiling face&#10;&#10;Description automatically generated">
            <a:extLst>
              <a:ext uri="{FF2B5EF4-FFF2-40B4-BE49-F238E27FC236}">
                <a16:creationId xmlns:a16="http://schemas.microsoft.com/office/drawing/2014/main" id="{BCA21CA5-9F17-0BE0-3B61-ECDCD9157D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89887" y="6127313"/>
            <a:ext cx="1058944" cy="717435"/>
          </a:xfrm>
          <a:prstGeom prst="rect">
            <a:avLst/>
          </a:prstGeom>
        </p:spPr>
      </p:pic>
      <p:pic>
        <p:nvPicPr>
          <p:cNvPr id="3" name="Picture 2">
            <a:extLst>
              <a:ext uri="{FF2B5EF4-FFF2-40B4-BE49-F238E27FC236}">
                <a16:creationId xmlns:a16="http://schemas.microsoft.com/office/drawing/2014/main" id="{D8C3A5A0-D831-FD88-2590-886A299B5795}"/>
              </a:ext>
            </a:extLst>
          </p:cNvPr>
          <p:cNvPicPr>
            <a:picLocks noChangeAspect="1"/>
          </p:cNvPicPr>
          <p:nvPr/>
        </p:nvPicPr>
        <p:blipFill>
          <a:blip r:embed="rId4"/>
          <a:stretch>
            <a:fillRect/>
          </a:stretch>
        </p:blipFill>
        <p:spPr>
          <a:xfrm>
            <a:off x="10750889" y="6388443"/>
            <a:ext cx="1198483" cy="357550"/>
          </a:xfrm>
          <a:prstGeom prst="rect">
            <a:avLst/>
          </a:prstGeom>
        </p:spPr>
      </p:pic>
      <p:sp>
        <p:nvSpPr>
          <p:cNvPr id="9" name="Rectangle 8">
            <a:extLst>
              <a:ext uri="{FF2B5EF4-FFF2-40B4-BE49-F238E27FC236}">
                <a16:creationId xmlns:a16="http://schemas.microsoft.com/office/drawing/2014/main" id="{88D18658-E776-E5C5-0AAF-1286E84134BC}"/>
              </a:ext>
            </a:extLst>
          </p:cNvPr>
          <p:cNvSpPr/>
          <p:nvPr/>
        </p:nvSpPr>
        <p:spPr>
          <a:xfrm>
            <a:off x="495746" y="623276"/>
            <a:ext cx="5631164" cy="5611450"/>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descr="A diagram of a human brain&#10;&#10;Description automatically generated">
            <a:extLst>
              <a:ext uri="{FF2B5EF4-FFF2-40B4-BE49-F238E27FC236}">
                <a16:creationId xmlns:a16="http://schemas.microsoft.com/office/drawing/2014/main" id="{AA6DB521-2659-228D-89D3-641E687DAA60}"/>
              </a:ext>
            </a:extLst>
          </p:cNvPr>
          <p:cNvPicPr>
            <a:picLocks noChangeAspect="1"/>
          </p:cNvPicPr>
          <p:nvPr/>
        </p:nvPicPr>
        <p:blipFill rotWithShape="1">
          <a:blip r:embed="rId5">
            <a:extLst>
              <a:ext uri="{28A0092B-C50C-407E-A947-70E740481C1C}">
                <a14:useLocalDpi xmlns:a14="http://schemas.microsoft.com/office/drawing/2010/main" val="0"/>
              </a:ext>
            </a:extLst>
          </a:blip>
          <a:srcRect t="16442"/>
          <a:stretch/>
        </p:blipFill>
        <p:spPr>
          <a:xfrm>
            <a:off x="706870" y="877614"/>
            <a:ext cx="5208916" cy="5102772"/>
          </a:xfrm>
          <a:prstGeom prst="rect">
            <a:avLst/>
          </a:prstGeom>
        </p:spPr>
      </p:pic>
    </p:spTree>
    <p:extLst>
      <p:ext uri="{BB962C8B-B14F-4D97-AF65-F5344CB8AC3E}">
        <p14:creationId xmlns:p14="http://schemas.microsoft.com/office/powerpoint/2010/main" val="25744498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8D31E1B-0407-4223-9642-0B642CBF57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062849"/>
            <a:ext cx="731521" cy="673460"/>
            <a:chOff x="3940602" y="308034"/>
            <a:chExt cx="2116791" cy="3428999"/>
          </a:xfrm>
          <a:solidFill>
            <a:schemeClr val="accent4"/>
          </a:solidFill>
        </p:grpSpPr>
        <p:sp>
          <p:nvSpPr>
            <p:cNvPr id="13" name="Rectangle 12">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3">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4">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656150"/>
            <a:ext cx="5672667" cy="14315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19E408D-E7F8-A258-249E-7A4E35821E8B}"/>
              </a:ext>
            </a:extLst>
          </p:cNvPr>
          <p:cNvSpPr>
            <a:spLocks noGrp="1"/>
          </p:cNvSpPr>
          <p:nvPr>
            <p:ph type="title"/>
          </p:nvPr>
        </p:nvSpPr>
        <p:spPr>
          <a:xfrm>
            <a:off x="950228" y="881688"/>
            <a:ext cx="5052369" cy="1035781"/>
          </a:xfrm>
        </p:spPr>
        <p:txBody>
          <a:bodyPr anchor="ctr">
            <a:normAutofit/>
          </a:bodyPr>
          <a:lstStyle/>
          <a:p>
            <a:pPr algn="ctr"/>
            <a:r>
              <a:rPr lang="en-GB" sz="2500" b="1" u="sng" dirty="0"/>
              <a:t>Strategies to help us be less impulsive</a:t>
            </a:r>
            <a:endParaRPr lang="en-GB" sz="2500" dirty="0"/>
          </a:p>
        </p:txBody>
      </p:sp>
      <p:sp>
        <p:nvSpPr>
          <p:cNvPr id="3" name="Content Placeholder 2">
            <a:extLst>
              <a:ext uri="{FF2B5EF4-FFF2-40B4-BE49-F238E27FC236}">
                <a16:creationId xmlns:a16="http://schemas.microsoft.com/office/drawing/2014/main" id="{CC10AEBD-92F8-DA8C-7E51-BF4FCEA11D5E}"/>
              </a:ext>
            </a:extLst>
          </p:cNvPr>
          <p:cNvSpPr>
            <a:spLocks noGrp="1"/>
          </p:cNvSpPr>
          <p:nvPr>
            <p:ph idx="1"/>
          </p:nvPr>
        </p:nvSpPr>
        <p:spPr>
          <a:xfrm>
            <a:off x="1010968" y="2299189"/>
            <a:ext cx="4991629" cy="4089253"/>
          </a:xfrm>
        </p:spPr>
        <p:txBody>
          <a:bodyPr anchor="ctr">
            <a:normAutofit fontScale="92500" lnSpcReduction="10000"/>
          </a:bodyPr>
          <a:lstStyle/>
          <a:p>
            <a:r>
              <a:rPr lang="en-GB" sz="1800" i="0" dirty="0">
                <a:effectLst/>
                <a:latin typeface="Calibri" panose="020F0502020204030204" pitchFamily="34" charset="0"/>
                <a:cs typeface="Calibri" panose="020F0502020204030204" pitchFamily="34" charset="0"/>
              </a:rPr>
              <a:t>Stop! – Think: what are the consequences of this action?</a:t>
            </a:r>
          </a:p>
          <a:p>
            <a:r>
              <a:rPr lang="en-GB" sz="1800" dirty="0">
                <a:latin typeface="Calibri" panose="020F0502020204030204" pitchFamily="34" charset="0"/>
                <a:cs typeface="Calibri" panose="020F0502020204030204" pitchFamily="34" charset="0"/>
              </a:rPr>
              <a:t>Take some breaths –in for 3, hold for 3, out for 3.</a:t>
            </a:r>
          </a:p>
          <a:p>
            <a:r>
              <a:rPr lang="en-GB" sz="1800" dirty="0">
                <a:latin typeface="Calibri" panose="020F0502020204030204" pitchFamily="34" charset="0"/>
                <a:cs typeface="Calibri" panose="020F0502020204030204" pitchFamily="34" charset="0"/>
              </a:rPr>
              <a:t>Be more mindful or your surroundings – look and see if you can notice the different colours that surround you.</a:t>
            </a:r>
          </a:p>
          <a:p>
            <a:r>
              <a:rPr lang="en-GB" sz="1800" dirty="0">
                <a:latin typeface="Calibri" panose="020F0502020204030204" pitchFamily="34" charset="0"/>
                <a:cs typeface="Calibri" panose="020F0502020204030204" pitchFamily="34" charset="0"/>
              </a:rPr>
              <a:t>Be aware of the 5 senses. What can you see, feel, hear, smell and taste. This helps us slow down.</a:t>
            </a:r>
          </a:p>
          <a:p>
            <a:r>
              <a:rPr lang="en-GB" sz="1800" dirty="0">
                <a:latin typeface="Calibri" panose="020F0502020204030204" pitchFamily="34" charset="0"/>
                <a:cs typeface="Calibri" panose="020F0502020204030204" pitchFamily="34" charset="0"/>
              </a:rPr>
              <a:t>Use encouraging self-talk; I can do this! I am clever! I am resilient! </a:t>
            </a:r>
          </a:p>
          <a:p>
            <a:r>
              <a:rPr lang="en-GB" sz="1800" dirty="0">
                <a:latin typeface="Calibri" panose="020F0502020204030204" pitchFamily="34" charset="0"/>
                <a:cs typeface="Calibri" panose="020F0502020204030204" pitchFamily="34" charset="0"/>
              </a:rPr>
              <a:t>Stay focused – put distractions away.</a:t>
            </a:r>
          </a:p>
          <a:p>
            <a:pPr marL="0" indent="0" algn="ctr">
              <a:buNone/>
            </a:pPr>
            <a:endParaRPr lang="en-GB" sz="1800" b="1" dirty="0">
              <a:latin typeface="Calibri" panose="020F0502020204030204" pitchFamily="34" charset="0"/>
              <a:cs typeface="Calibri" panose="020F0502020204030204" pitchFamily="34" charset="0"/>
            </a:endParaRPr>
          </a:p>
          <a:p>
            <a:pPr marL="0" indent="0" algn="ctr">
              <a:buNone/>
            </a:pPr>
            <a:r>
              <a:rPr lang="en-GB" sz="1800" b="1" dirty="0">
                <a:latin typeface="Calibri" panose="020F0502020204030204" pitchFamily="34" charset="0"/>
                <a:cs typeface="Calibri" panose="020F0502020204030204" pitchFamily="34" charset="0"/>
              </a:rPr>
              <a:t>These strategies give us time to use our thinking brains. This will help to keep us safe and calm.</a:t>
            </a:r>
          </a:p>
          <a:p>
            <a:endParaRPr lang="en-GB" sz="1800" dirty="0"/>
          </a:p>
        </p:txBody>
      </p:sp>
      <p:sp>
        <p:nvSpPr>
          <p:cNvPr id="19" name="Rectangle 18">
            <a:extLst>
              <a:ext uri="{FF2B5EF4-FFF2-40B4-BE49-F238E27FC236}">
                <a16:creationId xmlns:a16="http://schemas.microsoft.com/office/drawing/2014/main" id="{70E96339-907C-46C3-99AC-31179B6F0E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16299" y="608401"/>
            <a:ext cx="4637502" cy="5593443"/>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oster with text and symbols&#10;&#10;Description automatically generated with medium confidence">
            <a:extLst>
              <a:ext uri="{FF2B5EF4-FFF2-40B4-BE49-F238E27FC236}">
                <a16:creationId xmlns:a16="http://schemas.microsoft.com/office/drawing/2014/main" id="{1A66CF48-0E52-8522-3321-D41E7491C1D9}"/>
              </a:ext>
            </a:extLst>
          </p:cNvPr>
          <p:cNvPicPr>
            <a:picLocks noChangeAspect="1"/>
          </p:cNvPicPr>
          <p:nvPr/>
        </p:nvPicPr>
        <p:blipFill>
          <a:blip r:embed="rId3"/>
          <a:stretch>
            <a:fillRect/>
          </a:stretch>
        </p:blipFill>
        <p:spPr>
          <a:xfrm>
            <a:off x="7372953" y="901032"/>
            <a:ext cx="3338332" cy="5116220"/>
          </a:xfrm>
          <a:prstGeom prst="rect">
            <a:avLst/>
          </a:prstGeom>
        </p:spPr>
      </p:pic>
      <p:cxnSp>
        <p:nvCxnSpPr>
          <p:cNvPr id="21" name="Straight Connector 20">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92240"/>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4" name="Picture 3" descr="A orange hand with a smiling face&#10;&#10;Description automatically generated">
            <a:extLst>
              <a:ext uri="{FF2B5EF4-FFF2-40B4-BE49-F238E27FC236}">
                <a16:creationId xmlns:a16="http://schemas.microsoft.com/office/drawing/2014/main" id="{EB74E7E3-F230-DC84-8AF2-C78B0F4C070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89887" y="6128533"/>
            <a:ext cx="1058944" cy="717435"/>
          </a:xfrm>
          <a:prstGeom prst="rect">
            <a:avLst/>
          </a:prstGeom>
        </p:spPr>
      </p:pic>
      <p:pic>
        <p:nvPicPr>
          <p:cNvPr id="6" name="Picture 5" descr="A orange hand with a smiling face&#10;&#10;Description automatically generated">
            <a:extLst>
              <a:ext uri="{FF2B5EF4-FFF2-40B4-BE49-F238E27FC236}">
                <a16:creationId xmlns:a16="http://schemas.microsoft.com/office/drawing/2014/main" id="{F91413E5-FE56-BE04-B0A0-168EDEEAA4A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89887" y="6140565"/>
            <a:ext cx="1058944" cy="717435"/>
          </a:xfrm>
          <a:prstGeom prst="rect">
            <a:avLst/>
          </a:prstGeom>
        </p:spPr>
      </p:pic>
      <p:pic>
        <p:nvPicPr>
          <p:cNvPr id="7" name="Picture 6">
            <a:extLst>
              <a:ext uri="{FF2B5EF4-FFF2-40B4-BE49-F238E27FC236}">
                <a16:creationId xmlns:a16="http://schemas.microsoft.com/office/drawing/2014/main" id="{4CE7A85C-83BC-3290-F7C8-B0692D85AE22}"/>
              </a:ext>
            </a:extLst>
          </p:cNvPr>
          <p:cNvPicPr>
            <a:picLocks noChangeAspect="1"/>
          </p:cNvPicPr>
          <p:nvPr/>
        </p:nvPicPr>
        <p:blipFill>
          <a:blip r:embed="rId5"/>
          <a:stretch>
            <a:fillRect/>
          </a:stretch>
        </p:blipFill>
        <p:spPr>
          <a:xfrm>
            <a:off x="10750889" y="6388443"/>
            <a:ext cx="1198483" cy="357550"/>
          </a:xfrm>
          <a:prstGeom prst="rect">
            <a:avLst/>
          </a:prstGeom>
        </p:spPr>
      </p:pic>
    </p:spTree>
    <p:extLst>
      <p:ext uri="{BB962C8B-B14F-4D97-AF65-F5344CB8AC3E}">
        <p14:creationId xmlns:p14="http://schemas.microsoft.com/office/powerpoint/2010/main" val="11987136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FA8C425-064C-2FB6-EC2E-336B03833B85}"/>
              </a:ext>
            </a:extLst>
          </p:cNvPr>
          <p:cNvSpPr>
            <a:spLocks noGrp="1"/>
          </p:cNvSpPr>
          <p:nvPr>
            <p:ph type="title"/>
          </p:nvPr>
        </p:nvSpPr>
        <p:spPr>
          <a:xfrm>
            <a:off x="5297762" y="640080"/>
            <a:ext cx="4657344" cy="3566160"/>
          </a:xfrm>
        </p:spPr>
        <p:txBody>
          <a:bodyPr vert="horz" lIns="91440" tIns="45720" rIns="91440" bIns="45720" rtlCol="0" anchor="b">
            <a:normAutofit fontScale="90000"/>
          </a:bodyPr>
          <a:lstStyle/>
          <a:p>
            <a:pPr algn="ctr"/>
            <a:r>
              <a:rPr lang="en-US" sz="5400" b="1" dirty="0"/>
              <a:t>Can you discuss in pairs and explain to the class 1 thing from today’s lesson?</a:t>
            </a:r>
          </a:p>
        </p:txBody>
      </p:sp>
      <p:pic>
        <p:nvPicPr>
          <p:cNvPr id="5" name="Content Placeholder 4" descr="A stack of wooden blocks with letters on them&#10;&#10;Description automatically generated">
            <a:extLst>
              <a:ext uri="{FF2B5EF4-FFF2-40B4-BE49-F238E27FC236}">
                <a16:creationId xmlns:a16="http://schemas.microsoft.com/office/drawing/2014/main" id="{5B19271C-1A43-420A-43D7-3B370E0EFD08}"/>
              </a:ext>
            </a:extLst>
          </p:cNvPr>
          <p:cNvPicPr>
            <a:picLocks noChangeAspect="1"/>
          </p:cNvPicPr>
          <p:nvPr/>
        </p:nvPicPr>
        <p:blipFill>
          <a:blip r:embed="rId3">
            <a:extLst>
              <a:ext uri="{28A0092B-C50C-407E-A947-70E740481C1C}">
                <a14:useLocalDpi xmlns:a14="http://schemas.microsoft.com/office/drawing/2010/main" val="0"/>
              </a:ext>
            </a:extLst>
          </a:blip>
          <a:srcRect l="30125" r="27262" b="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28"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2862" y="4409267"/>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115646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42,200+ Road Safety Lines Stock Photos, Pictures &amp; Royalty-Free Images -  iStock">
            <a:extLst>
              <a:ext uri="{FF2B5EF4-FFF2-40B4-BE49-F238E27FC236}">
                <a16:creationId xmlns:a16="http://schemas.microsoft.com/office/drawing/2014/main" id="{7D27B2C4-9F9F-D49C-7F29-258C006410D5}"/>
              </a:ext>
            </a:extLst>
          </p:cNvPr>
          <p:cNvPicPr>
            <a:picLocks noChangeAspect="1" noChangeArrowheads="1"/>
          </p:cNvPicPr>
          <p:nvPr/>
        </p:nvPicPr>
        <p:blipFill>
          <a:blip r:embed="rId5">
            <a:extLst>
              <a:ext uri="{28A0092B-C50C-407E-A947-70E740481C1C}">
                <a14:useLocalDpi xmlns:a14="http://schemas.microsoft.com/office/drawing/2010/main"/>
              </a:ext>
            </a:extLst>
          </a:blip>
          <a:srcRect l="2406" r="38292" b="1"/>
          <a:stretch/>
        </p:blipFill>
        <p:spPr bwMode="auto">
          <a:xfrm>
            <a:off x="-67216" y="0"/>
            <a:ext cx="5096415" cy="6861558"/>
          </a:xfrm>
          <a:prstGeom prst="rect">
            <a:avLst/>
          </a:prstGeom>
          <a:noFill/>
          <a:extLst>
            <a:ext uri="{909E8E84-426E-40DD-AFC4-6F175D3DCCD1}">
              <a14:hiddenFill xmlns:a14="http://schemas.microsoft.com/office/drawing/2010/main">
                <a:solidFill>
                  <a:srgbClr val="FFFFFF"/>
                </a:solidFill>
              </a14:hiddenFill>
            </a:ext>
          </a:extLst>
        </p:spPr>
      </p:pic>
      <p:pic>
        <p:nvPicPr>
          <p:cNvPr id="7" name="message-notification-190034-1">
            <a:hlinkClick r:id="" action="ppaction://media"/>
            <a:extLst>
              <a:ext uri="{FF2B5EF4-FFF2-40B4-BE49-F238E27FC236}">
                <a16:creationId xmlns:a16="http://schemas.microsoft.com/office/drawing/2014/main" id="{AAD54B13-A8A2-AB59-2ACD-1504DA58BD64}"/>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2389239" y="671564"/>
            <a:ext cx="304800" cy="304800"/>
          </a:xfrm>
          <a:prstGeom prst="rect">
            <a:avLst/>
          </a:prstGeom>
        </p:spPr>
      </p:pic>
      <p:pic>
        <p:nvPicPr>
          <p:cNvPr id="2" name="Picture 1">
            <a:extLst>
              <a:ext uri="{FF2B5EF4-FFF2-40B4-BE49-F238E27FC236}">
                <a16:creationId xmlns:a16="http://schemas.microsoft.com/office/drawing/2014/main" id="{75A819A8-AEFA-05EC-AD31-7039BD194D47}"/>
              </a:ext>
            </a:extLst>
          </p:cNvPr>
          <p:cNvPicPr>
            <a:picLocks noChangeAspect="1"/>
          </p:cNvPicPr>
          <p:nvPr/>
        </p:nvPicPr>
        <p:blipFill>
          <a:blip r:embed="rId7"/>
          <a:stretch>
            <a:fillRect/>
          </a:stretch>
        </p:blipFill>
        <p:spPr>
          <a:xfrm>
            <a:off x="10750889" y="6375191"/>
            <a:ext cx="1198483" cy="357550"/>
          </a:xfrm>
          <a:prstGeom prst="rect">
            <a:avLst/>
          </a:prstGeom>
        </p:spPr>
      </p:pic>
      <p:pic>
        <p:nvPicPr>
          <p:cNvPr id="3" name="Picture 2" descr="phone with text saying Mission 4:&#10;Tell your grown-ups at home what you have learnt today.&#10;">
            <a:extLst>
              <a:ext uri="{FF2B5EF4-FFF2-40B4-BE49-F238E27FC236}">
                <a16:creationId xmlns:a16="http://schemas.microsoft.com/office/drawing/2014/main" id="{0AF9AEA4-3670-04A0-7AA1-A0B0DE1D134C}"/>
              </a:ext>
            </a:extLst>
          </p:cNvPr>
          <p:cNvPicPr>
            <a:picLocks noChangeAspect="1"/>
          </p:cNvPicPr>
          <p:nvPr/>
        </p:nvPicPr>
        <p:blipFill rotWithShape="1">
          <a:blip r:embed="rId8">
            <a:extLst>
              <a:ext uri="{BEBA8EAE-BF5A-486C-A8C5-ECC9F3942E4B}">
                <a14:imgProps xmlns:a14="http://schemas.microsoft.com/office/drawing/2010/main">
                  <a14:imgLayer r:embed="rId9">
                    <a14:imgEffect>
                      <a14:backgroundRemoval t="8696" b="92271" l="12821" r="90171">
                        <a14:foregroundMark x1="21414" y1="88806" x2="14530" y2="78986"/>
                        <a14:foregroundMark x1="14530" y1="78986" x2="15812" y2="11836"/>
                        <a14:foregroundMark x1="15812" y1="11836" x2="37607" y2="8937"/>
                        <a14:foregroundMark x1="37607" y1="8937" x2="83333" y2="10870"/>
                        <a14:foregroundMark x1="83333" y1="10870" x2="87607" y2="22947"/>
                        <a14:foregroundMark x1="87607" y1="22947" x2="86036" y2="75091"/>
                        <a14:foregroundMark x1="34586" y1="91118" x2="35043" y2="91304"/>
                        <a14:foregroundMark x1="13675" y1="82609" x2="31081" y2="89692"/>
                        <a14:foregroundMark x1="35043" y1="91304" x2="59402" y2="92271"/>
                        <a14:foregroundMark x1="59402" y1="92271" x2="81492" y2="91602"/>
                        <a14:foregroundMark x1="84093" y1="90124" x2="89351" y2="80279"/>
                        <a14:foregroundMark x1="88686" y1="72868" x2="88034" y2="70290"/>
                        <a14:foregroundMark x1="12821" y1="85749" x2="26303" y2="89254"/>
                        <a14:foregroundMark x1="34348" y1="91307" x2="61111" y2="91787"/>
                        <a14:foregroundMark x1="61111" y1="91787" x2="80166" y2="90772"/>
                        <a14:foregroundMark x1="83976" y1="90051" x2="87914" y2="80352"/>
                        <a14:foregroundMark x1="13675" y1="14493" x2="36325" y2="7971"/>
                        <a14:foregroundMark x1="36325" y1="7971" x2="68376" y2="9179"/>
                        <a14:foregroundMark x1="68376" y1="9179" x2="88462" y2="16184"/>
                        <a14:foregroundMark x1="88462" y1="16184" x2="87607" y2="27536"/>
                        <a14:foregroundMark x1="49573" y1="92029" x2="71368" y2="90821"/>
                        <a14:foregroundMark x1="71368" y1="90821" x2="85885" y2="80456"/>
                        <a14:foregroundMark x1="87469" y1="75018" x2="85470" y2="14251"/>
                        <a14:foregroundMark x1="13675" y1="85990" x2="19079" y2="89426"/>
                        <a14:foregroundMark x1="27778" y1="85266" x2="54701" y2="89130"/>
                        <a14:foregroundMark x1="54701" y1="89130" x2="62821" y2="86232"/>
                        <a14:foregroundMark x1="13248" y1="24155" x2="12821" y2="16667"/>
                        <a14:foregroundMark x1="74786" y1="8696" x2="87607" y2="14010"/>
                        <a14:foregroundMark x1="83814" y1="75205" x2="84188" y2="36473"/>
                        <a14:foregroundMark x1="83761" y1="80676" x2="83763" y2="80418"/>
                        <a14:foregroundMark x1="84188" y1="36473" x2="82051" y2="62319"/>
                        <a14:foregroundMark x1="86752" y1="62560" x2="85897" y2="47343"/>
                        <a14:foregroundMark x1="85897" y1="47343" x2="87179" y2="60145"/>
                        <a14:foregroundMark x1="14103" y1="22464" x2="13675" y2="16425"/>
                        <a14:foregroundMark x1="86752" y1="63285" x2="85897" y2="24155"/>
                        <a14:foregroundMark x1="85897" y1="24155" x2="86325" y2="65942"/>
                        <a14:foregroundMark x1="86325" y1="65942" x2="87179" y2="63285"/>
                        <a14:backgroundMark x1="89744" y1="82367" x2="90598" y2="74155"/>
                        <a14:backgroundMark x1="86752" y1="91787" x2="83333" y2="92754"/>
                        <a14:backgroundMark x1="91880" y1="81884" x2="89744" y2="70048"/>
                        <a14:backgroundMark x1="90171" y1="74879" x2="91026" y2="80193"/>
                        <a14:backgroundMark x1="25641" y1="93237" x2="22222" y2="92754"/>
                        <a14:backgroundMark x1="15812" y1="92029" x2="31624" y2="93478"/>
                      </a14:backgroundRemoval>
                    </a14:imgEffect>
                  </a14:imgLayer>
                </a14:imgProps>
              </a:ext>
            </a:extLst>
          </a:blip>
          <a:srcRect l="12427" t="7507" r="11739" b="7977"/>
          <a:stretch/>
        </p:blipFill>
        <p:spPr bwMode="auto">
          <a:xfrm>
            <a:off x="931503" y="465942"/>
            <a:ext cx="2915471" cy="5749650"/>
          </a:xfrm>
          <a:prstGeom prst="rect">
            <a:avLst/>
          </a:prstGeom>
          <a:ln>
            <a:noFill/>
          </a:ln>
          <a:extLst>
            <a:ext uri="{53640926-AAD7-44D8-BBD7-CCE9431645EC}">
              <a14:shadowObscured xmlns:a14="http://schemas.microsoft.com/office/drawing/2010/main"/>
            </a:ext>
          </a:extLst>
        </p:spPr>
      </p:pic>
      <p:sp>
        <p:nvSpPr>
          <p:cNvPr id="8" name="TextBox 7">
            <a:extLst>
              <a:ext uri="{FF2B5EF4-FFF2-40B4-BE49-F238E27FC236}">
                <a16:creationId xmlns:a16="http://schemas.microsoft.com/office/drawing/2014/main" id="{0B51EADB-148E-F6F2-5C4C-3DEA8100E5BC}"/>
              </a:ext>
            </a:extLst>
          </p:cNvPr>
          <p:cNvSpPr txBox="1"/>
          <p:nvPr/>
        </p:nvSpPr>
        <p:spPr>
          <a:xfrm>
            <a:off x="1284237" y="1181986"/>
            <a:ext cx="2278770" cy="3754874"/>
          </a:xfrm>
          <a:prstGeom prst="rect">
            <a:avLst/>
          </a:prstGeom>
          <a:noFill/>
        </p:spPr>
        <p:txBody>
          <a:bodyPr wrap="square" rtlCol="0">
            <a:spAutoFit/>
          </a:bodyPr>
          <a:lstStyle/>
          <a:p>
            <a:r>
              <a:rPr lang="en-GB" sz="3400" u="sng">
                <a:latin typeface="Berlin Sans FB Demi" panose="020E0802020502020306" pitchFamily="34" charset="0"/>
              </a:rPr>
              <a:t>Mission 4:</a:t>
            </a:r>
            <a:endParaRPr lang="en-GB" sz="3400" u="sng" dirty="0">
              <a:latin typeface="Berlin Sans FB Demi" panose="020E0802020502020306" pitchFamily="34" charset="0"/>
            </a:endParaRPr>
          </a:p>
          <a:p>
            <a:r>
              <a:rPr lang="en-GB" sz="3400" dirty="0">
                <a:latin typeface="Berlin Sans FB Demi" panose="020E0802020502020306" pitchFamily="34" charset="0"/>
              </a:rPr>
              <a:t>When you get home talk to your grown up about…</a:t>
            </a:r>
          </a:p>
        </p:txBody>
      </p:sp>
      <p:pic>
        <p:nvPicPr>
          <p:cNvPr id="4" name="Picture 3" descr="A orange hand with a smiling face&#10;&#10;Description automatically generated">
            <a:extLst>
              <a:ext uri="{FF2B5EF4-FFF2-40B4-BE49-F238E27FC236}">
                <a16:creationId xmlns:a16="http://schemas.microsoft.com/office/drawing/2014/main" id="{399AE3F5-7252-4992-BC5A-58E81E46788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691945" y="6175706"/>
            <a:ext cx="1058944" cy="717435"/>
          </a:xfrm>
          <a:prstGeom prst="rect">
            <a:avLst/>
          </a:prstGeom>
        </p:spPr>
      </p:pic>
      <p:sp>
        <p:nvSpPr>
          <p:cNvPr id="12" name="Rectangle 11">
            <a:extLst>
              <a:ext uri="{FF2B5EF4-FFF2-40B4-BE49-F238E27FC236}">
                <a16:creationId xmlns:a16="http://schemas.microsoft.com/office/drawing/2014/main" id="{6B405F79-CFD2-75E4-82B3-C5B75320A9AD}"/>
              </a:ext>
            </a:extLst>
          </p:cNvPr>
          <p:cNvSpPr/>
          <p:nvPr/>
        </p:nvSpPr>
        <p:spPr>
          <a:xfrm>
            <a:off x="6096000" y="34208"/>
            <a:ext cx="4811763" cy="1938992"/>
          </a:xfrm>
          <a:prstGeom prst="rect">
            <a:avLst/>
          </a:prstGeom>
          <a:noFill/>
        </p:spPr>
        <p:txBody>
          <a:bodyPr wrap="square" lIns="91440" tIns="45720" rIns="91440" bIns="45720">
            <a:spAutoFit/>
          </a:bodyPr>
          <a:lstStyle/>
          <a:p>
            <a:pPr algn="ctr"/>
            <a:r>
              <a:rPr lang="en-US" sz="6000" b="1" dirty="0">
                <a:ln w="9525">
                  <a:solidFill>
                    <a:schemeClr val="bg1"/>
                  </a:solidFill>
                  <a:prstDash val="solid"/>
                </a:ln>
                <a:effectLst>
                  <a:outerShdw blurRad="12700" dist="38100" dir="2700000" algn="tl" rotWithShape="0">
                    <a:schemeClr val="bg1">
                      <a:lumMod val="50000"/>
                    </a:schemeClr>
                  </a:outerShdw>
                </a:effectLst>
              </a:rPr>
              <a:t>Travelling on your own</a:t>
            </a:r>
            <a:endParaRPr lang="en-US" sz="60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pic>
        <p:nvPicPr>
          <p:cNvPr id="14" name="Picture 13" descr="A child and child walking on a sidewalk&#10;&#10;Description automatically generated">
            <a:extLst>
              <a:ext uri="{FF2B5EF4-FFF2-40B4-BE49-F238E27FC236}">
                <a16:creationId xmlns:a16="http://schemas.microsoft.com/office/drawing/2014/main" id="{3DA28378-261F-ACEF-8960-B68D27CB02C3}"/>
              </a:ext>
            </a:extLst>
          </p:cNvPr>
          <p:cNvPicPr>
            <a:picLocks noChangeAspect="1"/>
          </p:cNvPicPr>
          <p:nvPr/>
        </p:nvPicPr>
        <p:blipFill>
          <a:blip r:embed="rId11">
            <a:extLst>
              <a:ext uri="{28A0092B-C50C-407E-A947-70E740481C1C}">
                <a14:useLocalDpi xmlns:a14="http://schemas.microsoft.com/office/drawing/2010/main" val="0"/>
              </a:ext>
            </a:extLst>
          </a:blip>
          <a:srcRect/>
          <a:stretch/>
        </p:blipFill>
        <p:spPr>
          <a:xfrm>
            <a:off x="5742523" y="2155675"/>
            <a:ext cx="2023958" cy="202794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8" name="Picture 17" descr="A map of a city&#10;&#10;Description automatically generated">
            <a:extLst>
              <a:ext uri="{FF2B5EF4-FFF2-40B4-BE49-F238E27FC236}">
                <a16:creationId xmlns:a16="http://schemas.microsoft.com/office/drawing/2014/main" id="{0C7D2C0C-5B29-9B97-B4A4-D8A85C1491B2}"/>
              </a:ext>
            </a:extLst>
          </p:cNvPr>
          <p:cNvPicPr>
            <a:picLocks noChangeAspect="1"/>
          </p:cNvPicPr>
          <p:nvPr/>
        </p:nvPicPr>
        <p:blipFill>
          <a:blip r:embed="rId12">
            <a:extLst>
              <a:ext uri="{28A0092B-C50C-407E-A947-70E740481C1C}">
                <a14:useLocalDpi xmlns:a14="http://schemas.microsoft.com/office/drawing/2010/main" val="0"/>
              </a:ext>
            </a:extLst>
          </a:blip>
          <a:srcRect t="913" b="913"/>
          <a:stretch/>
        </p:blipFill>
        <p:spPr>
          <a:xfrm>
            <a:off x="9505044" y="2181706"/>
            <a:ext cx="1942502" cy="20391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0" name="TextBox 19">
            <a:extLst>
              <a:ext uri="{FF2B5EF4-FFF2-40B4-BE49-F238E27FC236}">
                <a16:creationId xmlns:a16="http://schemas.microsoft.com/office/drawing/2014/main" id="{6A1AB433-108B-C733-1B24-63B636A755E5}"/>
              </a:ext>
            </a:extLst>
          </p:cNvPr>
          <p:cNvSpPr txBox="1"/>
          <p:nvPr/>
        </p:nvSpPr>
        <p:spPr>
          <a:xfrm>
            <a:off x="5493438" y="4943562"/>
            <a:ext cx="5927835" cy="1200329"/>
          </a:xfrm>
          <a:prstGeom prst="rect">
            <a:avLst/>
          </a:prstGeom>
          <a:noFill/>
        </p:spPr>
        <p:txBody>
          <a:bodyPr wrap="square" rtlCol="0">
            <a:spAutoFit/>
          </a:bodyPr>
          <a:lstStyle/>
          <a:p>
            <a:pPr marL="285750" indent="-285750">
              <a:buFont typeface="Arial" panose="020B0604020202020204" pitchFamily="34" charset="0"/>
              <a:buChar char="•"/>
            </a:pPr>
            <a:r>
              <a:rPr lang="en-GB" dirty="0"/>
              <a:t>Will you be allowed to travel on your own?</a:t>
            </a:r>
          </a:p>
          <a:p>
            <a:pPr marL="285750" indent="-285750">
              <a:buFont typeface="Arial" panose="020B0604020202020204" pitchFamily="34" charset="0"/>
              <a:buChar char="•"/>
            </a:pPr>
            <a:r>
              <a:rPr lang="en-GB" dirty="0"/>
              <a:t>When will be your first journey?</a:t>
            </a:r>
          </a:p>
          <a:p>
            <a:pPr marL="285750" indent="-285750">
              <a:buFont typeface="Arial" panose="020B0604020202020204" pitchFamily="34" charset="0"/>
              <a:buChar char="•"/>
            </a:pPr>
            <a:r>
              <a:rPr lang="en-GB" dirty="0"/>
              <a:t>Where will you be allowed to go?</a:t>
            </a:r>
          </a:p>
          <a:p>
            <a:pPr marL="285750" indent="-285750">
              <a:buFont typeface="Arial" panose="020B0604020202020204" pitchFamily="34" charset="0"/>
              <a:buChar char="•"/>
            </a:pPr>
            <a:r>
              <a:rPr lang="en-GB" dirty="0"/>
              <a:t>How will you get to secondary school?</a:t>
            </a:r>
          </a:p>
        </p:txBody>
      </p:sp>
      <p:sp>
        <p:nvSpPr>
          <p:cNvPr id="6" name="TextBox 5">
            <a:extLst>
              <a:ext uri="{FF2B5EF4-FFF2-40B4-BE49-F238E27FC236}">
                <a16:creationId xmlns:a16="http://schemas.microsoft.com/office/drawing/2014/main" id="{9D9E427E-EDAB-B964-69B0-D0E81D4E4940}"/>
              </a:ext>
            </a:extLst>
          </p:cNvPr>
          <p:cNvSpPr txBox="1"/>
          <p:nvPr/>
        </p:nvSpPr>
        <p:spPr>
          <a:xfrm>
            <a:off x="5134539" y="4315873"/>
            <a:ext cx="3477126" cy="523220"/>
          </a:xfrm>
          <a:prstGeom prst="rect">
            <a:avLst/>
          </a:prstGeom>
          <a:noFill/>
        </p:spPr>
        <p:txBody>
          <a:bodyPr wrap="square" rtlCol="0">
            <a:spAutoFit/>
          </a:bodyPr>
          <a:lstStyle/>
          <a:p>
            <a:r>
              <a:rPr lang="en-GB" sz="2800" b="1" dirty="0">
                <a:solidFill>
                  <a:schemeClr val="accent2">
                    <a:lumMod val="75000"/>
                  </a:schemeClr>
                </a:solidFill>
              </a:rPr>
              <a:t>Ask them…</a:t>
            </a:r>
          </a:p>
        </p:txBody>
      </p:sp>
    </p:spTree>
    <p:extLst>
      <p:ext uri="{BB962C8B-B14F-4D97-AF65-F5344CB8AC3E}">
        <p14:creationId xmlns:p14="http://schemas.microsoft.com/office/powerpoint/2010/main" val="312869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44" fill="hold"/>
                                        <p:tgtEl>
                                          <p:spTgt spid="7"/>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childTnLst>
                                </p:cTn>
                              </p:par>
                              <p:par>
                                <p:cTn id="13" presetID="10"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par>
                                <p:cTn id="19" presetID="10" presetClass="entr" presetSubtype="0"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20"/>
                                        </p:tgtEl>
                                        <p:attrNameLst>
                                          <p:attrName>style.visibility</p:attrName>
                                        </p:attrNameLst>
                                      </p:cBhvr>
                                      <p:to>
                                        <p:strVal val="visible"/>
                                      </p:to>
                                    </p:set>
                                    <p:anim calcmode="lin" valueType="num">
                                      <p:cBhvr additive="base">
                                        <p:cTn id="26" dur="500" fill="hold"/>
                                        <p:tgtEl>
                                          <p:spTgt spid="20"/>
                                        </p:tgtEl>
                                        <p:attrNameLst>
                                          <p:attrName>ppt_x</p:attrName>
                                        </p:attrNameLst>
                                      </p:cBhvr>
                                      <p:tavLst>
                                        <p:tav tm="0">
                                          <p:val>
                                            <p:strVal val="#ppt_x"/>
                                          </p:val>
                                        </p:tav>
                                        <p:tav tm="100000">
                                          <p:val>
                                            <p:strVal val="#ppt_x"/>
                                          </p:val>
                                        </p:tav>
                                      </p:tavLst>
                                    </p:anim>
                                    <p:anim calcmode="lin" valueType="num">
                                      <p:cBhvr additive="base">
                                        <p:cTn id="27"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28" fill="hold" display="0">
                  <p:stCondLst>
                    <p:cond delay="indefinite"/>
                  </p:stCondLst>
                  <p:endCondLst>
                    <p:cond evt="onStopAudio" delay="0">
                      <p:tgtEl>
                        <p:sldTgt/>
                      </p:tgtEl>
                    </p:cond>
                  </p:endCondLst>
                </p:cTn>
                <p:tgtEl>
                  <p:spTgt spid="7"/>
                </p:tgtEl>
              </p:cMediaNode>
            </p:audio>
          </p:childTnLst>
        </p:cTn>
      </p:par>
    </p:tnLst>
    <p:bldLst>
      <p:bldP spid="12" grpId="0"/>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F913279-76E4-D19D-6917-1631B71C9F17}"/>
              </a:ext>
            </a:extLst>
          </p:cNvPr>
          <p:cNvPicPr>
            <a:picLocks noChangeAspect="1"/>
          </p:cNvPicPr>
          <p:nvPr/>
        </p:nvPicPr>
        <p:blipFill>
          <a:blip r:embed="rId3"/>
          <a:stretch>
            <a:fillRect/>
          </a:stretch>
        </p:blipFill>
        <p:spPr>
          <a:xfrm>
            <a:off x="26282" y="14940"/>
            <a:ext cx="4560791" cy="6852498"/>
          </a:xfrm>
          <a:prstGeom prst="rect">
            <a:avLst/>
          </a:prstGeom>
        </p:spPr>
      </p:pic>
      <p:sp>
        <p:nvSpPr>
          <p:cNvPr id="3" name="Content Placeholder 2">
            <a:extLst>
              <a:ext uri="{FF2B5EF4-FFF2-40B4-BE49-F238E27FC236}">
                <a16:creationId xmlns:a16="http://schemas.microsoft.com/office/drawing/2014/main" id="{F0651E6F-5B8A-843C-6266-CAE653083842}"/>
              </a:ext>
            </a:extLst>
          </p:cNvPr>
          <p:cNvSpPr>
            <a:spLocks noGrp="1"/>
          </p:cNvSpPr>
          <p:nvPr>
            <p:ph idx="1"/>
          </p:nvPr>
        </p:nvSpPr>
        <p:spPr>
          <a:xfrm>
            <a:off x="4820881" y="1327623"/>
            <a:ext cx="7107979" cy="5171659"/>
          </a:xfrm>
        </p:spPr>
        <p:txBody>
          <a:bodyPr anchor="ctr">
            <a:normAutofit lnSpcReduction="10000"/>
          </a:bodyPr>
          <a:lstStyle/>
          <a:p>
            <a:pPr marL="0" indent="0">
              <a:buNone/>
            </a:pPr>
            <a:endParaRPr lang="en-GB" sz="2400" dirty="0"/>
          </a:p>
          <a:p>
            <a:pPr marL="0" indent="0">
              <a:buNone/>
            </a:pPr>
            <a:r>
              <a:rPr lang="en-GB" sz="2400" dirty="0"/>
              <a:t>Watch the video of Cookie Monster and complete the activity sheet provided.</a:t>
            </a:r>
          </a:p>
          <a:p>
            <a:pPr marL="0" indent="0">
              <a:buNone/>
            </a:pPr>
            <a:endParaRPr lang="en-GB" sz="2400" dirty="0"/>
          </a:p>
          <a:p>
            <a:pPr marL="0" indent="0">
              <a:buNone/>
            </a:pPr>
            <a:r>
              <a:rPr lang="en-GB" sz="2400" dirty="0"/>
              <a:t>Practice meditation to help you regulate your emotions, make better choices and help improve your wellbeing!</a:t>
            </a:r>
          </a:p>
          <a:p>
            <a:pPr marL="0" indent="0">
              <a:buNone/>
            </a:pPr>
            <a:endParaRPr lang="en-GB" sz="2400" i="1" dirty="0"/>
          </a:p>
          <a:p>
            <a:pPr marL="0" indent="0">
              <a:buNone/>
            </a:pPr>
            <a:r>
              <a:rPr lang="en-GB" sz="2400" dirty="0"/>
              <a:t>The more you practice, the calmer you will be, this will create space in your brain so you can think before you act, rather than just impulsively doing it.</a:t>
            </a:r>
          </a:p>
          <a:p>
            <a:pPr marL="0" indent="0">
              <a:buNone/>
            </a:pPr>
            <a:endParaRPr lang="en-GB" sz="2400" dirty="0"/>
          </a:p>
          <a:p>
            <a:pPr marL="0" indent="0">
              <a:buNone/>
            </a:pPr>
            <a:r>
              <a:rPr lang="en-GB" sz="2400" dirty="0"/>
              <a:t>Think of a time you could meditate. Attach it to something you do every day to create a habit, like, brushing your teeth. </a:t>
            </a:r>
          </a:p>
          <a:p>
            <a:pPr marL="0" indent="0">
              <a:buNone/>
            </a:pPr>
            <a:endParaRPr lang="en-GB" sz="2400" dirty="0"/>
          </a:p>
          <a:p>
            <a:pPr marL="0" indent="0">
              <a:buNone/>
            </a:pPr>
            <a:endParaRPr lang="en-GB" sz="2400" dirty="0"/>
          </a:p>
        </p:txBody>
      </p:sp>
      <p:pic>
        <p:nvPicPr>
          <p:cNvPr id="4" name="Picture 3" descr="Free A Sheet of Paper on Top of a Brown Envelope Stock Photo">
            <a:extLst>
              <a:ext uri="{FF2B5EF4-FFF2-40B4-BE49-F238E27FC236}">
                <a16:creationId xmlns:a16="http://schemas.microsoft.com/office/drawing/2014/main" id="{B2D9EB50-DE70-86E1-E520-41FAC9D05E22}"/>
              </a:ext>
            </a:extLst>
          </p:cNvPr>
          <p:cNvPicPr>
            <a:picLocks noChangeAspect="1" noChangeArrowheads="1"/>
          </p:cNvPicPr>
          <p:nvPr/>
        </p:nvPicPr>
        <p:blipFill rotWithShape="1">
          <a:blip r:embed="rId4">
            <a:extLst>
              <a:ext uri="{28A0092B-C50C-407E-A947-70E740481C1C}">
                <a14:useLocalDpi xmlns:a14="http://schemas.microsoft.com/office/drawing/2010/main"/>
              </a:ext>
            </a:extLst>
          </a:blip>
          <a:srcRect l="13333" t="13629" r="11717" b="23408"/>
          <a:stretch/>
        </p:blipFill>
        <p:spPr bwMode="auto">
          <a:xfrm>
            <a:off x="204381" y="507187"/>
            <a:ext cx="4148885" cy="5868004"/>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C937CB48-7D32-C067-D1C1-5478ACDAFFF7}"/>
              </a:ext>
            </a:extLst>
          </p:cNvPr>
          <p:cNvSpPr txBox="1">
            <a:spLocks/>
          </p:cNvSpPr>
          <p:nvPr/>
        </p:nvSpPr>
        <p:spPr>
          <a:xfrm>
            <a:off x="694179" y="3267859"/>
            <a:ext cx="3067321" cy="2049571"/>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200" b="1" dirty="0">
                <a:ln w="12700">
                  <a:solidFill>
                    <a:srgbClr val="4472C4"/>
                  </a:solidFill>
                  <a:prstDash val="solid"/>
                </a:ln>
                <a:solidFill>
                  <a:prstClr val="black"/>
                </a:solidFill>
                <a:effectLst>
                  <a:outerShdw dist="38100" dir="2640000" algn="bl" rotWithShape="0">
                    <a:srgbClr val="4472C4"/>
                  </a:outerShdw>
                </a:effectLst>
              </a:rPr>
              <a:t>Suggested </a:t>
            </a:r>
            <a:br>
              <a:rPr lang="en-US" sz="5200" b="1" dirty="0">
                <a:ln w="12700">
                  <a:solidFill>
                    <a:srgbClr val="4472C4"/>
                  </a:solidFill>
                  <a:prstDash val="solid"/>
                </a:ln>
                <a:solidFill>
                  <a:prstClr val="black"/>
                </a:solidFill>
                <a:effectLst>
                  <a:outerShdw dist="38100" dir="2640000" algn="bl" rotWithShape="0">
                    <a:srgbClr val="4472C4"/>
                  </a:outerShdw>
                </a:effectLst>
              </a:rPr>
            </a:br>
            <a:r>
              <a:rPr lang="en-US" sz="5200" b="1" dirty="0">
                <a:ln w="12700">
                  <a:solidFill>
                    <a:srgbClr val="4472C4"/>
                  </a:solidFill>
                  <a:prstDash val="solid"/>
                </a:ln>
                <a:solidFill>
                  <a:prstClr val="black"/>
                </a:solidFill>
                <a:effectLst>
                  <a:outerShdw dist="38100" dir="2640000" algn="bl" rotWithShape="0">
                    <a:srgbClr val="4472C4"/>
                  </a:outerShdw>
                </a:effectLst>
              </a:rPr>
              <a:t>activity…</a:t>
            </a:r>
            <a:br>
              <a:rPr lang="en-US" sz="5200" dirty="0">
                <a:solidFill>
                  <a:prstClr val="black"/>
                </a:solidFill>
              </a:rPr>
            </a:br>
            <a:endParaRPr lang="en-US" sz="5200" b="1" dirty="0">
              <a:solidFill>
                <a:schemeClr val="accent1">
                  <a:lumMod val="75000"/>
                </a:schemeClr>
              </a:solidFill>
            </a:endParaRPr>
          </a:p>
        </p:txBody>
      </p:sp>
      <p:pic>
        <p:nvPicPr>
          <p:cNvPr id="6" name="Picture 5">
            <a:extLst>
              <a:ext uri="{FF2B5EF4-FFF2-40B4-BE49-F238E27FC236}">
                <a16:creationId xmlns:a16="http://schemas.microsoft.com/office/drawing/2014/main" id="{5B4F8730-F89B-A0A8-8F77-03B64A5D55F6}"/>
              </a:ext>
            </a:extLst>
          </p:cNvPr>
          <p:cNvPicPr>
            <a:picLocks noChangeAspect="1"/>
          </p:cNvPicPr>
          <p:nvPr/>
        </p:nvPicPr>
        <p:blipFill>
          <a:blip r:embed="rId5"/>
          <a:stretch>
            <a:fillRect/>
          </a:stretch>
        </p:blipFill>
        <p:spPr>
          <a:xfrm>
            <a:off x="10750889" y="6375191"/>
            <a:ext cx="1198483" cy="357550"/>
          </a:xfrm>
          <a:prstGeom prst="rect">
            <a:avLst/>
          </a:prstGeom>
        </p:spPr>
      </p:pic>
      <p:pic>
        <p:nvPicPr>
          <p:cNvPr id="7" name="Picture 6" descr="A orange hand with a smiling face&#10;&#10;Description automatically generated">
            <a:extLst>
              <a:ext uri="{FF2B5EF4-FFF2-40B4-BE49-F238E27FC236}">
                <a16:creationId xmlns:a16="http://schemas.microsoft.com/office/drawing/2014/main" id="{E349E938-D29C-D6EB-E33D-E64B65C04C0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689887" y="6140565"/>
            <a:ext cx="1058944" cy="717435"/>
          </a:xfrm>
          <a:prstGeom prst="rect">
            <a:avLst/>
          </a:prstGeom>
        </p:spPr>
      </p:pic>
      <p:sp>
        <p:nvSpPr>
          <p:cNvPr id="13" name="TextBox 12">
            <a:extLst>
              <a:ext uri="{FF2B5EF4-FFF2-40B4-BE49-F238E27FC236}">
                <a16:creationId xmlns:a16="http://schemas.microsoft.com/office/drawing/2014/main" id="{E2FE0A8F-FCB2-D6E7-6075-9BF836BDF292}"/>
              </a:ext>
            </a:extLst>
          </p:cNvPr>
          <p:cNvSpPr txBox="1"/>
          <p:nvPr/>
        </p:nvSpPr>
        <p:spPr>
          <a:xfrm>
            <a:off x="5303698" y="184076"/>
            <a:ext cx="6142346" cy="7848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500" b="0" i="0" u="none" strike="noStrike" kern="1200" cap="none" spc="0" normalizeH="0" baseline="0" noProof="0" dirty="0">
                <a:ln>
                  <a:noFill/>
                </a:ln>
                <a:solidFill>
                  <a:prstClr val="black"/>
                </a:solidFill>
                <a:effectLst/>
                <a:uLnTx/>
                <a:uFillTx/>
                <a:latin typeface="Haettenschweiler" panose="020B0706040902060204" pitchFamily="34" charset="0"/>
                <a:ea typeface="+mn-ea"/>
                <a:cs typeface="+mn-cs"/>
              </a:rPr>
              <a:t>Work Sheet and Meditation</a:t>
            </a:r>
          </a:p>
        </p:txBody>
      </p:sp>
    </p:spTree>
    <p:extLst>
      <p:ext uri="{BB962C8B-B14F-4D97-AF65-F5344CB8AC3E}">
        <p14:creationId xmlns:p14="http://schemas.microsoft.com/office/powerpoint/2010/main" val="3405476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4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joyful-spy-melody-for-lighthearted-fun-15s-232565">
            <a:hlinkClick r:id="" action="ppaction://media"/>
            <a:extLst>
              <a:ext uri="{FF2B5EF4-FFF2-40B4-BE49-F238E27FC236}">
                <a16:creationId xmlns:a16="http://schemas.microsoft.com/office/drawing/2014/main" id="{7A8E09AF-0CD7-F402-4DFF-BE4144FCDC2E}"/>
              </a:ext>
            </a:extLst>
          </p:cNvPr>
          <p:cNvPicPr>
            <a:picLocks noChangeAspect="1"/>
          </p:cNvPicPr>
          <p:nvPr>
            <a:audioFile r:link="rId1"/>
            <p:extLst>
              <p:ext uri="{DAA4B4D4-6D71-4841-9C94-3DE7FCFB9230}">
                <p14:media xmlns:p14="http://schemas.microsoft.com/office/powerpoint/2010/main" r:embed="rId2">
                  <p14:trim end="8789"/>
                </p14:media>
              </p:ext>
            </p:extLst>
          </p:nvPr>
        </p:nvPicPr>
        <p:blipFill>
          <a:blip r:embed="rId5"/>
          <a:stretch>
            <a:fillRect/>
          </a:stretch>
        </p:blipFill>
        <p:spPr>
          <a:xfrm>
            <a:off x="5943600" y="3276600"/>
            <a:ext cx="304800" cy="304800"/>
          </a:xfrm>
          <a:prstGeom prst="rect">
            <a:avLst/>
          </a:prstGeom>
        </p:spPr>
      </p:pic>
      <p:pic>
        <p:nvPicPr>
          <p:cNvPr id="4" name="Picture 6" descr="white printer paper on brown wooden table">
            <a:extLst>
              <a:ext uri="{FF2B5EF4-FFF2-40B4-BE49-F238E27FC236}">
                <a16:creationId xmlns:a16="http://schemas.microsoft.com/office/drawing/2014/main" id="{42800A56-CBA1-D75F-B9EA-56FC3E5A2228}"/>
              </a:ext>
            </a:extLst>
          </p:cNvPr>
          <p:cNvPicPr>
            <a:picLocks noChangeAspect="1" noChangeArrowheads="1"/>
          </p:cNvPicPr>
          <p:nvPr/>
        </p:nvPicPr>
        <p:blipFill>
          <a:blip r:embed="rId6">
            <a:alphaModFix amt="40000"/>
            <a:extLst>
              <a:ext uri="{28A0092B-C50C-407E-A947-70E740481C1C}">
                <a14:useLocalDpi xmlns:a14="http://schemas.microsoft.com/office/drawing/2010/main" val="0"/>
              </a:ext>
            </a:extLst>
          </a:blip>
          <a:srcRect l="13449" r="4301" b="-1"/>
          <a:stretch/>
        </p:blipFill>
        <p:spPr bwMode="auto">
          <a:xfrm>
            <a:off x="0" y="4926"/>
            <a:ext cx="8450317" cy="6857990"/>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Free Close-up of a Sign Against White Background Stock Photo">
            <a:extLst>
              <a:ext uri="{FF2B5EF4-FFF2-40B4-BE49-F238E27FC236}">
                <a16:creationId xmlns:a16="http://schemas.microsoft.com/office/drawing/2014/main" id="{1F5D80D2-9876-236F-3A15-6E64A949E4D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l="6354" r="6699"/>
          <a:stretch/>
        </p:blipFill>
        <p:spPr bwMode="auto">
          <a:xfrm>
            <a:off x="6211874" y="4916"/>
            <a:ext cx="5962785" cy="685800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3720A655-C6EF-0D7C-9383-C4E54451F455}"/>
              </a:ext>
            </a:extLst>
          </p:cNvPr>
          <p:cNvSpPr txBox="1"/>
          <p:nvPr/>
        </p:nvSpPr>
        <p:spPr>
          <a:xfrm>
            <a:off x="742950" y="1495425"/>
            <a:ext cx="4962525" cy="3416320"/>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600" b="1" i="0" u="none" strike="noStrike" kern="1200" cap="none" spc="0" normalizeH="0" baseline="0" noProof="0" dirty="0">
                <a:ln>
                  <a:noFill/>
                </a:ln>
                <a:solidFill>
                  <a:prstClr val="white"/>
                </a:solidFill>
                <a:effectLst/>
                <a:uLnTx/>
                <a:uFillTx/>
                <a:latin typeface="Ink Free"/>
                <a:ea typeface="+mn-ea"/>
                <a:cs typeface="+mn-cs"/>
              </a:rPr>
              <a:t>Year 6's Road Safety Mission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89E547A0-B126-225E-1040-DC6E7206078D}"/>
              </a:ext>
            </a:extLst>
          </p:cNvPr>
          <p:cNvPicPr>
            <a:picLocks noChangeAspect="1"/>
          </p:cNvPicPr>
          <p:nvPr/>
        </p:nvPicPr>
        <p:blipFill>
          <a:blip r:embed="rId8"/>
          <a:stretch>
            <a:fillRect/>
          </a:stretch>
        </p:blipFill>
        <p:spPr>
          <a:xfrm>
            <a:off x="10750889" y="6375191"/>
            <a:ext cx="1198483" cy="357550"/>
          </a:xfrm>
          <a:prstGeom prst="rect">
            <a:avLst/>
          </a:prstGeom>
        </p:spPr>
      </p:pic>
      <p:pic>
        <p:nvPicPr>
          <p:cNvPr id="5" name="Picture 4" descr="A orange hand with a smiling face&#10;&#10;Description automatically generated">
            <a:extLst>
              <a:ext uri="{FF2B5EF4-FFF2-40B4-BE49-F238E27FC236}">
                <a16:creationId xmlns:a16="http://schemas.microsoft.com/office/drawing/2014/main" id="{AB20211A-BB4D-1C53-EA95-7AC389B1A3B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772649" y="6196637"/>
            <a:ext cx="976181" cy="661363"/>
          </a:xfrm>
          <a:prstGeom prst="rect">
            <a:avLst/>
          </a:prstGeom>
        </p:spPr>
      </p:pic>
    </p:spTree>
    <p:extLst>
      <p:ext uri="{BB962C8B-B14F-4D97-AF65-F5344CB8AC3E}">
        <p14:creationId xmlns:p14="http://schemas.microsoft.com/office/powerpoint/2010/main" val="1837197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283"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 Media 3" title="Cookie Monster Practices Self-Regulation | Life Kit Parenting | NPR">
            <a:hlinkClick r:id="" action="ppaction://media"/>
            <a:extLst>
              <a:ext uri="{FF2B5EF4-FFF2-40B4-BE49-F238E27FC236}">
                <a16:creationId xmlns:a16="http://schemas.microsoft.com/office/drawing/2014/main" id="{97637F5C-E870-ED57-9A27-6F715E543137}"/>
              </a:ext>
            </a:extLst>
          </p:cNvPr>
          <p:cNvPicPr>
            <a:picLocks noGrp="1" noRot="1" noChangeAspect="1"/>
          </p:cNvPicPr>
          <p:nvPr>
            <p:ph idx="1"/>
            <a:videoFile r:link="rId1"/>
          </p:nvPr>
        </p:nvPicPr>
        <p:blipFill>
          <a:blip r:embed="rId3"/>
          <a:stretch>
            <a:fillRect/>
          </a:stretch>
        </p:blipFill>
        <p:spPr>
          <a:xfrm>
            <a:off x="242096" y="1918390"/>
            <a:ext cx="7700962" cy="4351338"/>
          </a:xfrm>
          <a:prstGeom prst="rect">
            <a:avLst/>
          </a:prstGeom>
        </p:spPr>
      </p:pic>
      <p:sp>
        <p:nvSpPr>
          <p:cNvPr id="7" name="TextBox 6">
            <a:extLst>
              <a:ext uri="{FF2B5EF4-FFF2-40B4-BE49-F238E27FC236}">
                <a16:creationId xmlns:a16="http://schemas.microsoft.com/office/drawing/2014/main" id="{70F0DBE1-FABE-A36B-4B1F-CA5E59DD6145}"/>
              </a:ext>
            </a:extLst>
          </p:cNvPr>
          <p:cNvSpPr txBox="1"/>
          <p:nvPr/>
        </p:nvSpPr>
        <p:spPr>
          <a:xfrm>
            <a:off x="1405466" y="232202"/>
            <a:ext cx="6142346" cy="147732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500" b="0" i="0" u="none" strike="noStrike" kern="1200" cap="none" spc="0" normalizeH="0" baseline="0" noProof="0">
                <a:ln>
                  <a:noFill/>
                </a:ln>
                <a:solidFill>
                  <a:prstClr val="black"/>
                </a:solidFill>
                <a:effectLst/>
                <a:uLnTx/>
                <a:uFillTx/>
                <a:latin typeface="Haettenschweiler" panose="020B0706040902060204" pitchFamily="34" charset="0"/>
                <a:ea typeface="+mn-ea"/>
                <a:cs typeface="+mn-cs"/>
              </a:rPr>
              <a:t>Watch the video and complete the worksheet…</a:t>
            </a:r>
            <a:endParaRPr kumimoji="0" lang="en-GB" sz="4500" b="0" i="0" u="none" strike="noStrike" kern="1200" cap="none" spc="0" normalizeH="0" baseline="0" noProof="0" dirty="0">
              <a:ln>
                <a:noFill/>
              </a:ln>
              <a:solidFill>
                <a:prstClr val="black"/>
              </a:solidFill>
              <a:effectLst/>
              <a:uLnTx/>
              <a:uFillTx/>
              <a:latin typeface="Haettenschweiler" panose="020B0706040902060204" pitchFamily="34" charset="0"/>
              <a:ea typeface="+mn-ea"/>
              <a:cs typeface="+mn-cs"/>
            </a:endParaRPr>
          </a:p>
        </p:txBody>
      </p:sp>
      <p:pic>
        <p:nvPicPr>
          <p:cNvPr id="5" name="Picture 4" descr="A paper with text and a stop light&#10;&#10;Description automatically generated">
            <a:extLst>
              <a:ext uri="{FF2B5EF4-FFF2-40B4-BE49-F238E27FC236}">
                <a16:creationId xmlns:a16="http://schemas.microsoft.com/office/drawing/2014/main" id="{7FB1CF98-CF5A-1631-45AD-BF305AA9BE38}"/>
              </a:ext>
            </a:extLst>
          </p:cNvPr>
          <p:cNvPicPr>
            <a:picLocks noChangeAspect="1"/>
          </p:cNvPicPr>
          <p:nvPr/>
        </p:nvPicPr>
        <p:blipFill>
          <a:blip r:embed="rId4"/>
          <a:stretch>
            <a:fillRect/>
          </a:stretch>
        </p:blipFill>
        <p:spPr>
          <a:xfrm>
            <a:off x="8135819" y="299536"/>
            <a:ext cx="3667209" cy="5715770"/>
          </a:xfrm>
          <a:prstGeom prst="rect">
            <a:avLst/>
          </a:prstGeom>
        </p:spPr>
      </p:pic>
      <p:pic>
        <p:nvPicPr>
          <p:cNvPr id="6" name="Picture 5" descr="A orange hand with a smiling face&#10;&#10;Description automatically generated">
            <a:extLst>
              <a:ext uri="{FF2B5EF4-FFF2-40B4-BE49-F238E27FC236}">
                <a16:creationId xmlns:a16="http://schemas.microsoft.com/office/drawing/2014/main" id="{FE14BABE-81E3-6A5A-7DB9-587691C21B3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89887" y="6140565"/>
            <a:ext cx="1058944" cy="717435"/>
          </a:xfrm>
          <a:prstGeom prst="rect">
            <a:avLst/>
          </a:prstGeom>
        </p:spPr>
      </p:pic>
      <p:pic>
        <p:nvPicPr>
          <p:cNvPr id="8" name="Picture 7">
            <a:extLst>
              <a:ext uri="{FF2B5EF4-FFF2-40B4-BE49-F238E27FC236}">
                <a16:creationId xmlns:a16="http://schemas.microsoft.com/office/drawing/2014/main" id="{85A8A688-EC9B-822C-EBC4-192B502300A1}"/>
              </a:ext>
            </a:extLst>
          </p:cNvPr>
          <p:cNvPicPr>
            <a:picLocks noChangeAspect="1"/>
          </p:cNvPicPr>
          <p:nvPr/>
        </p:nvPicPr>
        <p:blipFill>
          <a:blip r:embed="rId6"/>
          <a:stretch>
            <a:fillRect/>
          </a:stretch>
        </p:blipFill>
        <p:spPr>
          <a:xfrm>
            <a:off x="10750889" y="6375191"/>
            <a:ext cx="1198483" cy="357550"/>
          </a:xfrm>
          <a:prstGeom prst="rect">
            <a:avLst/>
          </a:prstGeom>
        </p:spPr>
      </p:pic>
    </p:spTree>
    <p:extLst>
      <p:ext uri="{BB962C8B-B14F-4D97-AF65-F5344CB8AC3E}">
        <p14:creationId xmlns:p14="http://schemas.microsoft.com/office/powerpoint/2010/main" val="2134872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0F317FC-CC0C-3CA2-E01F-11DB4A59D73D}"/>
              </a:ext>
            </a:extLst>
          </p:cNvPr>
          <p:cNvSpPr>
            <a:spLocks noGrp="1"/>
          </p:cNvSpPr>
          <p:nvPr>
            <p:ph type="title"/>
          </p:nvPr>
        </p:nvSpPr>
        <p:spPr>
          <a:xfrm>
            <a:off x="640080" y="325369"/>
            <a:ext cx="4368602" cy="1956841"/>
          </a:xfrm>
        </p:spPr>
        <p:txBody>
          <a:bodyPr vert="horz" lIns="91440" tIns="45720" rIns="91440" bIns="45720" rtlCol="0" anchor="b">
            <a:normAutofit/>
          </a:bodyPr>
          <a:lstStyle/>
          <a:p>
            <a:r>
              <a:rPr lang="en-US" b="1" dirty="0"/>
              <a:t>Meditation 1  </a:t>
            </a:r>
          </a:p>
        </p:txBody>
      </p:sp>
      <p:sp>
        <p:nvSpPr>
          <p:cNvPr id="14"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DE4F780A-275E-22B6-CB08-9166546BA071}"/>
              </a:ext>
            </a:extLst>
          </p:cNvPr>
          <p:cNvSpPr txBox="1">
            <a:spLocks/>
          </p:cNvSpPr>
          <p:nvPr/>
        </p:nvSpPr>
        <p:spPr>
          <a:xfrm>
            <a:off x="640080" y="2872899"/>
            <a:ext cx="4243589" cy="3320668"/>
          </a:xfrm>
          <a:prstGeom prst="rect">
            <a:avLst/>
          </a:prstGeom>
        </p:spPr>
        <p:txBody>
          <a:bodyPr vert="horz" lIns="91440" tIns="45720" rIns="91440" bIns="45720" rtlCol="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indent="-228600">
              <a:spcAft>
                <a:spcPts val="600"/>
              </a:spcAft>
              <a:buFont typeface="Arial" panose="020B0604020202020204" pitchFamily="34" charset="0"/>
              <a:buChar char="•"/>
            </a:pPr>
            <a:r>
              <a:rPr lang="en-US" sz="2200" dirty="0">
                <a:latin typeface="+mn-lt"/>
                <a:ea typeface="+mn-ea"/>
                <a:cs typeface="+mn-cs"/>
              </a:rPr>
              <a:t>Breath in for 3 seconds</a:t>
            </a:r>
          </a:p>
          <a:p>
            <a:pPr indent="-228600">
              <a:spcAft>
                <a:spcPts val="600"/>
              </a:spcAft>
              <a:buFont typeface="Arial" panose="020B0604020202020204" pitchFamily="34" charset="0"/>
              <a:buChar char="•"/>
            </a:pPr>
            <a:r>
              <a:rPr lang="en-US" sz="2200" dirty="0">
                <a:latin typeface="+mn-lt"/>
                <a:ea typeface="+mn-ea"/>
                <a:cs typeface="+mn-cs"/>
              </a:rPr>
              <a:t>Hold for 3 seconds</a:t>
            </a:r>
          </a:p>
          <a:p>
            <a:pPr indent="-228600">
              <a:spcAft>
                <a:spcPts val="600"/>
              </a:spcAft>
              <a:buFont typeface="Arial" panose="020B0604020202020204" pitchFamily="34" charset="0"/>
              <a:buChar char="•"/>
            </a:pPr>
            <a:r>
              <a:rPr lang="en-US" sz="2200" dirty="0">
                <a:latin typeface="+mn-lt"/>
                <a:ea typeface="+mn-ea"/>
                <a:cs typeface="+mn-cs"/>
              </a:rPr>
              <a:t>Breath out for 3 seconds </a:t>
            </a:r>
          </a:p>
        </p:txBody>
      </p:sp>
      <p:pic>
        <p:nvPicPr>
          <p:cNvPr id="7" name="Content Placeholder 6" descr="A person in a blue dress sitting in a lotus pose&#10;&#10;Description automatically generated">
            <a:extLst>
              <a:ext uri="{FF2B5EF4-FFF2-40B4-BE49-F238E27FC236}">
                <a16:creationId xmlns:a16="http://schemas.microsoft.com/office/drawing/2014/main" id="{7D870C21-3FEF-7A32-6C5D-FFC83F9F474B}"/>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l="17524" r="15523"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pic>
        <p:nvPicPr>
          <p:cNvPr id="3" name="Picture 2">
            <a:extLst>
              <a:ext uri="{FF2B5EF4-FFF2-40B4-BE49-F238E27FC236}">
                <a16:creationId xmlns:a16="http://schemas.microsoft.com/office/drawing/2014/main" id="{81B9E80C-45D3-C2BA-99A7-DB54DA9799FA}"/>
              </a:ext>
            </a:extLst>
          </p:cNvPr>
          <p:cNvPicPr>
            <a:picLocks noChangeAspect="1"/>
          </p:cNvPicPr>
          <p:nvPr/>
        </p:nvPicPr>
        <p:blipFill>
          <a:blip r:embed="rId4"/>
          <a:stretch>
            <a:fillRect/>
          </a:stretch>
        </p:blipFill>
        <p:spPr>
          <a:xfrm>
            <a:off x="10750889" y="6375191"/>
            <a:ext cx="1198483" cy="357550"/>
          </a:xfrm>
          <a:prstGeom prst="rect">
            <a:avLst/>
          </a:prstGeom>
        </p:spPr>
      </p:pic>
      <p:pic>
        <p:nvPicPr>
          <p:cNvPr id="4" name="Picture 3" descr="A orange hand with a smiling face&#10;&#10;Description automatically generated">
            <a:extLst>
              <a:ext uri="{FF2B5EF4-FFF2-40B4-BE49-F238E27FC236}">
                <a16:creationId xmlns:a16="http://schemas.microsoft.com/office/drawing/2014/main" id="{ADE6C8EA-CE76-0AAE-B2E5-0411C2117E2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89887" y="6153817"/>
            <a:ext cx="1058944" cy="717435"/>
          </a:xfrm>
          <a:prstGeom prst="rect">
            <a:avLst/>
          </a:prstGeom>
        </p:spPr>
      </p:pic>
    </p:spTree>
    <p:extLst>
      <p:ext uri="{BB962C8B-B14F-4D97-AF65-F5344CB8AC3E}">
        <p14:creationId xmlns:p14="http://schemas.microsoft.com/office/powerpoint/2010/main" val="35034865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8">
            <a:extLst>
              <a:ext uri="{FF2B5EF4-FFF2-40B4-BE49-F238E27FC236}">
                <a16:creationId xmlns:a16="http://schemas.microsoft.com/office/drawing/2014/main" id="{9A724DBA-D2D9-471E-8ED7-2015DDD950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14C83AF-77FA-3007-0E04-049A88C4B16B}"/>
              </a:ext>
            </a:extLst>
          </p:cNvPr>
          <p:cNvSpPr>
            <a:spLocks noGrp="1"/>
          </p:cNvSpPr>
          <p:nvPr>
            <p:ph type="title"/>
          </p:nvPr>
        </p:nvSpPr>
        <p:spPr>
          <a:xfrm>
            <a:off x="7239014" y="525982"/>
            <a:ext cx="4282983" cy="1200361"/>
          </a:xfrm>
        </p:spPr>
        <p:txBody>
          <a:bodyPr anchor="b">
            <a:normAutofit/>
          </a:bodyPr>
          <a:lstStyle/>
          <a:p>
            <a:r>
              <a:rPr lang="en-GB" sz="3600" b="1" dirty="0"/>
              <a:t>Meditation 2</a:t>
            </a:r>
          </a:p>
        </p:txBody>
      </p:sp>
      <p:sp>
        <p:nvSpPr>
          <p:cNvPr id="19" name="Rectangle 10">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4641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2">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0234" y="354959"/>
            <a:ext cx="6184973"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Online Media 3" title="Mindful Moments with JusTme (#7 Clench &amp; Release)">
            <a:hlinkClick r:id="" action="ppaction://media"/>
            <a:extLst>
              <a:ext uri="{FF2B5EF4-FFF2-40B4-BE49-F238E27FC236}">
                <a16:creationId xmlns:a16="http://schemas.microsoft.com/office/drawing/2014/main" id="{067042E8-4E87-2641-922B-2CA7CA1A2BA9}"/>
              </a:ext>
            </a:extLst>
          </p:cNvPr>
          <p:cNvPicPr>
            <a:picLocks noRot="1" noChangeAspect="1"/>
          </p:cNvPicPr>
          <p:nvPr>
            <a:videoFile r:link="rId1"/>
          </p:nvPr>
        </p:nvPicPr>
        <p:blipFill>
          <a:blip r:embed="rId4"/>
          <a:stretch>
            <a:fillRect/>
          </a:stretch>
        </p:blipFill>
        <p:spPr>
          <a:xfrm>
            <a:off x="576244" y="1729685"/>
            <a:ext cx="5628018" cy="3165760"/>
          </a:xfrm>
          <a:prstGeom prst="rect">
            <a:avLst/>
          </a:prstGeom>
        </p:spPr>
      </p:pic>
      <p:sp>
        <p:nvSpPr>
          <p:cNvPr id="21" name="Rectangle 14">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277786"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18191EC-57FA-22DA-CE2A-CCE556A44FD8}"/>
              </a:ext>
            </a:extLst>
          </p:cNvPr>
          <p:cNvSpPr>
            <a:spLocks noGrp="1"/>
          </p:cNvSpPr>
          <p:nvPr>
            <p:ph idx="1"/>
          </p:nvPr>
        </p:nvSpPr>
        <p:spPr>
          <a:xfrm>
            <a:off x="7239012" y="2031101"/>
            <a:ext cx="4282984" cy="3511943"/>
          </a:xfrm>
        </p:spPr>
        <p:txBody>
          <a:bodyPr anchor="ctr">
            <a:normAutofit/>
          </a:bodyPr>
          <a:lstStyle/>
          <a:p>
            <a:r>
              <a:rPr lang="en-GB" sz="1800" b="0" i="0">
                <a:effectLst/>
                <a:latin typeface="Google Sans"/>
              </a:rPr>
              <a:t>Tense each muscle group and notice how that muscle feels when it is tensed. </a:t>
            </a:r>
          </a:p>
          <a:p>
            <a:r>
              <a:rPr lang="en-GB" sz="1800" b="0" i="0">
                <a:effectLst/>
                <a:latin typeface="Google Sans"/>
              </a:rPr>
              <a:t>Hold this tension for five seconds while breathing in. </a:t>
            </a:r>
          </a:p>
          <a:p>
            <a:r>
              <a:rPr lang="en-GB" sz="1800" b="0" i="0">
                <a:effectLst/>
                <a:latin typeface="Google Sans"/>
              </a:rPr>
              <a:t>Then, release and relax that muscle.</a:t>
            </a:r>
          </a:p>
          <a:p>
            <a:r>
              <a:rPr lang="en-GB" sz="1800" b="0" i="0">
                <a:effectLst/>
                <a:latin typeface="Google Sans"/>
              </a:rPr>
              <a:t>Pay close attention to the feeling of relaxation when releasing the contracted muscle.</a:t>
            </a:r>
            <a:endParaRPr lang="en-GB" sz="1800"/>
          </a:p>
        </p:txBody>
      </p:sp>
      <p:sp>
        <p:nvSpPr>
          <p:cNvPr id="17" name="Rectangle 16">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677179"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B734AF09-7B1F-6960-7A4A-0C2460C154DA}"/>
              </a:ext>
            </a:extLst>
          </p:cNvPr>
          <p:cNvPicPr>
            <a:picLocks noChangeAspect="1"/>
          </p:cNvPicPr>
          <p:nvPr/>
        </p:nvPicPr>
        <p:blipFill>
          <a:blip r:embed="rId5"/>
          <a:stretch>
            <a:fillRect/>
          </a:stretch>
        </p:blipFill>
        <p:spPr>
          <a:xfrm>
            <a:off x="10750889" y="6375191"/>
            <a:ext cx="1198483" cy="357550"/>
          </a:xfrm>
          <a:prstGeom prst="rect">
            <a:avLst/>
          </a:prstGeom>
        </p:spPr>
      </p:pic>
      <p:pic>
        <p:nvPicPr>
          <p:cNvPr id="6" name="Picture 5" descr="A orange hand with a smiling face&#10;&#10;Description automatically generated">
            <a:extLst>
              <a:ext uri="{FF2B5EF4-FFF2-40B4-BE49-F238E27FC236}">
                <a16:creationId xmlns:a16="http://schemas.microsoft.com/office/drawing/2014/main" id="{0FCD0564-0B02-8AD3-598A-D2F1455EDBD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689887" y="6140565"/>
            <a:ext cx="1058944" cy="717435"/>
          </a:xfrm>
          <a:prstGeom prst="rect">
            <a:avLst/>
          </a:prstGeom>
        </p:spPr>
      </p:pic>
    </p:spTree>
    <p:extLst>
      <p:ext uri="{BB962C8B-B14F-4D97-AF65-F5344CB8AC3E}">
        <p14:creationId xmlns:p14="http://schemas.microsoft.com/office/powerpoint/2010/main" val="531193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7B5BDD7-7501-7E2B-FB41-AE7A4E9EE686}"/>
              </a:ext>
            </a:extLst>
          </p:cNvPr>
          <p:cNvSpPr>
            <a:spLocks noGrp="1"/>
          </p:cNvSpPr>
          <p:nvPr>
            <p:ph type="title"/>
          </p:nvPr>
        </p:nvSpPr>
        <p:spPr>
          <a:xfrm>
            <a:off x="589560" y="856180"/>
            <a:ext cx="4560584" cy="1128068"/>
          </a:xfrm>
        </p:spPr>
        <p:txBody>
          <a:bodyPr anchor="ctr">
            <a:normAutofit/>
          </a:bodyPr>
          <a:lstStyle/>
          <a:p>
            <a:r>
              <a:rPr lang="en-GB" sz="4000" b="1" dirty="0"/>
              <a:t>Meditation 3</a:t>
            </a:r>
          </a:p>
        </p:txBody>
      </p:sp>
      <p:grpSp>
        <p:nvGrpSpPr>
          <p:cNvPr id="12" name="Group 11">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3" name="Rectangle 12">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2B1E715-4F10-2232-D4FA-1AC4DE181965}"/>
              </a:ext>
            </a:extLst>
          </p:cNvPr>
          <p:cNvSpPr>
            <a:spLocks noGrp="1"/>
          </p:cNvSpPr>
          <p:nvPr>
            <p:ph idx="1"/>
          </p:nvPr>
        </p:nvSpPr>
        <p:spPr>
          <a:xfrm>
            <a:off x="515653" y="1668768"/>
            <a:ext cx="4559425" cy="3979585"/>
          </a:xfrm>
        </p:spPr>
        <p:txBody>
          <a:bodyPr anchor="ctr">
            <a:normAutofit/>
          </a:bodyPr>
          <a:lstStyle/>
          <a:p>
            <a:pPr marL="0" indent="0">
              <a:buNone/>
            </a:pPr>
            <a:r>
              <a:rPr lang="en-GB" sz="2000" dirty="0"/>
              <a:t>Stretch your hand out like a star. </a:t>
            </a:r>
          </a:p>
          <a:p>
            <a:pPr marL="0" indent="0">
              <a:buNone/>
            </a:pPr>
            <a:r>
              <a:rPr lang="en-GB" sz="2000" dirty="0"/>
              <a:t>Get your pointer finger ready to trace your hand up and down. </a:t>
            </a:r>
          </a:p>
          <a:p>
            <a:pPr marL="0" indent="0">
              <a:buNone/>
            </a:pPr>
            <a:r>
              <a:rPr lang="en-GB" sz="2000" dirty="0"/>
              <a:t>As your slide up each finger, breathe in through your nose. As you slide down each finger, breathe out. </a:t>
            </a:r>
          </a:p>
          <a:p>
            <a:pPr marL="0" indent="0">
              <a:buNone/>
            </a:pPr>
            <a:r>
              <a:rPr lang="en-GB" sz="2000" dirty="0"/>
              <a:t>Keep going until you have finished tracing your hand.</a:t>
            </a:r>
          </a:p>
        </p:txBody>
      </p:sp>
      <p:sp>
        <p:nvSpPr>
          <p:cNvPr id="18" name="Rectangle 17">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hand with arrows pointing to breathing&#10;&#10;Description automatically generated">
            <a:extLst>
              <a:ext uri="{FF2B5EF4-FFF2-40B4-BE49-F238E27FC236}">
                <a16:creationId xmlns:a16="http://schemas.microsoft.com/office/drawing/2014/main" id="{15960CA5-F7B2-D3EC-3584-0E3AE12A4EB8}"/>
              </a:ext>
            </a:extLst>
          </p:cNvPr>
          <p:cNvPicPr>
            <a:picLocks noChangeAspect="1"/>
          </p:cNvPicPr>
          <p:nvPr/>
        </p:nvPicPr>
        <p:blipFill>
          <a:blip r:embed="rId3"/>
          <a:srcRect l="325" r="4350" b="-2"/>
          <a:stretch/>
        </p:blipFill>
        <p:spPr>
          <a:xfrm>
            <a:off x="5977788" y="799352"/>
            <a:ext cx="5425410" cy="5259296"/>
          </a:xfrm>
          <a:prstGeom prst="rect">
            <a:avLst/>
          </a:prstGeom>
        </p:spPr>
      </p:pic>
      <p:pic>
        <p:nvPicPr>
          <p:cNvPr id="4" name="Picture 3">
            <a:extLst>
              <a:ext uri="{FF2B5EF4-FFF2-40B4-BE49-F238E27FC236}">
                <a16:creationId xmlns:a16="http://schemas.microsoft.com/office/drawing/2014/main" id="{A467D921-79A2-BC62-F37A-D998294ADC08}"/>
              </a:ext>
            </a:extLst>
          </p:cNvPr>
          <p:cNvPicPr>
            <a:picLocks noChangeAspect="1"/>
          </p:cNvPicPr>
          <p:nvPr/>
        </p:nvPicPr>
        <p:blipFill>
          <a:blip r:embed="rId4"/>
          <a:stretch>
            <a:fillRect/>
          </a:stretch>
        </p:blipFill>
        <p:spPr>
          <a:xfrm>
            <a:off x="10750889" y="6375191"/>
            <a:ext cx="1198483" cy="357550"/>
          </a:xfrm>
          <a:prstGeom prst="rect">
            <a:avLst/>
          </a:prstGeom>
        </p:spPr>
      </p:pic>
      <p:pic>
        <p:nvPicPr>
          <p:cNvPr id="6" name="Picture 5" descr="A orange hand with a smiling face&#10;&#10;Description automatically generated">
            <a:extLst>
              <a:ext uri="{FF2B5EF4-FFF2-40B4-BE49-F238E27FC236}">
                <a16:creationId xmlns:a16="http://schemas.microsoft.com/office/drawing/2014/main" id="{BC4CF0EA-8D79-3AB3-EB4E-B9401DAA11F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89887" y="6140565"/>
            <a:ext cx="1058944" cy="717435"/>
          </a:xfrm>
          <a:prstGeom prst="rect">
            <a:avLst/>
          </a:prstGeom>
        </p:spPr>
      </p:pic>
    </p:spTree>
    <p:extLst>
      <p:ext uri="{BB962C8B-B14F-4D97-AF65-F5344CB8AC3E}">
        <p14:creationId xmlns:p14="http://schemas.microsoft.com/office/powerpoint/2010/main" val="19191190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C4879EFC-8E62-4E00-973C-C45EE9EC67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93CAB6D-B2BA-6776-0C69-5B9CC6C26AC4}"/>
              </a:ext>
            </a:extLst>
          </p:cNvPr>
          <p:cNvSpPr>
            <a:spLocks noGrp="1"/>
          </p:cNvSpPr>
          <p:nvPr>
            <p:ph type="title"/>
          </p:nvPr>
        </p:nvSpPr>
        <p:spPr>
          <a:xfrm>
            <a:off x="638881" y="457200"/>
            <a:ext cx="10909640" cy="1368614"/>
          </a:xfrm>
        </p:spPr>
        <p:txBody>
          <a:bodyPr vert="horz" lIns="91440" tIns="45720" rIns="91440" bIns="45720" rtlCol="0" anchor="ctr">
            <a:normAutofit/>
          </a:bodyPr>
          <a:lstStyle/>
          <a:p>
            <a:pPr algn="ctr"/>
            <a:r>
              <a:rPr lang="en-US" sz="4600" b="1"/>
              <a:t>Thank you!</a:t>
            </a:r>
            <a:br>
              <a:rPr lang="en-US" sz="4600" b="1"/>
            </a:br>
            <a:endParaRPr lang="en-US" sz="4600" b="1"/>
          </a:p>
        </p:txBody>
      </p:sp>
      <p:sp>
        <p:nvSpPr>
          <p:cNvPr id="40" name="sketch line">
            <a:extLst>
              <a:ext uri="{FF2B5EF4-FFF2-40B4-BE49-F238E27FC236}">
                <a16:creationId xmlns:a16="http://schemas.microsoft.com/office/drawing/2014/main" id="{D6A9C53F-5F90-40A5-8C85-5412D39C8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0080" y="1850683"/>
            <a:ext cx="3291840" cy="18288"/>
          </a:xfrm>
          <a:custGeom>
            <a:avLst/>
            <a:gdLst>
              <a:gd name="connsiteX0" fmla="*/ 0 w 3291840"/>
              <a:gd name="connsiteY0" fmla="*/ 0 h 18288"/>
              <a:gd name="connsiteX1" fmla="*/ 658368 w 3291840"/>
              <a:gd name="connsiteY1" fmla="*/ 0 h 18288"/>
              <a:gd name="connsiteX2" fmla="*/ 1283818 w 3291840"/>
              <a:gd name="connsiteY2" fmla="*/ 0 h 18288"/>
              <a:gd name="connsiteX3" fmla="*/ 1909267 w 3291840"/>
              <a:gd name="connsiteY3" fmla="*/ 0 h 18288"/>
              <a:gd name="connsiteX4" fmla="*/ 2633472 w 3291840"/>
              <a:gd name="connsiteY4" fmla="*/ 0 h 18288"/>
              <a:gd name="connsiteX5" fmla="*/ 3291840 w 3291840"/>
              <a:gd name="connsiteY5" fmla="*/ 0 h 18288"/>
              <a:gd name="connsiteX6" fmla="*/ 3291840 w 3291840"/>
              <a:gd name="connsiteY6" fmla="*/ 18288 h 18288"/>
              <a:gd name="connsiteX7" fmla="*/ 2633472 w 3291840"/>
              <a:gd name="connsiteY7" fmla="*/ 18288 h 18288"/>
              <a:gd name="connsiteX8" fmla="*/ 2073859 w 3291840"/>
              <a:gd name="connsiteY8" fmla="*/ 18288 h 18288"/>
              <a:gd name="connsiteX9" fmla="*/ 1448410 w 3291840"/>
              <a:gd name="connsiteY9" fmla="*/ 18288 h 18288"/>
              <a:gd name="connsiteX10" fmla="*/ 822960 w 3291840"/>
              <a:gd name="connsiteY10" fmla="*/ 18288 h 18288"/>
              <a:gd name="connsiteX11" fmla="*/ 0 w 3291840"/>
              <a:gd name="connsiteY11" fmla="*/ 18288 h 18288"/>
              <a:gd name="connsiteX12" fmla="*/ 0 w 329184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91840" h="18288" fill="none" extrusionOk="0">
                <a:moveTo>
                  <a:pt x="0" y="0"/>
                </a:moveTo>
                <a:cubicBezTo>
                  <a:pt x="173077" y="-20031"/>
                  <a:pt x="443104" y="6424"/>
                  <a:pt x="658368" y="0"/>
                </a:cubicBezTo>
                <a:cubicBezTo>
                  <a:pt x="873632" y="-6424"/>
                  <a:pt x="1034028" y="11764"/>
                  <a:pt x="1283818" y="0"/>
                </a:cubicBezTo>
                <a:cubicBezTo>
                  <a:pt x="1533608" y="-11764"/>
                  <a:pt x="1691227" y="-30112"/>
                  <a:pt x="1909267" y="0"/>
                </a:cubicBezTo>
                <a:cubicBezTo>
                  <a:pt x="2127307" y="30112"/>
                  <a:pt x="2272465" y="-18735"/>
                  <a:pt x="2633472" y="0"/>
                </a:cubicBezTo>
                <a:cubicBezTo>
                  <a:pt x="2994479" y="18735"/>
                  <a:pt x="3023324" y="-32030"/>
                  <a:pt x="3291840" y="0"/>
                </a:cubicBezTo>
                <a:cubicBezTo>
                  <a:pt x="3291406" y="7551"/>
                  <a:pt x="3291373" y="9822"/>
                  <a:pt x="3291840" y="18288"/>
                </a:cubicBezTo>
                <a:cubicBezTo>
                  <a:pt x="3048445" y="38989"/>
                  <a:pt x="2846548" y="-14400"/>
                  <a:pt x="2633472" y="18288"/>
                </a:cubicBezTo>
                <a:cubicBezTo>
                  <a:pt x="2420396" y="50976"/>
                  <a:pt x="2304099" y="6336"/>
                  <a:pt x="2073859" y="18288"/>
                </a:cubicBezTo>
                <a:cubicBezTo>
                  <a:pt x="1843619" y="30240"/>
                  <a:pt x="1706926" y="10778"/>
                  <a:pt x="1448410" y="18288"/>
                </a:cubicBezTo>
                <a:cubicBezTo>
                  <a:pt x="1189894" y="25798"/>
                  <a:pt x="1002278" y="8992"/>
                  <a:pt x="822960" y="18288"/>
                </a:cubicBezTo>
                <a:cubicBezTo>
                  <a:pt x="643642" y="27585"/>
                  <a:pt x="307039" y="38051"/>
                  <a:pt x="0" y="18288"/>
                </a:cubicBezTo>
                <a:cubicBezTo>
                  <a:pt x="60" y="11696"/>
                  <a:pt x="66" y="3758"/>
                  <a:pt x="0" y="0"/>
                </a:cubicBezTo>
                <a:close/>
              </a:path>
              <a:path w="3291840" h="18288" stroke="0" extrusionOk="0">
                <a:moveTo>
                  <a:pt x="0" y="0"/>
                </a:moveTo>
                <a:cubicBezTo>
                  <a:pt x="195850" y="28018"/>
                  <a:pt x="434891" y="17390"/>
                  <a:pt x="592531" y="0"/>
                </a:cubicBezTo>
                <a:cubicBezTo>
                  <a:pt x="750171" y="-17390"/>
                  <a:pt x="1018709" y="32200"/>
                  <a:pt x="1316736" y="0"/>
                </a:cubicBezTo>
                <a:cubicBezTo>
                  <a:pt x="1614763" y="-32200"/>
                  <a:pt x="1696480" y="-11367"/>
                  <a:pt x="1876349" y="0"/>
                </a:cubicBezTo>
                <a:cubicBezTo>
                  <a:pt x="2056218" y="11367"/>
                  <a:pt x="2193364" y="13433"/>
                  <a:pt x="2435962" y="0"/>
                </a:cubicBezTo>
                <a:cubicBezTo>
                  <a:pt x="2678560" y="-13433"/>
                  <a:pt x="3010901" y="-42367"/>
                  <a:pt x="3291840" y="0"/>
                </a:cubicBezTo>
                <a:cubicBezTo>
                  <a:pt x="3291758" y="4406"/>
                  <a:pt x="3291751" y="9982"/>
                  <a:pt x="3291840" y="18288"/>
                </a:cubicBezTo>
                <a:cubicBezTo>
                  <a:pt x="3108993" y="14228"/>
                  <a:pt x="2952658" y="46900"/>
                  <a:pt x="2666390" y="18288"/>
                </a:cubicBezTo>
                <a:cubicBezTo>
                  <a:pt x="2380122" y="-10324"/>
                  <a:pt x="2263855" y="41055"/>
                  <a:pt x="2040941" y="18288"/>
                </a:cubicBezTo>
                <a:cubicBezTo>
                  <a:pt x="1818027" y="-4479"/>
                  <a:pt x="1675097" y="6509"/>
                  <a:pt x="1415491" y="18288"/>
                </a:cubicBezTo>
                <a:cubicBezTo>
                  <a:pt x="1155885" y="30068"/>
                  <a:pt x="852976" y="36210"/>
                  <a:pt x="691286" y="18288"/>
                </a:cubicBezTo>
                <a:cubicBezTo>
                  <a:pt x="529596" y="366"/>
                  <a:pt x="187183" y="13912"/>
                  <a:pt x="0" y="18288"/>
                </a:cubicBezTo>
                <a:cubicBezTo>
                  <a:pt x="189" y="14288"/>
                  <a:pt x="-703" y="374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orange hand with a smiling face&#10;&#10;Description automatically generated">
            <a:extLst>
              <a:ext uri="{FF2B5EF4-FFF2-40B4-BE49-F238E27FC236}">
                <a16:creationId xmlns:a16="http://schemas.microsoft.com/office/drawing/2014/main" id="{F2F3EE06-EE7D-583C-D042-EA6A794FA2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153" y="2642616"/>
            <a:ext cx="5322190" cy="3605784"/>
          </a:xfrm>
          <a:prstGeom prst="rect">
            <a:avLst/>
          </a:prstGeom>
        </p:spPr>
      </p:pic>
      <p:pic>
        <p:nvPicPr>
          <p:cNvPr id="6" name="Picture 5" descr="A green text on a black background&#10;&#10;Description automatically generated">
            <a:extLst>
              <a:ext uri="{FF2B5EF4-FFF2-40B4-BE49-F238E27FC236}">
                <a16:creationId xmlns:a16="http://schemas.microsoft.com/office/drawing/2014/main" id="{6C8D1823-C005-3A73-C115-54A19C3B3C6A}"/>
              </a:ext>
            </a:extLst>
          </p:cNvPr>
          <p:cNvPicPr>
            <a:picLocks noChangeAspect="1"/>
          </p:cNvPicPr>
          <p:nvPr/>
        </p:nvPicPr>
        <p:blipFill>
          <a:blip r:embed="rId3"/>
          <a:stretch>
            <a:fillRect/>
          </a:stretch>
        </p:blipFill>
        <p:spPr>
          <a:xfrm>
            <a:off x="5788343" y="3633285"/>
            <a:ext cx="5614416" cy="1670289"/>
          </a:xfrm>
          <a:prstGeom prst="rect">
            <a:avLst/>
          </a:prstGeom>
        </p:spPr>
      </p:pic>
    </p:spTree>
    <p:extLst>
      <p:ext uri="{BB962C8B-B14F-4D97-AF65-F5344CB8AC3E}">
        <p14:creationId xmlns:p14="http://schemas.microsoft.com/office/powerpoint/2010/main" val="2975421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03F6A1-6CA4-B02F-5CEF-FE4289AF2F6B}"/>
              </a:ext>
            </a:extLst>
          </p:cNvPr>
          <p:cNvSpPr>
            <a:spLocks noGrp="1"/>
          </p:cNvSpPr>
          <p:nvPr>
            <p:ph type="title"/>
          </p:nvPr>
        </p:nvSpPr>
        <p:spPr>
          <a:xfrm>
            <a:off x="563559" y="788966"/>
            <a:ext cx="4368602" cy="1956841"/>
          </a:xfrm>
        </p:spPr>
        <p:txBody>
          <a:bodyPr anchor="b">
            <a:normAutofit/>
          </a:bodyPr>
          <a:lstStyle/>
          <a:p>
            <a:pPr marL="0" marR="0" lvl="0" indent="0" defTabSz="914400" rtl="0" eaLnBrk="1" fontAlgn="auto" latinLnBrk="0" hangingPunct="1">
              <a:spcBef>
                <a:spcPts val="1000"/>
              </a:spcBef>
              <a:spcAft>
                <a:spcPts val="0"/>
              </a:spcAft>
              <a:tabLst/>
              <a:defRPr/>
            </a:pPr>
            <a:r>
              <a:rPr lang="en-US" sz="4800" b="1" dirty="0">
                <a:latin typeface="Calibri" panose="020F0502020204030204"/>
              </a:rPr>
              <a:t>Ou</a:t>
            </a:r>
            <a:r>
              <a:rPr kumimoji="0" lang="en-US" sz="4800" b="1" i="0" strike="noStrike" kern="1200" cap="none" spc="0" normalizeH="0" baseline="0" noProof="0" dirty="0">
                <a:ln>
                  <a:noFill/>
                </a:ln>
                <a:effectLst/>
                <a:uLnTx/>
                <a:uFillTx/>
                <a:latin typeface="Calibri" panose="020F0502020204030204"/>
                <a:ea typeface="+mn-ea"/>
                <a:cs typeface="+mn-cs"/>
              </a:rPr>
              <a:t>r Mission: </a:t>
            </a:r>
            <a:br>
              <a:rPr kumimoji="0" lang="en-US" sz="1400" b="1" i="0" u="sng" strike="noStrike" kern="1200" cap="none" spc="0" normalizeH="0" baseline="0" noProof="0" dirty="0">
                <a:ln>
                  <a:noFill/>
                </a:ln>
                <a:effectLst/>
                <a:uLnTx/>
                <a:uFillTx/>
                <a:latin typeface="Calibri" panose="020F0502020204030204"/>
                <a:ea typeface="+mn-ea"/>
                <a:cs typeface="+mn-cs"/>
              </a:rPr>
            </a:br>
            <a:br>
              <a:rPr kumimoji="0" lang="en-US" sz="1400" b="1" i="0" u="sng" strike="noStrike" kern="1200" cap="none" spc="0" normalizeH="0" baseline="0" noProof="0" dirty="0">
                <a:ln>
                  <a:noFill/>
                </a:ln>
                <a:effectLst/>
                <a:uLnTx/>
                <a:uFillTx/>
                <a:latin typeface="Calibri" panose="020F0502020204030204"/>
                <a:ea typeface="+mn-ea"/>
                <a:cs typeface="+mn-cs"/>
              </a:rPr>
            </a:br>
            <a:br>
              <a:rPr kumimoji="0" lang="en-US" sz="1400" b="1" i="0" u="none" strike="noStrike" kern="1200" cap="none" spc="0" normalizeH="0" baseline="0" noProof="0" dirty="0">
                <a:ln>
                  <a:noFill/>
                </a:ln>
                <a:effectLst/>
                <a:uLnTx/>
                <a:uFillTx/>
                <a:latin typeface="Calibri" panose="020F0502020204030204"/>
                <a:ea typeface="+mn-ea"/>
                <a:cs typeface="+mn-cs"/>
              </a:rPr>
            </a:br>
            <a:endParaRPr lang="en-GB" sz="1400" dirty="0"/>
          </a:p>
        </p:txBody>
      </p:sp>
      <p:sp>
        <p:nvSpPr>
          <p:cNvPr id="2054" name="Content Placeholder 2053">
            <a:extLst>
              <a:ext uri="{FF2B5EF4-FFF2-40B4-BE49-F238E27FC236}">
                <a16:creationId xmlns:a16="http://schemas.microsoft.com/office/drawing/2014/main" id="{CFDFD85B-CED9-9416-9B08-CF8EFCC3544E}"/>
              </a:ext>
            </a:extLst>
          </p:cNvPr>
          <p:cNvSpPr>
            <a:spLocks noGrp="1"/>
          </p:cNvSpPr>
          <p:nvPr>
            <p:ph idx="1"/>
          </p:nvPr>
        </p:nvSpPr>
        <p:spPr>
          <a:xfrm>
            <a:off x="640080" y="2872899"/>
            <a:ext cx="4758656" cy="1468218"/>
          </a:xfrm>
        </p:spPr>
        <p:txBody>
          <a:bodyPr vert="horz" lIns="91440" tIns="45720" rIns="91440" bIns="45720" rtlCol="0" anchor="t">
            <a:normAutofit fontScale="55000" lnSpcReduction="20000"/>
          </a:bodyPr>
          <a:lstStyle/>
          <a:p>
            <a:pPr marL="0" indent="0">
              <a:lnSpc>
                <a:spcPct val="120000"/>
              </a:lnSpc>
              <a:buNone/>
            </a:pPr>
            <a:br>
              <a:rPr kumimoji="0" lang="en-US" sz="10400" b="1" i="0" u="none" strike="noStrike" kern="1200" cap="none" spc="0" normalizeH="0" baseline="0" noProof="0" dirty="0">
                <a:ln>
                  <a:noFill/>
                </a:ln>
                <a:effectLst/>
                <a:uLnTx/>
                <a:uFillTx/>
              </a:rPr>
            </a:br>
            <a:br>
              <a:rPr kumimoji="0" lang="en-US" sz="2400" b="1" i="0" u="none" strike="noStrike" kern="1200" cap="none" spc="0" normalizeH="0" baseline="0" noProof="0" dirty="0">
                <a:ln>
                  <a:noFill/>
                </a:ln>
                <a:effectLst/>
                <a:uLnTx/>
                <a:uFillTx/>
                <a:latin typeface="Calibri" panose="020F0502020204030204"/>
                <a:ea typeface="+mn-ea"/>
                <a:cs typeface="+mn-cs"/>
              </a:rPr>
            </a:br>
            <a:endParaRPr lang="en-US" sz="2400" b="1" dirty="0">
              <a:ea typeface="Calibri"/>
              <a:cs typeface="Calibri"/>
            </a:endParaRPr>
          </a:p>
        </p:txBody>
      </p:sp>
      <p:pic>
        <p:nvPicPr>
          <p:cNvPr id="6" name="Picture 5" descr="Cartoon of a person reading a newspaper&#10;&#10;Description automatically generated">
            <a:extLst>
              <a:ext uri="{FF2B5EF4-FFF2-40B4-BE49-F238E27FC236}">
                <a16:creationId xmlns:a16="http://schemas.microsoft.com/office/drawing/2014/main" id="{E68BE4DB-D7D5-3901-011B-93EC241F9F8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4476" y="1208408"/>
            <a:ext cx="3985101" cy="398510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7" name="Picture 6">
            <a:extLst>
              <a:ext uri="{FF2B5EF4-FFF2-40B4-BE49-F238E27FC236}">
                <a16:creationId xmlns:a16="http://schemas.microsoft.com/office/drawing/2014/main" id="{F97FF3B9-FDBB-D651-767F-CE132CCC4869}"/>
              </a:ext>
            </a:extLst>
          </p:cNvPr>
          <p:cNvPicPr>
            <a:picLocks noChangeAspect="1"/>
          </p:cNvPicPr>
          <p:nvPr/>
        </p:nvPicPr>
        <p:blipFill>
          <a:blip r:embed="rId4"/>
          <a:stretch>
            <a:fillRect/>
          </a:stretch>
        </p:blipFill>
        <p:spPr>
          <a:xfrm>
            <a:off x="10750889" y="6375191"/>
            <a:ext cx="1198483" cy="357550"/>
          </a:xfrm>
          <a:prstGeom prst="rect">
            <a:avLst/>
          </a:prstGeom>
        </p:spPr>
      </p:pic>
      <p:sp>
        <p:nvSpPr>
          <p:cNvPr id="4" name="TextBox 3">
            <a:extLst>
              <a:ext uri="{FF2B5EF4-FFF2-40B4-BE49-F238E27FC236}">
                <a16:creationId xmlns:a16="http://schemas.microsoft.com/office/drawing/2014/main" id="{203A29AC-6627-77F0-4F01-12118156230E}"/>
              </a:ext>
            </a:extLst>
          </p:cNvPr>
          <p:cNvSpPr txBox="1"/>
          <p:nvPr/>
        </p:nvSpPr>
        <p:spPr>
          <a:xfrm>
            <a:off x="563559" y="2488637"/>
            <a:ext cx="4663440" cy="4093428"/>
          </a:xfrm>
          <a:prstGeom prst="rect">
            <a:avLst/>
          </a:prstGeom>
          <a:noFill/>
        </p:spPr>
        <p:txBody>
          <a:bodyPr wrap="square" rtlCol="0">
            <a:spAutoFit/>
          </a:bodyPr>
          <a:lstStyle/>
          <a:p>
            <a:r>
              <a:rPr lang="en-GB" sz="2800" dirty="0"/>
              <a:t>To explain 5 key steps to travelling independently to school.</a:t>
            </a:r>
          </a:p>
          <a:p>
            <a:endParaRPr lang="en-GB" sz="2800" dirty="0"/>
          </a:p>
          <a:p>
            <a:r>
              <a:rPr lang="en-GB" sz="2800" dirty="0"/>
              <a:t>To be able to explain what impulse control is and strategies to help us be more mindful when using the road.</a:t>
            </a:r>
          </a:p>
          <a:p>
            <a:endParaRPr lang="en-GB" dirty="0"/>
          </a:p>
          <a:p>
            <a:endParaRPr lang="en-GB" dirty="0"/>
          </a:p>
        </p:txBody>
      </p:sp>
      <p:pic>
        <p:nvPicPr>
          <p:cNvPr id="3" name="Picture 2" descr="A orange hand with a smiling face&#10;&#10;Description automatically generated">
            <a:extLst>
              <a:ext uri="{FF2B5EF4-FFF2-40B4-BE49-F238E27FC236}">
                <a16:creationId xmlns:a16="http://schemas.microsoft.com/office/drawing/2014/main" id="{7A893C15-0F0A-783A-4398-DC8A058F98F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72649" y="6183385"/>
            <a:ext cx="976181" cy="661363"/>
          </a:xfrm>
          <a:prstGeom prst="rect">
            <a:avLst/>
          </a:prstGeom>
        </p:spPr>
      </p:pic>
    </p:spTree>
    <p:extLst>
      <p:ext uri="{BB962C8B-B14F-4D97-AF65-F5344CB8AC3E}">
        <p14:creationId xmlns:p14="http://schemas.microsoft.com/office/powerpoint/2010/main" val="3542393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A5269-A394-0351-E320-074218DA0F83}"/>
              </a:ext>
            </a:extLst>
          </p:cNvPr>
          <p:cNvSpPr>
            <a:spLocks noGrp="1"/>
          </p:cNvSpPr>
          <p:nvPr>
            <p:ph type="title"/>
          </p:nvPr>
        </p:nvSpPr>
        <p:spPr>
          <a:xfrm>
            <a:off x="630936" y="640080"/>
            <a:ext cx="4818888" cy="1481328"/>
          </a:xfrm>
        </p:spPr>
        <p:txBody>
          <a:bodyPr anchor="b">
            <a:normAutofit/>
          </a:bodyPr>
          <a:lstStyle/>
          <a:p>
            <a:r>
              <a:rPr lang="en-GB" sz="5000" b="1" dirty="0"/>
              <a:t>What is Road Safety?</a:t>
            </a:r>
          </a:p>
        </p:txBody>
      </p:sp>
      <p:sp>
        <p:nvSpPr>
          <p:cNvPr id="3" name="Content Placeholder 2">
            <a:extLst>
              <a:ext uri="{FF2B5EF4-FFF2-40B4-BE49-F238E27FC236}">
                <a16:creationId xmlns:a16="http://schemas.microsoft.com/office/drawing/2014/main" id="{878691FA-4E79-385F-9295-ECAA1834A843}"/>
              </a:ext>
            </a:extLst>
          </p:cNvPr>
          <p:cNvSpPr>
            <a:spLocks noGrp="1"/>
          </p:cNvSpPr>
          <p:nvPr>
            <p:ph idx="1"/>
          </p:nvPr>
        </p:nvSpPr>
        <p:spPr>
          <a:xfrm>
            <a:off x="630936" y="2660904"/>
            <a:ext cx="4818888" cy="3547872"/>
          </a:xfrm>
        </p:spPr>
        <p:txBody>
          <a:bodyPr anchor="t">
            <a:normAutofit fontScale="92500" lnSpcReduction="10000"/>
          </a:bodyPr>
          <a:lstStyle/>
          <a:p>
            <a:r>
              <a:rPr lang="en-GB" sz="3000" i="0" dirty="0">
                <a:effectLst/>
              </a:rPr>
              <a:t>Road safety helps to keep everyone who uses the road safe and stops us from getting hurt.</a:t>
            </a:r>
          </a:p>
          <a:p>
            <a:endParaRPr lang="en-GB" sz="3000" i="0" dirty="0">
              <a:effectLst/>
            </a:endParaRPr>
          </a:p>
          <a:p>
            <a:r>
              <a:rPr lang="en-GB" sz="3000" i="0" dirty="0">
                <a:effectLst/>
              </a:rPr>
              <a:t>It is important to know how to behave when we are near the road and that’s what we are going to learn today.</a:t>
            </a:r>
          </a:p>
          <a:p>
            <a:endParaRPr lang="en-GB" sz="1900" dirty="0"/>
          </a:p>
        </p:txBody>
      </p:sp>
      <p:pic>
        <p:nvPicPr>
          <p:cNvPr id="7" name="Picture 6">
            <a:extLst>
              <a:ext uri="{FF2B5EF4-FFF2-40B4-BE49-F238E27FC236}">
                <a16:creationId xmlns:a16="http://schemas.microsoft.com/office/drawing/2014/main" id="{A7778232-DD49-0363-3D41-FDBB8004F144}"/>
              </a:ext>
            </a:extLst>
          </p:cNvPr>
          <p:cNvPicPr>
            <a:picLocks noChangeAspect="1"/>
          </p:cNvPicPr>
          <p:nvPr/>
        </p:nvPicPr>
        <p:blipFill>
          <a:blip r:embed="rId3"/>
          <a:stretch>
            <a:fillRect/>
          </a:stretch>
        </p:blipFill>
        <p:spPr>
          <a:xfrm>
            <a:off x="5662618" y="1748790"/>
            <a:ext cx="6529382" cy="3360420"/>
          </a:xfrm>
          <a:prstGeom prst="rect">
            <a:avLst/>
          </a:prstGeom>
        </p:spPr>
      </p:pic>
      <p:pic>
        <p:nvPicPr>
          <p:cNvPr id="4" name="Picture 3">
            <a:extLst>
              <a:ext uri="{FF2B5EF4-FFF2-40B4-BE49-F238E27FC236}">
                <a16:creationId xmlns:a16="http://schemas.microsoft.com/office/drawing/2014/main" id="{148E2B37-0C35-5D98-5BF7-3E98A3B3FF69}"/>
              </a:ext>
            </a:extLst>
          </p:cNvPr>
          <p:cNvPicPr>
            <a:picLocks noChangeAspect="1"/>
          </p:cNvPicPr>
          <p:nvPr/>
        </p:nvPicPr>
        <p:blipFill>
          <a:blip r:embed="rId4"/>
          <a:stretch>
            <a:fillRect/>
          </a:stretch>
        </p:blipFill>
        <p:spPr>
          <a:xfrm>
            <a:off x="10913449" y="6466238"/>
            <a:ext cx="1198483" cy="357550"/>
          </a:xfrm>
          <a:prstGeom prst="rect">
            <a:avLst/>
          </a:prstGeom>
        </p:spPr>
      </p:pic>
      <p:pic>
        <p:nvPicPr>
          <p:cNvPr id="6" name="Picture 5" descr="A traffic light with a red light&#10;&#10;Description automatically generated">
            <a:extLst>
              <a:ext uri="{FF2B5EF4-FFF2-40B4-BE49-F238E27FC236}">
                <a16:creationId xmlns:a16="http://schemas.microsoft.com/office/drawing/2014/main" id="{A2CE8B40-B29C-E011-91E1-E24CB8AA7F7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120101" y="1968246"/>
            <a:ext cx="5614416" cy="2807208"/>
          </a:xfrm>
          <a:prstGeom prst="rect">
            <a:avLst/>
          </a:prstGeom>
          <a:ln>
            <a:noFill/>
          </a:ln>
          <a:effectLst>
            <a:outerShdw blurRad="292100" dist="139700" dir="2700000" algn="tl" rotWithShape="0">
              <a:srgbClr val="333333">
                <a:alpha val="65000"/>
              </a:srgbClr>
            </a:outerShdw>
          </a:effectLst>
        </p:spPr>
      </p:pic>
      <p:pic>
        <p:nvPicPr>
          <p:cNvPr id="5" name="Picture 4" descr="A orange hand with a smiling face&#10;&#10;Description automatically generated">
            <a:extLst>
              <a:ext uri="{FF2B5EF4-FFF2-40B4-BE49-F238E27FC236}">
                <a16:creationId xmlns:a16="http://schemas.microsoft.com/office/drawing/2014/main" id="{DF421506-79B2-43EF-709B-25CC9CF8461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772649" y="6196637"/>
            <a:ext cx="976181" cy="661363"/>
          </a:xfrm>
          <a:prstGeom prst="rect">
            <a:avLst/>
          </a:prstGeom>
        </p:spPr>
      </p:pic>
    </p:spTree>
    <p:extLst>
      <p:ext uri="{BB962C8B-B14F-4D97-AF65-F5344CB8AC3E}">
        <p14:creationId xmlns:p14="http://schemas.microsoft.com/office/powerpoint/2010/main" val="2490726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FB13856-5384-3332-756B-D71CEFEC8511}"/>
              </a:ext>
            </a:extLst>
          </p:cNvPr>
          <p:cNvPicPr>
            <a:picLocks noChangeAspect="1"/>
          </p:cNvPicPr>
          <p:nvPr/>
        </p:nvPicPr>
        <p:blipFill>
          <a:blip r:embed="rId3"/>
          <a:stretch>
            <a:fillRect/>
          </a:stretch>
        </p:blipFill>
        <p:spPr>
          <a:xfrm>
            <a:off x="3927147" y="1632264"/>
            <a:ext cx="8117243" cy="4206719"/>
          </a:xfrm>
          <a:prstGeom prst="rect">
            <a:avLst/>
          </a:prstGeom>
        </p:spPr>
      </p:pic>
      <p:grpSp>
        <p:nvGrpSpPr>
          <p:cNvPr id="4" name="Group 3">
            <a:extLst>
              <a:ext uri="{FF2B5EF4-FFF2-40B4-BE49-F238E27FC236}">
                <a16:creationId xmlns:a16="http://schemas.microsoft.com/office/drawing/2014/main" id="{E8E8F778-E3CD-6286-7D3B-8A708088ABF4}"/>
              </a:ext>
            </a:extLst>
          </p:cNvPr>
          <p:cNvGrpSpPr/>
          <p:nvPr/>
        </p:nvGrpSpPr>
        <p:grpSpPr>
          <a:xfrm>
            <a:off x="360519" y="1632264"/>
            <a:ext cx="3338578" cy="4206916"/>
            <a:chOff x="-481203" y="1514468"/>
            <a:chExt cx="3338578" cy="4206916"/>
          </a:xfrm>
        </p:grpSpPr>
        <p:pic>
          <p:nvPicPr>
            <p:cNvPr id="5" name="Picture 4" descr="Free A Sheet of Paper on Top of a Brown Envelope Stock Photo">
              <a:extLst>
                <a:ext uri="{FF2B5EF4-FFF2-40B4-BE49-F238E27FC236}">
                  <a16:creationId xmlns:a16="http://schemas.microsoft.com/office/drawing/2014/main" id="{A4403AA8-C3D2-2B9A-2D8F-EB7ABCD4A1AD}"/>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l="13333" t="13629" r="11717" b="23408"/>
            <a:stretch/>
          </p:blipFill>
          <p:spPr bwMode="auto">
            <a:xfrm>
              <a:off x="-481203" y="1514468"/>
              <a:ext cx="3338578" cy="420691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C6B622E1-6FB2-F4AD-A0C2-B5EE6DD192D0}"/>
                </a:ext>
              </a:extLst>
            </p:cNvPr>
            <p:cNvSpPr txBox="1"/>
            <p:nvPr/>
          </p:nvSpPr>
          <p:spPr>
            <a:xfrm>
              <a:off x="124872" y="2503387"/>
              <a:ext cx="2126427" cy="232371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4000" dirty="0">
                  <a:solidFill>
                    <a:prstClr val="black"/>
                  </a:solidFill>
                  <a:latin typeface="Haettenschweiler" panose="020B0706040902060204" pitchFamily="34" charset="0"/>
                </a:rPr>
                <a:t>Video time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500" b="0" i="0" u="none" strike="noStrike" kern="1200" cap="none" spc="0" normalizeH="0" baseline="0" noProof="0" dirty="0">
                  <a:ln>
                    <a:noFill/>
                  </a:ln>
                  <a:solidFill>
                    <a:prstClr val="black"/>
                  </a:solidFill>
                  <a:effectLst/>
                  <a:uLnTx/>
                  <a:uFillTx/>
                  <a:latin typeface="Haettenschweiler" panose="020B0706040902060204" pitchFamily="34" charset="0"/>
                  <a:ea typeface="+mn-ea"/>
                  <a:cs typeface="+mn-cs"/>
                </a:rPr>
                <a:t>What will your first journey be?</a:t>
              </a:r>
            </a:p>
          </p:txBody>
        </p:sp>
      </p:grpSp>
      <p:pic>
        <p:nvPicPr>
          <p:cNvPr id="10" name="Picture 9" descr="A yellow light with a black pole&#10;&#10;Description automatically generated">
            <a:hlinkClick r:id="rId5"/>
            <a:extLst>
              <a:ext uri="{FF2B5EF4-FFF2-40B4-BE49-F238E27FC236}">
                <a16:creationId xmlns:a16="http://schemas.microsoft.com/office/drawing/2014/main" id="{E62B1770-F848-0956-D74E-25098D0F43C0}"/>
              </a:ext>
            </a:extLst>
          </p:cNvPr>
          <p:cNvPicPr>
            <a:picLocks noChangeAspect="1"/>
          </p:cNvPicPr>
          <p:nvPr/>
        </p:nvPicPr>
        <p:blipFill rotWithShape="1">
          <a:blip r:embed="rId6"/>
          <a:srcRect r="827"/>
          <a:stretch/>
        </p:blipFill>
        <p:spPr>
          <a:xfrm>
            <a:off x="4180031" y="1870167"/>
            <a:ext cx="7636309" cy="3717759"/>
          </a:xfrm>
          <a:prstGeom prst="rect">
            <a:avLst/>
          </a:prstGeom>
        </p:spPr>
      </p:pic>
      <p:pic>
        <p:nvPicPr>
          <p:cNvPr id="12" name="Picture 11">
            <a:extLst>
              <a:ext uri="{FF2B5EF4-FFF2-40B4-BE49-F238E27FC236}">
                <a16:creationId xmlns:a16="http://schemas.microsoft.com/office/drawing/2014/main" id="{7DFB0DD2-686C-7234-331C-198FA2C394C9}"/>
              </a:ext>
            </a:extLst>
          </p:cNvPr>
          <p:cNvPicPr>
            <a:picLocks noChangeAspect="1"/>
          </p:cNvPicPr>
          <p:nvPr/>
        </p:nvPicPr>
        <p:blipFill>
          <a:blip r:embed="rId7"/>
          <a:stretch>
            <a:fillRect/>
          </a:stretch>
        </p:blipFill>
        <p:spPr>
          <a:xfrm>
            <a:off x="10750889" y="6375191"/>
            <a:ext cx="1198483" cy="357550"/>
          </a:xfrm>
          <a:prstGeom prst="rect">
            <a:avLst/>
          </a:prstGeom>
        </p:spPr>
      </p:pic>
      <p:pic>
        <p:nvPicPr>
          <p:cNvPr id="2" name="Picture 1" descr="A orange hand with a smiling face&#10;&#10;Description automatically generated">
            <a:extLst>
              <a:ext uri="{FF2B5EF4-FFF2-40B4-BE49-F238E27FC236}">
                <a16:creationId xmlns:a16="http://schemas.microsoft.com/office/drawing/2014/main" id="{38885001-D695-6238-2F70-04C5A6C3483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772649" y="6196637"/>
            <a:ext cx="976181" cy="661363"/>
          </a:xfrm>
          <a:prstGeom prst="rect">
            <a:avLst/>
          </a:prstGeom>
        </p:spPr>
      </p:pic>
    </p:spTree>
    <p:extLst>
      <p:ext uri="{BB962C8B-B14F-4D97-AF65-F5344CB8AC3E}">
        <p14:creationId xmlns:p14="http://schemas.microsoft.com/office/powerpoint/2010/main" val="36121126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message-notification-190034-1">
            <a:hlinkClick r:id="" action="ppaction://media"/>
            <a:extLst>
              <a:ext uri="{FF2B5EF4-FFF2-40B4-BE49-F238E27FC236}">
                <a16:creationId xmlns:a16="http://schemas.microsoft.com/office/drawing/2014/main" id="{2CD33D0B-E845-3E05-CF81-D82114109098}"/>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246694" y="1356740"/>
            <a:ext cx="304800" cy="304800"/>
          </a:xfrm>
          <a:prstGeom prst="rect">
            <a:avLst/>
          </a:prstGeom>
        </p:spPr>
      </p:pic>
      <p:pic>
        <p:nvPicPr>
          <p:cNvPr id="2" name="Picture 6" descr="42,200+ Road Safety Lines Stock Photos, Pictures &amp; Royalty-Free Images -  iStock">
            <a:extLst>
              <a:ext uri="{FF2B5EF4-FFF2-40B4-BE49-F238E27FC236}">
                <a16:creationId xmlns:a16="http://schemas.microsoft.com/office/drawing/2014/main" id="{8DF5E83A-9522-3632-040A-D1A9B0D0FC79}"/>
              </a:ext>
            </a:extLst>
          </p:cNvPr>
          <p:cNvPicPr>
            <a:picLocks noChangeAspect="1" noChangeArrowheads="1"/>
          </p:cNvPicPr>
          <p:nvPr/>
        </p:nvPicPr>
        <p:blipFill>
          <a:blip r:embed="rId6">
            <a:extLst>
              <a:ext uri="{28A0092B-C50C-407E-A947-70E740481C1C}">
                <a14:useLocalDpi xmlns:a14="http://schemas.microsoft.com/office/drawing/2010/main"/>
              </a:ext>
            </a:extLst>
          </a:blip>
          <a:srcRect l="2406" r="38292" b="1"/>
          <a:stretch/>
        </p:blipFill>
        <p:spPr bwMode="auto">
          <a:xfrm>
            <a:off x="7303770" y="-3558"/>
            <a:ext cx="4888230" cy="686155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 close-up of a cell phone&#10;&#10;Description automatically generated">
            <a:extLst>
              <a:ext uri="{FF2B5EF4-FFF2-40B4-BE49-F238E27FC236}">
                <a16:creationId xmlns:a16="http://schemas.microsoft.com/office/drawing/2014/main" id="{7642FBE9-BC49-16B0-28FB-AA03F137E90B}"/>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8696" b="92271" l="12821" r="90171">
                        <a14:foregroundMark x1="21414" y1="88806" x2="14530" y2="78986"/>
                        <a14:foregroundMark x1="14530" y1="78986" x2="15812" y2="11836"/>
                        <a14:foregroundMark x1="15812" y1="11836" x2="37607" y2="8937"/>
                        <a14:foregroundMark x1="37607" y1="8937" x2="83333" y2="10870"/>
                        <a14:foregroundMark x1="83333" y1="10870" x2="87607" y2="22947"/>
                        <a14:foregroundMark x1="87607" y1="22947" x2="86036" y2="75091"/>
                        <a14:foregroundMark x1="34586" y1="91118" x2="35043" y2="91304"/>
                        <a14:foregroundMark x1="13675" y1="82609" x2="31081" y2="89692"/>
                        <a14:foregroundMark x1="35043" y1="91304" x2="59402" y2="92271"/>
                        <a14:foregroundMark x1="59402" y1="92271" x2="81492" y2="91602"/>
                        <a14:foregroundMark x1="84093" y1="90124" x2="89351" y2="80279"/>
                        <a14:foregroundMark x1="88686" y1="72868" x2="88034" y2="70290"/>
                        <a14:foregroundMark x1="12821" y1="85749" x2="26303" y2="89254"/>
                        <a14:foregroundMark x1="34348" y1="91307" x2="61111" y2="91787"/>
                        <a14:foregroundMark x1="61111" y1="91787" x2="80166" y2="90772"/>
                        <a14:foregroundMark x1="83976" y1="90051" x2="87914" y2="80352"/>
                        <a14:foregroundMark x1="13675" y1="14493" x2="36325" y2="7971"/>
                        <a14:foregroundMark x1="36325" y1="7971" x2="68376" y2="9179"/>
                        <a14:foregroundMark x1="68376" y1="9179" x2="88462" y2="16184"/>
                        <a14:foregroundMark x1="88462" y1="16184" x2="87607" y2="27536"/>
                        <a14:foregroundMark x1="49573" y1="92029" x2="71368" y2="90821"/>
                        <a14:foregroundMark x1="71368" y1="90821" x2="85885" y2="80456"/>
                        <a14:foregroundMark x1="87469" y1="75018" x2="85470" y2="14251"/>
                        <a14:foregroundMark x1="13675" y1="85990" x2="19079" y2="89426"/>
                        <a14:foregroundMark x1="27778" y1="85266" x2="54701" y2="89130"/>
                        <a14:foregroundMark x1="54701" y1="89130" x2="62821" y2="86232"/>
                        <a14:foregroundMark x1="13248" y1="24155" x2="12821" y2="16667"/>
                        <a14:foregroundMark x1="74786" y1="8696" x2="87607" y2="14010"/>
                        <a14:foregroundMark x1="83814" y1="75205" x2="84188" y2="36473"/>
                        <a14:foregroundMark x1="83761" y1="80676" x2="83763" y2="80418"/>
                        <a14:foregroundMark x1="84188" y1="36473" x2="82051" y2="62319"/>
                        <a14:foregroundMark x1="86752" y1="62560" x2="85897" y2="47343"/>
                        <a14:foregroundMark x1="85897" y1="47343" x2="87179" y2="60145"/>
                        <a14:foregroundMark x1="14103" y1="22464" x2="13675" y2="16425"/>
                        <a14:foregroundMark x1="86752" y1="63285" x2="85897" y2="24155"/>
                        <a14:foregroundMark x1="85897" y1="24155" x2="86325" y2="65942"/>
                        <a14:foregroundMark x1="86325" y1="65942" x2="87179" y2="63285"/>
                        <a14:backgroundMark x1="89744" y1="82367" x2="90598" y2="74155"/>
                        <a14:backgroundMark x1="86752" y1="91787" x2="83333" y2="92754"/>
                        <a14:backgroundMark x1="91880" y1="81884" x2="89744" y2="70048"/>
                        <a14:backgroundMark x1="90171" y1="74879" x2="91026" y2="80193"/>
                        <a14:backgroundMark x1="25641" y1="93237" x2="22222" y2="92754"/>
                        <a14:backgroundMark x1="15812" y1="92029" x2="31624" y2="93478"/>
                      </a14:backgroundRemoval>
                    </a14:imgEffect>
                  </a14:imgLayer>
                </a14:imgProps>
              </a:ext>
            </a:extLst>
          </a:blip>
          <a:srcRect l="12427" t="7507" r="11739" b="7977"/>
          <a:stretch/>
        </p:blipFill>
        <p:spPr bwMode="auto">
          <a:xfrm>
            <a:off x="8683916" y="158938"/>
            <a:ext cx="3013231" cy="5942445"/>
          </a:xfrm>
          <a:prstGeom prst="rect">
            <a:avLst/>
          </a:prstGeom>
          <a:ln>
            <a:noFill/>
          </a:ln>
          <a:extLst>
            <a:ext uri="{53640926-AAD7-44D8-BBD7-CCE9431645EC}">
              <a14:shadowObscured xmlns:a14="http://schemas.microsoft.com/office/drawing/2010/main"/>
            </a:ext>
          </a:extLst>
        </p:spPr>
      </p:pic>
      <p:sp>
        <p:nvSpPr>
          <p:cNvPr id="8" name="TextBox 7">
            <a:extLst>
              <a:ext uri="{FF2B5EF4-FFF2-40B4-BE49-F238E27FC236}">
                <a16:creationId xmlns:a16="http://schemas.microsoft.com/office/drawing/2014/main" id="{B05C007B-6866-FF20-0494-D3D958AD34EC}"/>
              </a:ext>
            </a:extLst>
          </p:cNvPr>
          <p:cNvSpPr txBox="1"/>
          <p:nvPr/>
        </p:nvSpPr>
        <p:spPr>
          <a:xfrm>
            <a:off x="8835389" y="1114225"/>
            <a:ext cx="2710287" cy="403187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sng" strike="noStrike" kern="1200" cap="none" spc="0" normalizeH="0" baseline="0" noProof="0" dirty="0">
                <a:ln>
                  <a:noFill/>
                </a:ln>
                <a:solidFill>
                  <a:prstClr val="black"/>
                </a:solidFill>
                <a:effectLst/>
                <a:uLnTx/>
                <a:uFillTx/>
                <a:latin typeface="Berlin Sans FB Demi" panose="020E0802020502020306" pitchFamily="34" charset="0"/>
              </a:rPr>
              <a:t>Mission 1:</a:t>
            </a:r>
          </a:p>
          <a:p>
            <a:pPr lvl="0" algn="ctr"/>
            <a:r>
              <a:rPr lang="en-GB" sz="3200" dirty="0">
                <a:solidFill>
                  <a:prstClr val="black"/>
                </a:solidFill>
                <a:latin typeface="Berlin Sans FB Demi" panose="020E0802020502020306" pitchFamily="34" charset="0"/>
              </a:rPr>
              <a:t>Discuss. </a:t>
            </a:r>
          </a:p>
          <a:p>
            <a:pPr lvl="0" algn="ctr"/>
            <a:r>
              <a:rPr lang="en-GB" sz="3200" dirty="0">
                <a:solidFill>
                  <a:prstClr val="black"/>
                </a:solidFill>
                <a:latin typeface="Berlin Sans FB Demi" panose="020E0802020502020306" pitchFamily="34" charset="0"/>
              </a:rPr>
              <a:t>What do you need to consider before travelling on your own? </a:t>
            </a:r>
          </a:p>
        </p:txBody>
      </p:sp>
      <p:pic>
        <p:nvPicPr>
          <p:cNvPr id="12" name="Picture 11">
            <a:extLst>
              <a:ext uri="{FF2B5EF4-FFF2-40B4-BE49-F238E27FC236}">
                <a16:creationId xmlns:a16="http://schemas.microsoft.com/office/drawing/2014/main" id="{7DFB0DD2-686C-7234-331C-198FA2C394C9}"/>
              </a:ext>
            </a:extLst>
          </p:cNvPr>
          <p:cNvPicPr>
            <a:picLocks noChangeAspect="1"/>
          </p:cNvPicPr>
          <p:nvPr/>
        </p:nvPicPr>
        <p:blipFill>
          <a:blip r:embed="rId9"/>
          <a:stretch>
            <a:fillRect/>
          </a:stretch>
        </p:blipFill>
        <p:spPr>
          <a:xfrm>
            <a:off x="10750889" y="6375191"/>
            <a:ext cx="1198483" cy="357550"/>
          </a:xfrm>
          <a:prstGeom prst="rect">
            <a:avLst/>
          </a:prstGeom>
        </p:spPr>
      </p:pic>
      <p:sp>
        <p:nvSpPr>
          <p:cNvPr id="4" name="Oval 3">
            <a:extLst>
              <a:ext uri="{FF2B5EF4-FFF2-40B4-BE49-F238E27FC236}">
                <a16:creationId xmlns:a16="http://schemas.microsoft.com/office/drawing/2014/main" id="{B240EC17-A471-045F-BF67-0ED4A01542EA}"/>
              </a:ext>
            </a:extLst>
          </p:cNvPr>
          <p:cNvSpPr/>
          <p:nvPr/>
        </p:nvSpPr>
        <p:spPr>
          <a:xfrm>
            <a:off x="822960" y="263703"/>
            <a:ext cx="5920740" cy="6067703"/>
          </a:xfrm>
          <a:prstGeom prst="ellipse">
            <a:avLst/>
          </a:prstGeom>
          <a:solidFill>
            <a:schemeClr val="accent2"/>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800" dirty="0">
              <a:solidFill>
                <a:schemeClr val="tx1"/>
              </a:solidFill>
            </a:endParaRPr>
          </a:p>
        </p:txBody>
      </p:sp>
      <p:pic>
        <p:nvPicPr>
          <p:cNvPr id="9" name="Picture 8" descr="A light bulb with a gear inside&#10;&#10;Description automatically generated">
            <a:extLst>
              <a:ext uri="{FF2B5EF4-FFF2-40B4-BE49-F238E27FC236}">
                <a16:creationId xmlns:a16="http://schemas.microsoft.com/office/drawing/2014/main" id="{BC4B998A-EEA0-2668-0E9C-20269F7558FA}"/>
              </a:ext>
            </a:extLst>
          </p:cNvPr>
          <p:cNvPicPr>
            <a:picLocks noChangeAspect="1"/>
          </p:cNvPicPr>
          <p:nvPr/>
        </p:nvPicPr>
        <p:blipFill rotWithShape="1">
          <a:blip r:embed="rId10">
            <a:extLst>
              <a:ext uri="{28A0092B-C50C-407E-A947-70E740481C1C}">
                <a14:useLocalDpi xmlns:a14="http://schemas.microsoft.com/office/drawing/2010/main" val="0"/>
              </a:ext>
            </a:extLst>
          </a:blip>
          <a:srcRect l="18108" t="15221" r="18108" b="15221"/>
          <a:stretch/>
        </p:blipFill>
        <p:spPr>
          <a:xfrm>
            <a:off x="1931664" y="1320892"/>
            <a:ext cx="3646175" cy="3994057"/>
          </a:xfrm>
          <a:prstGeom prst="ellipse">
            <a:avLst/>
          </a:prstGeom>
          <a:ln>
            <a:noFill/>
          </a:ln>
          <a:effectLst>
            <a:softEdge rad="112500"/>
          </a:effectLst>
        </p:spPr>
      </p:pic>
      <p:pic>
        <p:nvPicPr>
          <p:cNvPr id="10" name="Picture 9" descr="A orange hand with a smiling face&#10;&#10;Description automatically generated">
            <a:extLst>
              <a:ext uri="{FF2B5EF4-FFF2-40B4-BE49-F238E27FC236}">
                <a16:creationId xmlns:a16="http://schemas.microsoft.com/office/drawing/2014/main" id="{4B33C9F5-9EDD-382D-2C38-A1CAA5CC0CD6}"/>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772649" y="6196637"/>
            <a:ext cx="976181" cy="661363"/>
          </a:xfrm>
          <a:prstGeom prst="rect">
            <a:avLst/>
          </a:prstGeom>
        </p:spPr>
      </p:pic>
    </p:spTree>
    <p:extLst>
      <p:ext uri="{BB962C8B-B14F-4D97-AF65-F5344CB8AC3E}">
        <p14:creationId xmlns:p14="http://schemas.microsoft.com/office/powerpoint/2010/main" val="754925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44"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3"/>
                </p:tgtEl>
              </p:cMediaNode>
            </p:audio>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9EFA3E9-1F0B-4FC9-3733-5DAC8E6521DF}"/>
              </a:ext>
            </a:extLst>
          </p:cNvPr>
          <p:cNvSpPr>
            <a:spLocks noGrp="1"/>
          </p:cNvSpPr>
          <p:nvPr>
            <p:ph idx="1"/>
          </p:nvPr>
        </p:nvSpPr>
        <p:spPr>
          <a:xfrm>
            <a:off x="78280" y="2910066"/>
            <a:ext cx="5231897" cy="3814354"/>
          </a:xfrm>
        </p:spPr>
        <p:txBody>
          <a:bodyPr>
            <a:noAutofit/>
          </a:bodyPr>
          <a:lstStyle/>
          <a:p>
            <a:r>
              <a:rPr lang="en-GB" sz="2600" b="0" i="0" dirty="0">
                <a:effectLst/>
              </a:rPr>
              <a:t>Choose a </a:t>
            </a:r>
            <a:r>
              <a:rPr lang="en-GB" sz="2600" b="0" i="1" dirty="0">
                <a:effectLst/>
              </a:rPr>
              <a:t>safe</a:t>
            </a:r>
            <a:r>
              <a:rPr lang="en-GB" sz="2600" b="0" i="0" dirty="0">
                <a:effectLst/>
              </a:rPr>
              <a:t> route.</a:t>
            </a:r>
          </a:p>
          <a:p>
            <a:endParaRPr lang="en-GB" sz="2600" b="0" i="0" dirty="0">
              <a:effectLst/>
            </a:endParaRPr>
          </a:p>
          <a:p>
            <a:r>
              <a:rPr lang="en-GB" sz="2600" b="0" i="0" dirty="0">
                <a:effectLst/>
              </a:rPr>
              <a:t>The route is important, so choose one </a:t>
            </a:r>
            <a:r>
              <a:rPr lang="en-GB" sz="2600" b="0" i="1" dirty="0">
                <a:effectLst/>
              </a:rPr>
              <a:t>without much traffic</a:t>
            </a:r>
            <a:r>
              <a:rPr lang="en-GB" sz="2600" b="0" i="0" dirty="0">
                <a:effectLst/>
              </a:rPr>
              <a:t>.</a:t>
            </a:r>
          </a:p>
          <a:p>
            <a:endParaRPr lang="en-GB" sz="2600" b="0" i="0" dirty="0">
              <a:effectLst/>
            </a:endParaRPr>
          </a:p>
          <a:p>
            <a:r>
              <a:rPr lang="en-GB" sz="2600" b="0" i="0" dirty="0">
                <a:effectLst/>
              </a:rPr>
              <a:t>If possible, walk with an adult a few times, before you start walking it alone, so you can familiarise yourself with the journey.</a:t>
            </a:r>
          </a:p>
        </p:txBody>
      </p:sp>
      <p:pic>
        <p:nvPicPr>
          <p:cNvPr id="5" name="Picture 4" descr="A map of a city&#10;&#10;Description automatically generated">
            <a:extLst>
              <a:ext uri="{FF2B5EF4-FFF2-40B4-BE49-F238E27FC236}">
                <a16:creationId xmlns:a16="http://schemas.microsoft.com/office/drawing/2014/main" id="{8A20DBEA-FFDB-D0DC-C318-1B56EFB63BEE}"/>
              </a:ext>
            </a:extLst>
          </p:cNvPr>
          <p:cNvPicPr>
            <a:picLocks noChangeAspect="1"/>
          </p:cNvPicPr>
          <p:nvPr/>
        </p:nvPicPr>
        <p:blipFill>
          <a:blip r:embed="rId3"/>
          <a:srcRect l="19292" r="13506" b="2"/>
          <a:stretch/>
        </p:blipFill>
        <p:spPr>
          <a:xfrm>
            <a:off x="5280569" y="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4" name="Speech Bubble: Rectangle with Corners Rounded 3">
            <a:extLst>
              <a:ext uri="{FF2B5EF4-FFF2-40B4-BE49-F238E27FC236}">
                <a16:creationId xmlns:a16="http://schemas.microsoft.com/office/drawing/2014/main" id="{7EC1E9C3-3A38-7580-04DF-AD0F03E113D5}"/>
              </a:ext>
            </a:extLst>
          </p:cNvPr>
          <p:cNvSpPr/>
          <p:nvPr/>
        </p:nvSpPr>
        <p:spPr>
          <a:xfrm>
            <a:off x="78280" y="55792"/>
            <a:ext cx="5602429" cy="1031508"/>
          </a:xfrm>
          <a:prstGeom prst="wedgeRoundRectCallout">
            <a:avLst>
              <a:gd name="adj1" fmla="val -49059"/>
              <a:gd name="adj2" fmla="val 90638"/>
              <a:gd name="adj3" fmla="val 16667"/>
            </a:avLst>
          </a:prstGeom>
          <a:solidFill>
            <a:schemeClr val="bg1"/>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02BA06FD-313B-2844-0C47-B0E193B8CF5F}"/>
              </a:ext>
            </a:extLst>
          </p:cNvPr>
          <p:cNvSpPr txBox="1"/>
          <p:nvPr/>
        </p:nvSpPr>
        <p:spPr>
          <a:xfrm>
            <a:off x="526249" y="73877"/>
            <a:ext cx="4680499" cy="7848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500" b="0" i="0" u="none" strike="noStrike" kern="1200" cap="none" spc="0" normalizeH="0" baseline="0" noProof="0" dirty="0">
                <a:ln>
                  <a:noFill/>
                </a:ln>
                <a:solidFill>
                  <a:prstClr val="black"/>
                </a:solidFill>
                <a:effectLst/>
                <a:uLnTx/>
                <a:uFillTx/>
                <a:latin typeface="Haettenschweiler" panose="020B0706040902060204" pitchFamily="34" charset="0"/>
                <a:ea typeface="+mn-ea"/>
                <a:cs typeface="+mn-cs"/>
              </a:rPr>
              <a:t>Get ready to travel solo…</a:t>
            </a:r>
          </a:p>
        </p:txBody>
      </p:sp>
      <p:sp>
        <p:nvSpPr>
          <p:cNvPr id="8" name="Title 7">
            <a:extLst>
              <a:ext uri="{FF2B5EF4-FFF2-40B4-BE49-F238E27FC236}">
                <a16:creationId xmlns:a16="http://schemas.microsoft.com/office/drawing/2014/main" id="{4200C4C7-1BDD-E6DA-86D8-A894E5BEE0FF}"/>
              </a:ext>
            </a:extLst>
          </p:cNvPr>
          <p:cNvSpPr txBox="1">
            <a:spLocks noGrp="1"/>
          </p:cNvSpPr>
          <p:nvPr>
            <p:ph type="title"/>
          </p:nvPr>
        </p:nvSpPr>
        <p:spPr>
          <a:xfrm>
            <a:off x="328885" y="1496354"/>
            <a:ext cx="4368800" cy="10926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500" b="0" i="0" u="none" strike="noStrike" kern="1200" cap="none" spc="0" normalizeH="0" baseline="0" noProof="0" dirty="0">
                <a:ln>
                  <a:noFill/>
                </a:ln>
                <a:solidFill>
                  <a:prstClr val="black"/>
                </a:solidFill>
                <a:effectLst/>
                <a:uLnTx/>
                <a:uFillTx/>
                <a:latin typeface="Haettenschweiler" panose="020B0706040902060204" pitchFamily="34" charset="0"/>
                <a:ea typeface="+mn-ea"/>
                <a:cs typeface="+mn-cs"/>
              </a:rPr>
              <a:t>Route</a:t>
            </a:r>
          </a:p>
        </p:txBody>
      </p:sp>
      <p:pic>
        <p:nvPicPr>
          <p:cNvPr id="9" name="Picture 8">
            <a:extLst>
              <a:ext uri="{FF2B5EF4-FFF2-40B4-BE49-F238E27FC236}">
                <a16:creationId xmlns:a16="http://schemas.microsoft.com/office/drawing/2014/main" id="{CC034FC5-DF93-D917-4B16-F3F45581001C}"/>
              </a:ext>
            </a:extLst>
          </p:cNvPr>
          <p:cNvPicPr>
            <a:picLocks noChangeAspect="1"/>
          </p:cNvPicPr>
          <p:nvPr/>
        </p:nvPicPr>
        <p:blipFill>
          <a:blip r:embed="rId4"/>
          <a:stretch>
            <a:fillRect/>
          </a:stretch>
        </p:blipFill>
        <p:spPr>
          <a:xfrm>
            <a:off x="10750889" y="6375191"/>
            <a:ext cx="1198483" cy="357550"/>
          </a:xfrm>
          <a:prstGeom prst="rect">
            <a:avLst/>
          </a:prstGeom>
        </p:spPr>
      </p:pic>
      <p:pic>
        <p:nvPicPr>
          <p:cNvPr id="11" name="Picture 10" descr="A orange hand with a smiling face&#10;&#10;Description automatically generated">
            <a:extLst>
              <a:ext uri="{FF2B5EF4-FFF2-40B4-BE49-F238E27FC236}">
                <a16:creationId xmlns:a16="http://schemas.microsoft.com/office/drawing/2014/main" id="{082B6819-D596-6500-8CEA-C9C99AE940D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89887" y="6140565"/>
            <a:ext cx="1058944" cy="717435"/>
          </a:xfrm>
          <a:prstGeom prst="rect">
            <a:avLst/>
          </a:prstGeom>
        </p:spPr>
      </p:pic>
    </p:spTree>
    <p:extLst>
      <p:ext uri="{BB962C8B-B14F-4D97-AF65-F5344CB8AC3E}">
        <p14:creationId xmlns:p14="http://schemas.microsoft.com/office/powerpoint/2010/main" val="1387768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5C7683D-A734-6F33-5B38-F228D40A6EAF}"/>
              </a:ext>
            </a:extLst>
          </p:cNvPr>
          <p:cNvPicPr>
            <a:picLocks noChangeAspect="1"/>
          </p:cNvPicPr>
          <p:nvPr/>
        </p:nvPicPr>
        <p:blipFill>
          <a:blip r:embed="rId3"/>
          <a:stretch>
            <a:fillRect/>
          </a:stretch>
        </p:blipFill>
        <p:spPr>
          <a:xfrm>
            <a:off x="0" y="5502"/>
            <a:ext cx="6099048" cy="6852498"/>
          </a:xfrm>
          <a:prstGeom prst="rect">
            <a:avLst/>
          </a:prstGeom>
        </p:spPr>
      </p:pic>
      <p:sp>
        <p:nvSpPr>
          <p:cNvPr id="3" name="Content Placeholder 2">
            <a:extLst>
              <a:ext uri="{FF2B5EF4-FFF2-40B4-BE49-F238E27FC236}">
                <a16:creationId xmlns:a16="http://schemas.microsoft.com/office/drawing/2014/main" id="{0B5ED721-A580-90D4-FBC3-58FCD0549C1E}"/>
              </a:ext>
            </a:extLst>
          </p:cNvPr>
          <p:cNvSpPr>
            <a:spLocks noGrp="1"/>
          </p:cNvSpPr>
          <p:nvPr>
            <p:ph idx="1"/>
          </p:nvPr>
        </p:nvSpPr>
        <p:spPr>
          <a:xfrm>
            <a:off x="6286500" y="1577130"/>
            <a:ext cx="5817870" cy="4638545"/>
          </a:xfrm>
        </p:spPr>
        <p:txBody>
          <a:bodyPr anchor="t">
            <a:normAutofit fontScale="85000" lnSpcReduction="20000"/>
          </a:bodyPr>
          <a:lstStyle/>
          <a:p>
            <a:pPr marL="0" indent="0">
              <a:buNone/>
            </a:pPr>
            <a:r>
              <a:rPr lang="en-GB" sz="3900" b="0" i="0" dirty="0">
                <a:effectLst/>
              </a:rPr>
              <a:t>Talk to your parents about safety;</a:t>
            </a:r>
          </a:p>
          <a:p>
            <a:pPr marL="0" indent="0">
              <a:buNone/>
            </a:pPr>
            <a:endParaRPr lang="en-GB" sz="3900" b="0" i="0" dirty="0">
              <a:effectLst/>
            </a:endParaRPr>
          </a:p>
          <a:p>
            <a:r>
              <a:rPr lang="en-GB" sz="3900" b="0" i="0" dirty="0">
                <a:effectLst/>
              </a:rPr>
              <a:t>Stranger danger.</a:t>
            </a:r>
          </a:p>
          <a:p>
            <a:endParaRPr lang="en-GB" sz="3900" b="0" i="0" dirty="0">
              <a:effectLst/>
            </a:endParaRPr>
          </a:p>
          <a:p>
            <a:r>
              <a:rPr lang="en-GB" sz="3900" b="0" i="0" dirty="0">
                <a:effectLst/>
              </a:rPr>
              <a:t>Make sure you know how to cross the road safely.</a:t>
            </a:r>
          </a:p>
          <a:p>
            <a:endParaRPr lang="en-GB" sz="3900" b="0" i="0" dirty="0">
              <a:effectLst/>
            </a:endParaRPr>
          </a:p>
          <a:p>
            <a:r>
              <a:rPr lang="en-GB" sz="3900" b="0" i="0" dirty="0">
                <a:effectLst/>
              </a:rPr>
              <a:t>What will you do if you get lost?</a:t>
            </a:r>
            <a:endParaRPr lang="en-GB" sz="2200" dirty="0"/>
          </a:p>
        </p:txBody>
      </p:sp>
      <p:pic>
        <p:nvPicPr>
          <p:cNvPr id="4" name="Picture 3">
            <a:extLst>
              <a:ext uri="{FF2B5EF4-FFF2-40B4-BE49-F238E27FC236}">
                <a16:creationId xmlns:a16="http://schemas.microsoft.com/office/drawing/2014/main" id="{D442C983-A9D7-00F3-2648-E9021CA90150}"/>
              </a:ext>
            </a:extLst>
          </p:cNvPr>
          <p:cNvPicPr>
            <a:picLocks noChangeAspect="1"/>
          </p:cNvPicPr>
          <p:nvPr/>
        </p:nvPicPr>
        <p:blipFill>
          <a:blip r:embed="rId4"/>
          <a:stretch>
            <a:fillRect/>
          </a:stretch>
        </p:blipFill>
        <p:spPr>
          <a:xfrm>
            <a:off x="10750889" y="6375191"/>
            <a:ext cx="1198483" cy="357550"/>
          </a:xfrm>
          <a:prstGeom prst="rect">
            <a:avLst/>
          </a:prstGeom>
        </p:spPr>
      </p:pic>
      <p:sp>
        <p:nvSpPr>
          <p:cNvPr id="6" name="Title 7">
            <a:extLst>
              <a:ext uri="{FF2B5EF4-FFF2-40B4-BE49-F238E27FC236}">
                <a16:creationId xmlns:a16="http://schemas.microsoft.com/office/drawing/2014/main" id="{087C7BD3-D151-66E3-2C79-D7FD817EFFEB}"/>
              </a:ext>
            </a:extLst>
          </p:cNvPr>
          <p:cNvSpPr txBox="1">
            <a:spLocks noGrp="1"/>
          </p:cNvSpPr>
          <p:nvPr>
            <p:ph type="title"/>
          </p:nvPr>
        </p:nvSpPr>
        <p:spPr>
          <a:xfrm>
            <a:off x="6605437" y="96021"/>
            <a:ext cx="4368800" cy="10926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500" b="0" i="0" u="none" strike="noStrike" kern="1200" cap="none" spc="0" normalizeH="0" baseline="0" noProof="0" dirty="0">
                <a:ln>
                  <a:noFill/>
                </a:ln>
                <a:solidFill>
                  <a:prstClr val="black"/>
                </a:solidFill>
                <a:effectLst/>
                <a:uLnTx/>
                <a:uFillTx/>
                <a:latin typeface="Haettenschweiler" panose="020B0706040902060204" pitchFamily="34" charset="0"/>
                <a:ea typeface="+mn-ea"/>
                <a:cs typeface="+mn-cs"/>
              </a:rPr>
              <a:t>Safety</a:t>
            </a:r>
          </a:p>
        </p:txBody>
      </p:sp>
      <p:pic>
        <p:nvPicPr>
          <p:cNvPr id="8" name="Picture 7" descr="A black and white triangle with a exclamation mark&#10;&#10;Description automatically generated">
            <a:extLst>
              <a:ext uri="{FF2B5EF4-FFF2-40B4-BE49-F238E27FC236}">
                <a16:creationId xmlns:a16="http://schemas.microsoft.com/office/drawing/2014/main" id="{FF653C2B-8D31-E4D3-8AC3-99C1DB1766BC}"/>
              </a:ext>
            </a:extLst>
          </p:cNvPr>
          <p:cNvPicPr>
            <a:picLocks noChangeAspect="1"/>
          </p:cNvPicPr>
          <p:nvPr/>
        </p:nvPicPr>
        <p:blipFill rotWithShape="1">
          <a:blip r:embed="rId5">
            <a:extLst>
              <a:ext uri="{28A0092B-C50C-407E-A947-70E740481C1C}">
                <a14:useLocalDpi xmlns:a14="http://schemas.microsoft.com/office/drawing/2010/main" val="0"/>
              </a:ext>
            </a:extLst>
          </a:blip>
          <a:srcRect l="12218" t="17059" r="12837" b="15294"/>
          <a:stretch/>
        </p:blipFill>
        <p:spPr>
          <a:xfrm>
            <a:off x="865124" y="1142511"/>
            <a:ext cx="4368800" cy="3943350"/>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pic>
        <p:nvPicPr>
          <p:cNvPr id="11" name="Picture 10" descr="A orange hand with a smiling face&#10;&#10;Description automatically generated">
            <a:extLst>
              <a:ext uri="{FF2B5EF4-FFF2-40B4-BE49-F238E27FC236}">
                <a16:creationId xmlns:a16="http://schemas.microsoft.com/office/drawing/2014/main" id="{5CE0718A-AD32-572E-D13B-31CEB15CA33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689887" y="6140565"/>
            <a:ext cx="1058944" cy="717435"/>
          </a:xfrm>
          <a:prstGeom prst="rect">
            <a:avLst/>
          </a:prstGeom>
        </p:spPr>
      </p:pic>
    </p:spTree>
    <p:extLst>
      <p:ext uri="{BB962C8B-B14F-4D97-AF65-F5344CB8AC3E}">
        <p14:creationId xmlns:p14="http://schemas.microsoft.com/office/powerpoint/2010/main" val="460141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arn(inVertical)">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barn(inVertical)">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7F9BBEC-0CC9-3143-AE26-FB3A0614AC8F}"/>
              </a:ext>
            </a:extLst>
          </p:cNvPr>
          <p:cNvSpPr>
            <a:spLocks noGrp="1"/>
          </p:cNvSpPr>
          <p:nvPr>
            <p:ph idx="1"/>
          </p:nvPr>
        </p:nvSpPr>
        <p:spPr>
          <a:xfrm>
            <a:off x="175258" y="2395647"/>
            <a:ext cx="5920740" cy="3591207"/>
          </a:xfrm>
        </p:spPr>
        <p:txBody>
          <a:bodyPr>
            <a:noAutofit/>
          </a:bodyPr>
          <a:lstStyle/>
          <a:p>
            <a:pPr marL="0" indent="0">
              <a:buNone/>
            </a:pPr>
            <a:r>
              <a:rPr lang="en-GB" sz="3200" dirty="0"/>
              <a:t>Get a watch AND c</a:t>
            </a:r>
            <a:r>
              <a:rPr lang="en-GB" sz="3200" b="0" dirty="0">
                <a:effectLst/>
              </a:rPr>
              <a:t>hoose a set time to be home by. </a:t>
            </a:r>
            <a:r>
              <a:rPr lang="en-GB" sz="3200" dirty="0"/>
              <a:t>I</a:t>
            </a:r>
            <a:r>
              <a:rPr lang="en-GB" sz="3200" b="0" i="0" dirty="0">
                <a:effectLst/>
              </a:rPr>
              <a:t>f you are not home by this time, your grown up can walk </a:t>
            </a:r>
            <a:r>
              <a:rPr lang="en-GB" sz="3200" dirty="0"/>
              <a:t>your pre-discussed</a:t>
            </a:r>
            <a:r>
              <a:rPr lang="en-GB" sz="3200" b="0" i="0" dirty="0">
                <a:effectLst/>
              </a:rPr>
              <a:t> route and find you.</a:t>
            </a:r>
            <a:endParaRPr lang="en-GB" sz="3200" dirty="0"/>
          </a:p>
        </p:txBody>
      </p:sp>
      <p:pic>
        <p:nvPicPr>
          <p:cNvPr id="4" name="Picture 3">
            <a:extLst>
              <a:ext uri="{FF2B5EF4-FFF2-40B4-BE49-F238E27FC236}">
                <a16:creationId xmlns:a16="http://schemas.microsoft.com/office/drawing/2014/main" id="{43275F34-3E45-BE89-ABBE-B27CAA41DB15}"/>
              </a:ext>
            </a:extLst>
          </p:cNvPr>
          <p:cNvPicPr>
            <a:picLocks noChangeAspect="1"/>
          </p:cNvPicPr>
          <p:nvPr/>
        </p:nvPicPr>
        <p:blipFill>
          <a:blip r:embed="rId3"/>
          <a:stretch>
            <a:fillRect/>
          </a:stretch>
        </p:blipFill>
        <p:spPr>
          <a:xfrm>
            <a:off x="6096000" y="0"/>
            <a:ext cx="6102625" cy="6852498"/>
          </a:xfrm>
          <a:prstGeom prst="rect">
            <a:avLst/>
          </a:prstGeom>
        </p:spPr>
      </p:pic>
      <p:pic>
        <p:nvPicPr>
          <p:cNvPr id="7" name="Picture 6" descr="A clipboard and pencil&#10;&#10;Description automatically generated">
            <a:extLst>
              <a:ext uri="{FF2B5EF4-FFF2-40B4-BE49-F238E27FC236}">
                <a16:creationId xmlns:a16="http://schemas.microsoft.com/office/drawing/2014/main" id="{E2075384-2C42-3AF2-EFCD-0A95802A26C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81367" y="1045951"/>
            <a:ext cx="4531889" cy="4531889"/>
          </a:xfrm>
          <a:prstGeom prst="rect">
            <a:avLst/>
          </a:prstGeom>
          <a:ln w="228600" cap="sq" cmpd="thickThin">
            <a:solidFill>
              <a:srgbClr val="000000"/>
            </a:solidFill>
            <a:prstDash val="solid"/>
            <a:miter lim="800000"/>
          </a:ln>
          <a:effectLst>
            <a:innerShdw blurRad="76200">
              <a:srgbClr val="000000"/>
            </a:innerShdw>
          </a:effectLst>
        </p:spPr>
      </p:pic>
      <p:pic>
        <p:nvPicPr>
          <p:cNvPr id="8" name="Picture 7">
            <a:extLst>
              <a:ext uri="{FF2B5EF4-FFF2-40B4-BE49-F238E27FC236}">
                <a16:creationId xmlns:a16="http://schemas.microsoft.com/office/drawing/2014/main" id="{1142E488-96C7-4778-81E0-32BB250C8512}"/>
              </a:ext>
            </a:extLst>
          </p:cNvPr>
          <p:cNvPicPr>
            <a:picLocks noChangeAspect="1"/>
          </p:cNvPicPr>
          <p:nvPr/>
        </p:nvPicPr>
        <p:blipFill>
          <a:blip r:embed="rId5"/>
          <a:stretch>
            <a:fillRect/>
          </a:stretch>
        </p:blipFill>
        <p:spPr>
          <a:xfrm>
            <a:off x="10750889" y="6375191"/>
            <a:ext cx="1198483" cy="357550"/>
          </a:xfrm>
          <a:prstGeom prst="rect">
            <a:avLst/>
          </a:prstGeom>
        </p:spPr>
      </p:pic>
      <p:sp>
        <p:nvSpPr>
          <p:cNvPr id="11" name="Title 7">
            <a:extLst>
              <a:ext uri="{FF2B5EF4-FFF2-40B4-BE49-F238E27FC236}">
                <a16:creationId xmlns:a16="http://schemas.microsoft.com/office/drawing/2014/main" id="{EC4943D4-E962-D50C-108E-28C2E7ECC902}"/>
              </a:ext>
            </a:extLst>
          </p:cNvPr>
          <p:cNvSpPr txBox="1">
            <a:spLocks noGrp="1"/>
          </p:cNvSpPr>
          <p:nvPr>
            <p:ph type="title"/>
          </p:nvPr>
        </p:nvSpPr>
        <p:spPr>
          <a:xfrm>
            <a:off x="26670" y="871146"/>
            <a:ext cx="6069328" cy="10926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6500" dirty="0">
                <a:solidFill>
                  <a:prstClr val="black"/>
                </a:solidFill>
                <a:latin typeface="Haettenschweiler" panose="020B0706040902060204" pitchFamily="34" charset="0"/>
                <a:ea typeface="+mn-ea"/>
                <a:cs typeface="+mn-cs"/>
              </a:rPr>
              <a:t>Get a plan in place</a:t>
            </a:r>
            <a:endParaRPr kumimoji="0" lang="en-GB" sz="6500" b="0" i="0" u="none" strike="noStrike" kern="1200" cap="none" spc="0" normalizeH="0" baseline="0" noProof="0" dirty="0">
              <a:ln>
                <a:noFill/>
              </a:ln>
              <a:solidFill>
                <a:prstClr val="black"/>
              </a:solidFill>
              <a:effectLst/>
              <a:uLnTx/>
              <a:uFillTx/>
              <a:latin typeface="Haettenschweiler" panose="020B0706040902060204" pitchFamily="34" charset="0"/>
              <a:ea typeface="+mn-ea"/>
              <a:cs typeface="+mn-cs"/>
            </a:endParaRPr>
          </a:p>
        </p:txBody>
      </p:sp>
      <p:pic>
        <p:nvPicPr>
          <p:cNvPr id="13" name="Picture 12">
            <a:extLst>
              <a:ext uri="{FF2B5EF4-FFF2-40B4-BE49-F238E27FC236}">
                <a16:creationId xmlns:a16="http://schemas.microsoft.com/office/drawing/2014/main" id="{2D534595-492E-2404-D287-C1BD842E8A90}"/>
              </a:ext>
            </a:extLst>
          </p:cNvPr>
          <p:cNvPicPr>
            <a:picLocks noChangeAspect="1"/>
          </p:cNvPicPr>
          <p:nvPr/>
        </p:nvPicPr>
        <p:blipFill>
          <a:blip r:embed="rId6"/>
          <a:stretch>
            <a:fillRect/>
          </a:stretch>
        </p:blipFill>
        <p:spPr>
          <a:xfrm>
            <a:off x="427672" y="1963753"/>
            <a:ext cx="5493068" cy="276524"/>
          </a:xfrm>
          <a:prstGeom prst="rect">
            <a:avLst/>
          </a:prstGeom>
        </p:spPr>
      </p:pic>
      <p:pic>
        <p:nvPicPr>
          <p:cNvPr id="15" name="Picture 14" descr="A orange hand with a smiling face&#10;&#10;Description automatically generated">
            <a:extLst>
              <a:ext uri="{FF2B5EF4-FFF2-40B4-BE49-F238E27FC236}">
                <a16:creationId xmlns:a16="http://schemas.microsoft.com/office/drawing/2014/main" id="{3B2A9656-497E-0884-66AE-8B8DF3A8C97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689887" y="6140565"/>
            <a:ext cx="1058944" cy="717435"/>
          </a:xfrm>
          <a:prstGeom prst="rect">
            <a:avLst/>
          </a:prstGeom>
        </p:spPr>
      </p:pic>
    </p:spTree>
    <p:extLst>
      <p:ext uri="{BB962C8B-B14F-4D97-AF65-F5344CB8AC3E}">
        <p14:creationId xmlns:p14="http://schemas.microsoft.com/office/powerpoint/2010/main" val="2009499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810</TotalTime>
  <Words>1829</Words>
  <Application>Microsoft Office PowerPoint</Application>
  <PresentationFormat>Widescreen</PresentationFormat>
  <Paragraphs>214</Paragraphs>
  <Slides>24</Slides>
  <Notes>22</Notes>
  <HiddenSlides>0</HiddenSlides>
  <MMClips>8</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Arial</vt:lpstr>
      <vt:lpstr>Berlin Sans FB Demi</vt:lpstr>
      <vt:lpstr>Calibri</vt:lpstr>
      <vt:lpstr>Calibri Light</vt:lpstr>
      <vt:lpstr>Google Sans</vt:lpstr>
      <vt:lpstr>Haettenschweiler</vt:lpstr>
      <vt:lpstr>Ink Free</vt:lpstr>
      <vt:lpstr>Office Theme</vt:lpstr>
      <vt:lpstr>PowerPoint Presentation</vt:lpstr>
      <vt:lpstr>PowerPoint Presentation</vt:lpstr>
      <vt:lpstr>Our Mission:    </vt:lpstr>
      <vt:lpstr>What is Road Safety?</vt:lpstr>
      <vt:lpstr>PowerPoint Presentation</vt:lpstr>
      <vt:lpstr>PowerPoint Presentation</vt:lpstr>
      <vt:lpstr>Route</vt:lpstr>
      <vt:lpstr>Safety</vt:lpstr>
      <vt:lpstr>Get a plan in place</vt:lpstr>
      <vt:lpstr>‘Buddy Up’</vt:lpstr>
      <vt:lpstr>PowerPoint Presentation</vt:lpstr>
      <vt:lpstr>PowerPoint Presentation</vt:lpstr>
      <vt:lpstr>What is impulsiveness? </vt:lpstr>
      <vt:lpstr>Impulse control – The Brain House</vt:lpstr>
      <vt:lpstr>PowerPoint Presentation</vt:lpstr>
      <vt:lpstr>Strategies to help us be less impulsive</vt:lpstr>
      <vt:lpstr>Can you discuss in pairs and explain to the class 1 thing from today’s lesson?</vt:lpstr>
      <vt:lpstr>PowerPoint Presentation</vt:lpstr>
      <vt:lpstr>PowerPoint Presentation</vt:lpstr>
      <vt:lpstr>PowerPoint Presentation</vt:lpstr>
      <vt:lpstr>Meditation 1  </vt:lpstr>
      <vt:lpstr>Meditation 2</vt:lpstr>
      <vt:lpstr>Meditation 3</vt:lpstr>
      <vt:lpstr>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6s Road Safety Mission</dc:title>
  <dc:creator>LeicestershireCountyCouncil@leics.onmicrosoft.com</dc:creator>
  <cp:revision>40</cp:revision>
  <dcterms:created xsi:type="dcterms:W3CDTF">2024-10-22T14:11:20Z</dcterms:created>
  <dcterms:modified xsi:type="dcterms:W3CDTF">2025-02-21T11:06:56Z</dcterms:modified>
</cp:coreProperties>
</file>