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322" r:id="rId3"/>
    <p:sldId id="277" r:id="rId4"/>
    <p:sldId id="276" r:id="rId5"/>
    <p:sldId id="343" r:id="rId6"/>
    <p:sldId id="347" r:id="rId7"/>
    <p:sldId id="346" r:id="rId8"/>
    <p:sldId id="342" r:id="rId9"/>
    <p:sldId id="340" r:id="rId10"/>
    <p:sldId id="320" r:id="rId11"/>
    <p:sldId id="306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9B027-A050-4C9F-A346-87FE3EE5AA69}" v="3" dt="2025-02-14T12:12:16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0599" autoAdjust="0"/>
  </p:normalViewPr>
  <p:slideViewPr>
    <p:cSldViewPr snapToGrid="0">
      <p:cViewPr varScale="1">
        <p:scale>
          <a:sx n="49" d="100"/>
          <a:sy n="49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E6687-99DE-4F25-9D5B-6196FDD2560B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BEF53-825D-4D83-BC74-E2A89E1C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will initiate ‘mission’ music intro.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39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Click to reveal the lesson objectives.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Read out each bullet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5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the video – and go through the Road Safety Hand, explaining we must hold-hands with our grown ups</a:t>
            </a:r>
          </a:p>
          <a:p>
            <a:r>
              <a:rPr lang="en-GB" dirty="0"/>
              <a:t>https://www.youtube.com/watch?v=HXCN8V5u0Fg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BEF53-825D-4D83-BC74-E2A89E1C624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6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reveal each answer.</a:t>
            </a:r>
          </a:p>
          <a:p>
            <a:r>
              <a:rPr lang="en-GB" dirty="0"/>
              <a:t>Were the children right?</a:t>
            </a:r>
          </a:p>
          <a:p>
            <a:r>
              <a:rPr lang="en-GB" dirty="0"/>
              <a:t>Have they seen any of these in real life?</a:t>
            </a:r>
          </a:p>
          <a:p>
            <a:r>
              <a:rPr lang="en-GB" dirty="0"/>
              <a:t>What might a puffin, zebra and toucan crossing look like? Anyone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9D0AF-FFEE-4EE0-987C-7949835980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2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to share some ideas. These will be explored across the next few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0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6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and reveal phone alert. Discuss how we can use our hand to remember the 5 main crossings to remember. Practise together.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questions to test their memory. What was the stripy one called? What was the one where bikes and pedestrians can cross? What is the official name for a lollipop man/woman? What crossing has the red man which means you cannot cross? Which ones will take you under or over a very busy road?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6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97DA4-05FE-BF9C-A249-BF87D6481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B0D23-8A43-9C15-5C04-909673FD9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F530-56E6-6AFA-3E24-33363179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9E507-824B-B469-1C02-9C145898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FFBF9-52A1-EF7C-00CB-470D1DA5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724B-7D71-2679-3BC9-8DD9C884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2F15D-16F8-6840-2914-2454527EA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51401-8E72-9E07-7667-7FC686DC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19427-E49E-1F1A-720D-B5E315B2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00A66-DB90-84FC-EC9D-08ADD51D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2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BD1CC-AADE-E25B-BB70-BADA0E497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8D034-3FCF-2DA7-9842-182668185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CB166-932C-C8B4-5BDC-8AD5CEAE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105C-9C58-3BAE-EDAE-00319DA0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ECBBF-C5B9-78F5-1E68-ABBF8B7E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955B-9F1E-AB79-9BFD-0A6EBF4B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1E49-9604-F86C-2DEB-F4D9F173D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ECC9-6956-073C-D96F-696B0364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1BAB-EBC2-10BF-ABD5-BB6F666F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5F1C8-99F3-BD12-0A15-BD6797A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3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DB75-1CD2-3A68-C40D-CE6D4BFA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897F4-F02D-65D5-E25D-062C5CEC8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81804-14CC-0533-3139-993AC534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7D53-083F-C266-AB28-16D45A64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486D6-FAF3-B286-4FF8-FB2565C5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399D-227E-8111-541C-55133888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C911-72BF-1A68-74A3-A004ABFBD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4E1E7-9A87-C6B2-608A-5C965D10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B1296-BA7F-B702-30D1-26126132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B56FC-238B-8382-CD97-B85E9BB8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1E8EC-5B7B-7628-8340-88B8A1DE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8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0135-2614-B2C0-5EF6-6A91101E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80251-4915-FE64-6078-7BAE86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AFD9B-6BF0-92E9-2943-7C4710E93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4EFF9-1742-F57A-7A91-09C456054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809CA-E13E-4B0E-915C-44FD629EA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0EB24-752C-1FB1-E0F7-C3D1FF1E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8FC33-178E-33D8-F56E-B58C9838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07909-EA8A-8286-ED7D-D181CE2E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3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595F-0543-1B58-1A00-6B8BC5DC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6ED25-4A05-34EF-BFF2-7F30F77C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E652B-9B2B-234A-0E51-38518144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9FDC6-BEF3-8469-9E08-0F2C2120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6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EFD76-B645-86B4-13CC-9213C5C8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9E8F4-68B4-B49A-813F-0F5DD899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C220B-2B6C-6422-DE5B-F8FD0DA8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7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312D-585E-DC2E-936D-B530EF1C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06B-7BD7-224A-E10A-D2F8DC06B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A655A-72E9-DD12-447D-AA9693EB3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A6676-1218-74B8-B953-87E78065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EBFB1-C051-64A6-4AF6-024E6603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A75A7-2AD4-4238-B89E-1EE0B5CA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0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559D-C2FF-8F24-5B2E-5026B1EC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498D1-4FF2-A35F-D336-67AF42F3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0AB16-9DC8-D378-41DA-BA02FF276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26DFB-E46D-76F3-B7F7-54F04EE1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A13B0-ADB4-1DB5-93DE-D19B4EB8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9DF9A-2500-C013-78BF-FB63830C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0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48A81-2084-9D57-B8A0-755F4C7D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AAF20-BE9F-FBFF-1034-8C009E819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DF324-5AD5-E2A5-4F49-6AB642BA5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E6F5-203F-4EB0-96B9-361B5FE72A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663D0-3D35-3643-4E0B-50206DE63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032B0-5BE6-DB16-32E8-2FD46B4DE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A2CB-EDAB-40A1-89AE-732A59121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XCN8V5u0Fg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86766" y="-26623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1's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4B560-F0DC-7C65-77DC-77F32ACD1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16B5093E-E45A-9705-9F4C-67009CDFD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46" y="6127253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oad Safety backgroun">
            <a:extLst>
              <a:ext uri="{FF2B5EF4-FFF2-40B4-BE49-F238E27FC236}">
                <a16:creationId xmlns:a16="http://schemas.microsoft.com/office/drawing/2014/main" id="{3129BEAD-2292-555E-BB6F-C8CD4AF4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38292" b="1"/>
          <a:stretch/>
        </p:blipFill>
        <p:spPr bwMode="auto">
          <a:xfrm>
            <a:off x="-31236" y="0"/>
            <a:ext cx="4635507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AD54B13-A8A2-AB59-2ACD-1504DA58B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56387" y="1244384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8AD72D-5BAC-C0A2-F4F0-BD5F1D08C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3CB389E8-B985-361E-7910-6A3B6AA653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45" y="6140565"/>
            <a:ext cx="1058944" cy="717435"/>
          </a:xfrm>
          <a:prstGeom prst="rect">
            <a:avLst/>
          </a:prstGeom>
        </p:spPr>
      </p:pic>
      <p:pic>
        <p:nvPicPr>
          <p:cNvPr id="5" name="Picture 4" descr="A yellow hand with white text and black text&#10;&#10;Description automatically generated">
            <a:extLst>
              <a:ext uri="{FF2B5EF4-FFF2-40B4-BE49-F238E27FC236}">
                <a16:creationId xmlns:a16="http://schemas.microsoft.com/office/drawing/2014/main" id="{CAB01B1C-1C38-1DC6-A033-93026200D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29" y="393752"/>
            <a:ext cx="5736618" cy="6070496"/>
          </a:xfrm>
          <a:prstGeom prst="rect">
            <a:avLst/>
          </a:prstGeom>
        </p:spPr>
      </p:pic>
      <p:pic>
        <p:nvPicPr>
          <p:cNvPr id="11" name="Picture 10" descr="A phone with text on it&#10;&#10;Description automatically generated">
            <a:extLst>
              <a:ext uri="{FF2B5EF4-FFF2-40B4-BE49-F238E27FC236}">
                <a16:creationId xmlns:a16="http://schemas.microsoft.com/office/drawing/2014/main" id="{A92FF0DA-B17B-BC0E-D525-9A97B8C4241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68"/>
          <a:stretch/>
        </p:blipFill>
        <p:spPr>
          <a:xfrm>
            <a:off x="754911" y="472399"/>
            <a:ext cx="2842523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20A0DF59-CCCA-5398-84EE-86B215E2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38292" b="1"/>
          <a:stretch/>
        </p:blipFill>
        <p:spPr bwMode="auto">
          <a:xfrm>
            <a:off x="6999514" y="0"/>
            <a:ext cx="5192486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B34F8C-5E4E-69CC-9FE8-CCA448E94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822BD519-A7A1-CEE7-8F9B-1BCE3BEA1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8726" y="845811"/>
            <a:ext cx="304800" cy="30480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429BEB7-E0CD-F702-9C7D-3F31C5386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9" name="Picture 8" descr="A yellow hand with white text and black text&#10;&#10;Description automatically generated">
            <a:extLst>
              <a:ext uri="{FF2B5EF4-FFF2-40B4-BE49-F238E27FC236}">
                <a16:creationId xmlns:a16="http://schemas.microsoft.com/office/drawing/2014/main" id="{EC2505F0-AD90-492D-D582-6B2D40FF1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23" y="345233"/>
            <a:ext cx="3038108" cy="3216643"/>
          </a:xfrm>
          <a:prstGeom prst="rect">
            <a:avLst/>
          </a:prstGeom>
        </p:spPr>
      </p:pic>
      <p:pic>
        <p:nvPicPr>
          <p:cNvPr id="8" name="Picture 7" descr="A hand with black text and white text&#10;&#10;Description automatically generated">
            <a:extLst>
              <a:ext uri="{FF2B5EF4-FFF2-40B4-BE49-F238E27FC236}">
                <a16:creationId xmlns:a16="http://schemas.microsoft.com/office/drawing/2014/main" id="{7818271A-6F5D-794C-A3C6-E3655A0491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9" y="279919"/>
            <a:ext cx="2834515" cy="3083767"/>
          </a:xfrm>
          <a:prstGeom prst="rect">
            <a:avLst/>
          </a:prstGeom>
        </p:spPr>
      </p:pic>
      <p:pic>
        <p:nvPicPr>
          <p:cNvPr id="10" name="Picture 9" descr="A cartoon hand with sunglasses on it&#10;&#10;Description automatically generated">
            <a:extLst>
              <a:ext uri="{FF2B5EF4-FFF2-40B4-BE49-F238E27FC236}">
                <a16:creationId xmlns:a16="http://schemas.microsoft.com/office/drawing/2014/main" id="{A7708F0A-40C9-88D3-4545-897EB75E7A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51" y="3296124"/>
            <a:ext cx="3203051" cy="3391279"/>
          </a:xfrm>
          <a:prstGeom prst="rect">
            <a:avLst/>
          </a:prstGeom>
        </p:spPr>
      </p:pic>
      <p:pic>
        <p:nvPicPr>
          <p:cNvPr id="6" name="Picture 5" descr="A phone screen with black text&#10;&#10;Description automatically generated">
            <a:extLst>
              <a:ext uri="{FF2B5EF4-FFF2-40B4-BE49-F238E27FC236}">
                <a16:creationId xmlns:a16="http://schemas.microsoft.com/office/drawing/2014/main" id="{F6C63635-5A75-AD17-198E-1DEAB22453F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45" t="1870"/>
          <a:stretch/>
        </p:blipFill>
        <p:spPr>
          <a:xfrm>
            <a:off x="8312502" y="316980"/>
            <a:ext cx="2842105" cy="57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CAB6D-B2BA-6776-0C69-5B9CC6C2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80" y="4671127"/>
            <a:ext cx="10071536" cy="9297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dirty="0"/>
              <a:t>Thank you!</a:t>
            </a:r>
            <a:br>
              <a:rPr lang="en-US" sz="6000" b="1" dirty="0"/>
            </a:br>
            <a:endParaRPr lang="en-US" sz="6000" b="1" dirty="0"/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C8D1823-C005-3A73-C115-54A19C3B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147" y="1972922"/>
            <a:ext cx="5069590" cy="1508203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2F3EE06-EE7D-583C-D042-EA6A794FA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94" y="962072"/>
            <a:ext cx="442691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yful-spy-melody-for-lighthearted-fun-15s-232565">
            <a:hlinkClick r:id="" action="ppaction://media"/>
            <a:extLst>
              <a:ext uri="{FF2B5EF4-FFF2-40B4-BE49-F238E27FC236}">
                <a16:creationId xmlns:a16="http://schemas.microsoft.com/office/drawing/2014/main" id="{7A8E09AF-0CD7-F402-4DFF-BE4144FCD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b="1" dirty="0">
                <a:solidFill>
                  <a:prstClr val="white"/>
                </a:solidFill>
                <a:latin typeface="Ink Free"/>
              </a:rPr>
              <a:t>Year 1</a:t>
            </a: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CA824-A63F-85BD-7142-39450FAB6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D1D537F-7708-F5BC-739C-3B9E84974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F6A1-6CA4-B02F-5CEF-FE4289AF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1130712"/>
            <a:ext cx="4368602" cy="1956841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4800" b="1" dirty="0">
                <a:latin typeface="Calibri" panose="020F0502020204030204"/>
              </a:rPr>
              <a:t>O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Mission: 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400" dirty="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FDFD85B-CED9-9416-9B08-CF8EFCC35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4682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To be able to explain the 5 key</a:t>
            </a:r>
          </a:p>
          <a:p>
            <a:pPr marL="0" indent="0">
              <a:buNone/>
            </a:pPr>
            <a:r>
              <a:rPr lang="en-GB" sz="2400" b="1" dirty="0"/>
              <a:t>steps to cross a road safely.</a:t>
            </a:r>
          </a:p>
          <a:p>
            <a:pPr marL="0" indent="0">
              <a:buNone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7A932-9C32-3E55-8B44-E1730372FC66}"/>
              </a:ext>
            </a:extLst>
          </p:cNvPr>
          <p:cNvSpPr txBox="1"/>
          <p:nvPr/>
        </p:nvSpPr>
        <p:spPr>
          <a:xfrm>
            <a:off x="666394" y="3925618"/>
            <a:ext cx="42172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b="1" dirty="0">
                <a:solidFill>
                  <a:srgbClr val="000000"/>
                </a:solidFill>
                <a:ea typeface="Calibri"/>
                <a:cs typeface="Calibri"/>
              </a:rPr>
              <a:t>To be able to identify safe places to cross.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889E7-0D98-8EB9-AB1D-81E2E68E9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 descr="Cartoon of a person reading a newspaper&#10;&#10;Description automatically generated">
            <a:extLst>
              <a:ext uri="{FF2B5EF4-FFF2-40B4-BE49-F238E27FC236}">
                <a16:creationId xmlns:a16="http://schemas.microsoft.com/office/drawing/2014/main" id="{93D67CFE-94CB-6B41-618D-AEFB05D11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749" y="729488"/>
            <a:ext cx="4980432" cy="4980432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61D027FB-D7D0-C196-E7D2-047639207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A5269-A394-0351-E320-074218DA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 b="1"/>
              <a:t>What is Road Safety?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1FA-4E79-385F-9295-ECAA1834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GB" sz="2000" b="1" i="0">
                <a:effectLst/>
                <a:latin typeface="Arial" panose="020B0604020202020204" pitchFamily="34" charset="0"/>
              </a:rPr>
              <a:t>Road Safety helps to keep everyone who uses the road safe and stops us from getting hurt.</a:t>
            </a:r>
            <a:endParaRPr lang="en-GB" sz="2000">
              <a:latin typeface="Arial" panose="020B0604020202020204" pitchFamily="34" charset="0"/>
            </a:endParaRPr>
          </a:p>
          <a:p>
            <a:endParaRPr lang="en-GB" sz="2000" b="1">
              <a:latin typeface="Arial" panose="020B0604020202020204" pitchFamily="34" charset="0"/>
            </a:endParaRPr>
          </a:p>
          <a:p>
            <a:r>
              <a:rPr lang="en-GB" sz="2000" b="1">
                <a:latin typeface="Arial" panose="020B0604020202020204" pitchFamily="34" charset="0"/>
              </a:rPr>
              <a:t>It is important to know how and where to cross and that is what we are going to learn today.</a:t>
            </a:r>
          </a:p>
          <a:p>
            <a:endParaRPr lang="en-GB" sz="2000" b="1">
              <a:latin typeface="Arial" panose="020B0604020202020204" pitchFamily="34" charset="0"/>
            </a:endParaRPr>
          </a:p>
          <a:p>
            <a:endParaRPr lang="en-GB" sz="2000"/>
          </a:p>
        </p:txBody>
      </p:sp>
      <p:pic>
        <p:nvPicPr>
          <p:cNvPr id="6" name="Picture 5" descr="A traffic light with clouds in the background&#10;&#10;Description automatically generated">
            <a:extLst>
              <a:ext uri="{FF2B5EF4-FFF2-40B4-BE49-F238E27FC236}">
                <a16:creationId xmlns:a16="http://schemas.microsoft.com/office/drawing/2014/main" id="{A2CE8B40-B29C-E011-91E1-E24CB8AA7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11532" y="3053808"/>
            <a:ext cx="5150277" cy="25751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8DD75916-462B-B201-ECB2-EA4AEEF25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961B77-6C1A-3BF7-10FD-92413D27C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BF0EE74-C053-910D-9DD8-C69971EE4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2165" y="954967"/>
            <a:ext cx="406400" cy="406400"/>
          </a:xfrm>
          <a:prstGeom prst="rect">
            <a:avLst/>
          </a:prstGeom>
        </p:spPr>
      </p:pic>
      <p:pic>
        <p:nvPicPr>
          <p:cNvPr id="7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20A0DF59-CCCA-5398-84EE-86B215E2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38292" b="1"/>
          <a:stretch/>
        </p:blipFill>
        <p:spPr bwMode="auto">
          <a:xfrm>
            <a:off x="6999514" y="0"/>
            <a:ext cx="5192486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B34F8C-5E4E-69CC-9FE8-CCA448E94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822BD519-A7A1-CEE7-8F9B-1BCE3BEA1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8726" y="845811"/>
            <a:ext cx="304800" cy="30480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429BEB7-E0CD-F702-9C7D-3F31C5386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6" name="Picture 5" descr="A close-up of a phone&#10;&#10;Description automatically generated">
            <a:extLst>
              <a:ext uri="{FF2B5EF4-FFF2-40B4-BE49-F238E27FC236}">
                <a16:creationId xmlns:a16="http://schemas.microsoft.com/office/drawing/2014/main" id="{E9CABFEF-80AB-77C4-84F2-FD4C6CE4C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9719" y="277584"/>
            <a:ext cx="3000411" cy="5963474"/>
          </a:xfrm>
          <a:prstGeom prst="rect">
            <a:avLst/>
          </a:prstGeom>
        </p:spPr>
      </p:pic>
      <p:pic>
        <p:nvPicPr>
          <p:cNvPr id="8" name="Picture 7" descr="A hand with black text and white text&#10;&#10;Description automatically generated">
            <a:extLst>
              <a:ext uri="{FF2B5EF4-FFF2-40B4-BE49-F238E27FC236}">
                <a16:creationId xmlns:a16="http://schemas.microsoft.com/office/drawing/2014/main" id="{D7861456-58F1-F643-F574-13B6911DF6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0" y="370214"/>
            <a:ext cx="5396321" cy="587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51EC2-B71B-1498-07F4-595CA95C4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36F0DAE7-1521-E16A-D706-E95E202A9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3" name="Online Media 2" title="Safer journeys anthem">
            <a:hlinkClick r:id="" action="ppaction://media"/>
            <a:extLst>
              <a:ext uri="{FF2B5EF4-FFF2-40B4-BE49-F238E27FC236}">
                <a16:creationId xmlns:a16="http://schemas.microsoft.com/office/drawing/2014/main" id="{05D42231-3608-9947-BBB9-2CA20D8520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55933" y="807396"/>
            <a:ext cx="10695332" cy="52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90852E2-77F1-CCC0-E005-3D73FEF4E5A9}"/>
              </a:ext>
            </a:extLst>
          </p:cNvPr>
          <p:cNvSpPr txBox="1"/>
          <p:nvPr/>
        </p:nvSpPr>
        <p:spPr>
          <a:xfrm>
            <a:off x="5972918" y="3098291"/>
            <a:ext cx="2841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/>
              </a:rPr>
              <a:t>School Crossing Patrol</a:t>
            </a:r>
            <a:endParaRPr kumimoji="0" lang="en-GB" sz="30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AA210-C65A-97AF-32A0-68BBED2A6843}"/>
              </a:ext>
            </a:extLst>
          </p:cNvPr>
          <p:cNvSpPr txBox="1"/>
          <p:nvPr/>
        </p:nvSpPr>
        <p:spPr>
          <a:xfrm>
            <a:off x="3070769" y="3429000"/>
            <a:ext cx="28416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/>
              </a:rPr>
              <a:t>Puffin Crossing</a:t>
            </a:r>
            <a:endParaRPr kumimoji="0" lang="en-GB" sz="30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1866A-9BE0-BD2E-BD0F-8EDC4B5075B8}"/>
              </a:ext>
            </a:extLst>
          </p:cNvPr>
          <p:cNvSpPr txBox="1"/>
          <p:nvPr/>
        </p:nvSpPr>
        <p:spPr>
          <a:xfrm>
            <a:off x="399918" y="57713"/>
            <a:ext cx="28416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/>
              </a:rPr>
              <a:t>Zebra Crossing</a:t>
            </a:r>
            <a:endParaRPr kumimoji="0" lang="en-GB" sz="30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7B49F-783A-85C9-3949-F5DC5CDE8924}"/>
              </a:ext>
            </a:extLst>
          </p:cNvPr>
          <p:cNvSpPr txBox="1"/>
          <p:nvPr/>
        </p:nvSpPr>
        <p:spPr>
          <a:xfrm>
            <a:off x="90008" y="3275901"/>
            <a:ext cx="28416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/>
              </a:rPr>
              <a:t>Toucan Crossing</a:t>
            </a:r>
            <a:endParaRPr kumimoji="0" lang="en-GB" sz="30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BCDC97-0094-F2D1-72DF-DA1A4F7CAF28}"/>
              </a:ext>
            </a:extLst>
          </p:cNvPr>
          <p:cNvSpPr txBox="1"/>
          <p:nvPr/>
        </p:nvSpPr>
        <p:spPr>
          <a:xfrm>
            <a:off x="8956644" y="117338"/>
            <a:ext cx="3158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/>
              </a:rPr>
              <a:t>Underpass and Overpass</a:t>
            </a:r>
            <a:endParaRPr kumimoji="0" lang="en-GB" sz="30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0936B6-C1EE-E811-8ABE-8CDF493D59E5}"/>
              </a:ext>
            </a:extLst>
          </p:cNvPr>
          <p:cNvSpPr txBox="1"/>
          <p:nvPr/>
        </p:nvSpPr>
        <p:spPr>
          <a:xfrm>
            <a:off x="9273806" y="3552900"/>
            <a:ext cx="284167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prstClr val="black"/>
                </a:solidFill>
                <a:latin typeface="Calibri" panose="020F0502020204030204"/>
              </a:rPr>
              <a:t>AND</a:t>
            </a:r>
            <a:endParaRPr kumimoji="0" lang="en-GB" sz="45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BF3DF-0F57-E53E-729D-43ABE01EE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Road Safety Logo">
            <a:extLst>
              <a:ext uri="{FF2B5EF4-FFF2-40B4-BE49-F238E27FC236}">
                <a16:creationId xmlns:a16="http://schemas.microsoft.com/office/drawing/2014/main" id="{BF79FDBB-BD3E-2A82-187B-14EC431F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  <p:pic>
        <p:nvPicPr>
          <p:cNvPr id="4" name="Picture 3" descr="A crosswalk with a street light and trees&#10;&#10;Description automatically generated">
            <a:extLst>
              <a:ext uri="{FF2B5EF4-FFF2-40B4-BE49-F238E27FC236}">
                <a16:creationId xmlns:a16="http://schemas.microsoft.com/office/drawing/2014/main" id="{218742DD-E3D8-317B-DBC9-BF18D93242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012" b="16012"/>
          <a:stretch/>
        </p:blipFill>
        <p:spPr>
          <a:xfrm>
            <a:off x="752173" y="658964"/>
            <a:ext cx="2137164" cy="193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traffic light on a street&#10;&#10;Description automatically generated">
            <a:extLst>
              <a:ext uri="{FF2B5EF4-FFF2-40B4-BE49-F238E27FC236}">
                <a16:creationId xmlns:a16="http://schemas.microsoft.com/office/drawing/2014/main" id="{EDEE64BA-6752-E918-5830-945C214C9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20" t="652" r="7430" b="-652"/>
          <a:stretch/>
        </p:blipFill>
        <p:spPr>
          <a:xfrm>
            <a:off x="358228" y="3877152"/>
            <a:ext cx="2373891" cy="247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gated entrance to a tunnel&#10;&#10;Description automatically generated">
            <a:extLst>
              <a:ext uri="{FF2B5EF4-FFF2-40B4-BE49-F238E27FC236}">
                <a16:creationId xmlns:a16="http://schemas.microsoft.com/office/drawing/2014/main" id="{2B49888F-C8A7-B9C0-47F7-46E7B71A5C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614491" y="1099351"/>
            <a:ext cx="2041775" cy="2488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bridge over a road&#10;&#10;Description automatically generated">
            <a:extLst>
              <a:ext uri="{FF2B5EF4-FFF2-40B4-BE49-F238E27FC236}">
                <a16:creationId xmlns:a16="http://schemas.microsoft.com/office/drawing/2014/main" id="{6600956C-231D-4C2D-FB7C-A9434C9EE7D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56480" y="4342455"/>
            <a:ext cx="2492892" cy="166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 person in a safety vest holding a stop sign&#10;&#10;Description automatically generated">
            <a:extLst>
              <a:ext uri="{FF2B5EF4-FFF2-40B4-BE49-F238E27FC236}">
                <a16:creationId xmlns:a16="http://schemas.microsoft.com/office/drawing/2014/main" id="{C5299E63-548F-D958-54B6-C5946C86EE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09" r="20009"/>
          <a:stretch/>
        </p:blipFill>
        <p:spPr>
          <a:xfrm>
            <a:off x="6435657" y="4234393"/>
            <a:ext cx="2083332" cy="2317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 crosswalk signal with a person walking on it&#10;&#10;Description automatically generated">
            <a:extLst>
              <a:ext uri="{FF2B5EF4-FFF2-40B4-BE49-F238E27FC236}">
                <a16:creationId xmlns:a16="http://schemas.microsoft.com/office/drawing/2014/main" id="{5ABBDB04-34C1-C90F-8F07-980759B51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648038" y="4048732"/>
            <a:ext cx="1745056" cy="2617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5F13BF-DD21-F2D7-4153-91737CBF5AE1}"/>
              </a:ext>
            </a:extLst>
          </p:cNvPr>
          <p:cNvSpPr txBox="1"/>
          <p:nvPr/>
        </p:nvSpPr>
        <p:spPr>
          <a:xfrm>
            <a:off x="4158582" y="485765"/>
            <a:ext cx="3947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chemeClr val="accent1"/>
                </a:solidFill>
              </a:rPr>
              <a:t>What do each of the crossings look like?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2E117-9AAE-F069-9835-80D5B75E6D20}"/>
              </a:ext>
            </a:extLst>
          </p:cNvPr>
          <p:cNvSpPr txBox="1"/>
          <p:nvPr/>
        </p:nvSpPr>
        <p:spPr>
          <a:xfrm>
            <a:off x="4009916" y="262255"/>
            <a:ext cx="4172167" cy="2488413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21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black text&#10;&#10;Description automatically generated">
            <a:extLst>
              <a:ext uri="{FF2B5EF4-FFF2-40B4-BE49-F238E27FC236}">
                <a16:creationId xmlns:a16="http://schemas.microsoft.com/office/drawing/2014/main" id="{A6C36DE5-535B-A95F-FD78-BF2A0A223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3174" r="6269"/>
          <a:stretch/>
        </p:blipFill>
        <p:spPr>
          <a:xfrm>
            <a:off x="1348142" y="1995716"/>
            <a:ext cx="3567806" cy="26941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9BCD8A8-033C-D2C6-EA3F-B3439C22B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018" y="5856983"/>
            <a:ext cx="1198483" cy="357550"/>
          </a:xfrm>
          <a:prstGeom prst="rect">
            <a:avLst/>
          </a:prstGeom>
        </p:spPr>
      </p:pic>
      <p:pic>
        <p:nvPicPr>
          <p:cNvPr id="6" name="Picture 5" descr="A cartoon hand with sunglasses on it&#10;&#10;Description automatically generated">
            <a:extLst>
              <a:ext uri="{FF2B5EF4-FFF2-40B4-BE49-F238E27FC236}">
                <a16:creationId xmlns:a16="http://schemas.microsoft.com/office/drawing/2014/main" id="{1E2842C4-A5EF-D80B-3649-2B9A73512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81" y="529493"/>
            <a:ext cx="5200648" cy="5506265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EC4DF03-A5B3-3E1A-D26A-A18810309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61" y="5715000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5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10BDD0-10E7-4D9B-ADEF-2F7ECC20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464" y="3700607"/>
            <a:ext cx="3300984" cy="1091725"/>
          </a:xfrm>
        </p:spPr>
        <p:txBody>
          <a:bodyPr>
            <a:normAutofit/>
          </a:bodyPr>
          <a:lstStyle/>
          <a:p>
            <a:r>
              <a:rPr lang="en-GB" sz="2600" dirty="0"/>
              <a:t>On a bend</a:t>
            </a:r>
          </a:p>
        </p:txBody>
      </p:sp>
      <p:pic>
        <p:nvPicPr>
          <p:cNvPr id="5" name="Picture 4" descr="A row of cars parked on a street&#10;&#10;">
            <a:extLst>
              <a:ext uri="{FF2B5EF4-FFF2-40B4-BE49-F238E27FC236}">
                <a16:creationId xmlns:a16="http://schemas.microsoft.com/office/drawing/2014/main" id="{D52993D8-79EF-E984-C38F-25A9C5C73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22805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4" name="Picture 3" descr="A row of houses on bend&#10;&#10;">
            <a:extLst>
              <a:ext uri="{FF2B5EF4-FFF2-40B4-BE49-F238E27FC236}">
                <a16:creationId xmlns:a16="http://schemas.microsoft.com/office/drawing/2014/main" id="{669EF82A-0B50-E604-BCF4-853D9F477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r="1843" b="1"/>
          <a:stretch/>
        </p:blipFill>
        <p:spPr>
          <a:xfrm>
            <a:off x="4120896" y="-6"/>
            <a:ext cx="3931920" cy="4005071"/>
          </a:xfrm>
          <a:prstGeom prst="rect">
            <a:avLst/>
          </a:prstGeom>
        </p:spPr>
      </p:pic>
      <p:pic>
        <p:nvPicPr>
          <p:cNvPr id="7" name="Picture 6" descr="A street with houses and trees&#10;&#10;Description automatically generated">
            <a:extLst>
              <a:ext uri="{FF2B5EF4-FFF2-40B4-BE49-F238E27FC236}">
                <a16:creationId xmlns:a16="http://schemas.microsoft.com/office/drawing/2014/main" id="{D5186485-E90B-2A7B-4BEE-DEB61DF66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r="23849" b="-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15BB-00E2-53E3-24DF-99557384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4853362"/>
            <a:ext cx="7779089" cy="16459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All are not safe places to cross because you can’t see what’s coming and they can’t see you</a:t>
            </a:r>
          </a:p>
        </p:txBody>
      </p:sp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965556BE-3F65-A62F-5A84-CEA13DE8B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45" y="6140565"/>
            <a:ext cx="1058944" cy="717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4E99D-EB0F-CEFC-4555-3A657A9F0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735DF078-F0AD-F540-AF35-FC232ADCC121}"/>
              </a:ext>
            </a:extLst>
          </p:cNvPr>
          <p:cNvSpPr txBox="1">
            <a:spLocks/>
          </p:cNvSpPr>
          <p:nvPr/>
        </p:nvSpPr>
        <p:spPr>
          <a:xfrm>
            <a:off x="452628" y="3666871"/>
            <a:ext cx="3300984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/>
              <a:t>Between parked cars</a:t>
            </a:r>
            <a:br>
              <a:rPr lang="en-GB" sz="2600" dirty="0"/>
            </a:br>
            <a:endParaRPr lang="en-GB" sz="26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464528F6-42CC-9809-267D-E3AB805D72B5}"/>
              </a:ext>
            </a:extLst>
          </p:cNvPr>
          <p:cNvSpPr txBox="1">
            <a:spLocks/>
          </p:cNvSpPr>
          <p:nvPr/>
        </p:nvSpPr>
        <p:spPr>
          <a:xfrm>
            <a:off x="9413748" y="3788172"/>
            <a:ext cx="3300984" cy="717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600" dirty="0"/>
            </a:br>
            <a:r>
              <a:rPr lang="en-GB" sz="2600" dirty="0"/>
              <a:t>On a hill</a:t>
            </a:r>
          </a:p>
        </p:txBody>
      </p:sp>
    </p:spTree>
    <p:extLst>
      <p:ext uri="{BB962C8B-B14F-4D97-AF65-F5344CB8AC3E}">
        <p14:creationId xmlns:p14="http://schemas.microsoft.com/office/powerpoint/2010/main" val="1000928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345</Words>
  <Application>Microsoft Office PowerPoint</Application>
  <PresentationFormat>Widescreen</PresentationFormat>
  <Paragraphs>45</Paragraphs>
  <Slides>12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Our Mission:    </vt:lpstr>
      <vt:lpstr>What is Road Safety?</vt:lpstr>
      <vt:lpstr>PowerPoint Presentation</vt:lpstr>
      <vt:lpstr>PowerPoint Presentation</vt:lpstr>
      <vt:lpstr>PowerPoint Presentation</vt:lpstr>
      <vt:lpstr>PowerPoint Presentation</vt:lpstr>
      <vt:lpstr>On a bend</vt:lpstr>
      <vt:lpstr>PowerPoint Presentation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year-1-assembly</dc:title>
  <dc:creator>LeicestershireCountyCouncil@leics.onmicrosoft.com</dc:creator>
  <cp:lastModifiedBy>Zena Chana</cp:lastModifiedBy>
  <cp:revision>17</cp:revision>
  <dcterms:created xsi:type="dcterms:W3CDTF">2024-11-29T14:11:05Z</dcterms:created>
  <dcterms:modified xsi:type="dcterms:W3CDTF">2025-02-14T12:12:18Z</dcterms:modified>
</cp:coreProperties>
</file>