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8" r:id="rId2"/>
    <p:sldId id="305" r:id="rId3"/>
    <p:sldId id="277" r:id="rId4"/>
    <p:sldId id="280" r:id="rId5"/>
    <p:sldId id="295" r:id="rId6"/>
    <p:sldId id="337" r:id="rId7"/>
    <p:sldId id="297" r:id="rId8"/>
    <p:sldId id="338" r:id="rId9"/>
    <p:sldId id="323" r:id="rId10"/>
    <p:sldId id="319" r:id="rId11"/>
    <p:sldId id="331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6CB8DB-69E4-4850-8F5E-294248BA4376}" v="3" dt="2025-02-14T12:32:12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59" d="100"/>
          <a:sy n="59" d="100"/>
        </p:scale>
        <p:origin x="7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CABAA-EA5B-469A-9F22-327B6FE4FB98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B159C-EE4E-43D2-8375-764770AB0B9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613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and mission music will start.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en-GB" noProof="0" smtClean="0"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36691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Re-cap the key takeaways.</a:t>
            </a:r>
          </a:p>
          <a:p>
            <a:endParaRPr lang="en-GB" dirty="0"/>
          </a:p>
          <a:p>
            <a:r>
              <a:rPr lang="en-GB" dirty="0"/>
              <a:t>Suggested follow on activities:</a:t>
            </a:r>
          </a:p>
          <a:p>
            <a:r>
              <a:rPr lang="en-GB" dirty="0"/>
              <a:t>-create a poster about scooter safety and display around school.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6B5283-F444-401E-8644-A6D120E870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390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en-GB" noProof="0" smtClean="0"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37872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image and video should launch. Originally from https://www.youtube.com/watch?v=BNyBWXwQBW8</a:t>
            </a:r>
          </a:p>
          <a:p>
            <a:r>
              <a:rPr lang="en-GB" dirty="0"/>
              <a:t>The original version will have ads.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en-GB" noProof="0" smtClean="0"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17126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and theme music should 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en-GB" noProof="0" smtClean="0"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10606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Click to reveal the lesson objectives.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56E4C-566D-4823-AD0B-B5B3BA4E8C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555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Accept answers. </a:t>
            </a:r>
          </a:p>
          <a:p>
            <a:r>
              <a:rPr lang="en-US" dirty="0">
                <a:ea typeface="Calibri"/>
                <a:cs typeface="Calibri"/>
              </a:rPr>
              <a:t>Anyone travel by car? Park and stride? Scooter? Bike? Walk? Bus?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56E4C-566D-4823-AD0B-B5B3BA4E8C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026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Take some answers from the children before clicking to reveal the three main answers.</a:t>
            </a:r>
          </a:p>
          <a:p>
            <a:r>
              <a:rPr lang="en-GB" dirty="0"/>
              <a:t>Helmet.</a:t>
            </a:r>
          </a:p>
          <a:p>
            <a:r>
              <a:rPr lang="en-GB" dirty="0"/>
              <a:t>Knee and elbow pads.</a:t>
            </a:r>
          </a:p>
          <a:p>
            <a:r>
              <a:rPr lang="en-GB" dirty="0"/>
              <a:t>Sensible shoes, not sandals. With trainers, make sure laces are tucked in, so they don’t get caught.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en-GB" noProof="0" smtClean="0"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28438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cap="none" spc="0" normalizeH="0" baseline="0" noProof="0" dirty="0">
                <a:ln>
                  <a:noFill/>
                </a:ln>
                <a:effectLst/>
                <a:highlight>
                  <a:srgbClr val="99FF33"/>
                </a:highlight>
                <a:uLnTx/>
                <a:uFillTx/>
              </a:rPr>
              <a:t>Start at the top of the ‘L’ and work your way down and then along.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200" b="0" i="0" u="none" strike="noStrike" cap="none" spc="0" normalizeH="0" baseline="0" noProof="0" dirty="0">
              <a:ln>
                <a:noFill/>
              </a:ln>
              <a:effectLst/>
              <a:highlight>
                <a:srgbClr val="99FF33"/>
              </a:highlight>
              <a:uLnTx/>
              <a:uFillTx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Make sure there are hand grips on the handlebars and that they are in good condition and attached securely.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altLang="en-US" sz="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With a folding scooter, you have adjustable handlebars. They should be set around waist height and the clamp holding them must be tight.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altLang="en-US" sz="400" b="0" i="0" u="none" strike="noStrike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If there is a folding mechanism, check it is fully locked in the riding position. Tighten any loose bolts.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altLang="en-US" sz="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Make sure the wheels spin freely and are attached securely. Axles can come loose and cause the wheel to wobble when riding.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altLang="en-US" sz="400" b="0" i="0" u="none" strike="noStrike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Brakes are important for helping stop the scooter. Make sure any bolts are secure.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1" i="0" u="none" strike="noStrike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Remember – you can’t check parts that aren’t there… have a look and ensure no obvious parts are missing or badly damaged.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en-GB" noProof="0" smtClean="0"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86469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What is </a:t>
            </a:r>
            <a:r>
              <a:rPr kumimoji="0" lang="en-US" altLang="en-US" sz="1200" b="0" i="0" u="none" strike="noStrike" cap="none" spc="0" normalizeH="0" baseline="0" noProof="0" dirty="0">
                <a:ln>
                  <a:noFill/>
                </a:ln>
                <a:effectLst/>
                <a:highlight>
                  <a:srgbClr val="99FF33"/>
                </a:highlight>
                <a:uLnTx/>
                <a:uFillTx/>
              </a:rPr>
              <a:t>Start at the top of the ‘L’ and work your way down and then along.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200" b="0" i="0" u="none" strike="noStrike" cap="none" spc="0" normalizeH="0" baseline="0" noProof="0" dirty="0">
              <a:ln>
                <a:noFill/>
              </a:ln>
              <a:effectLst/>
              <a:highlight>
                <a:srgbClr val="99FF33"/>
              </a:highlight>
              <a:uLnTx/>
              <a:uFillTx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Make sure there are hand grips on the handlebars and that they are in good condition and attached securely.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altLang="en-US" sz="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With a folding scooter, you have adjustable handlebars. They should be set around waist height and the clamp holding them must be tight.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altLang="en-US" sz="400" b="0" i="0" u="none" strike="noStrike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If there is a folding mechanism, check it is fully locked in the riding position. Tighten any loose bolts.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altLang="en-US" sz="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Make sure the wheels spin freely and are attached securely. Axles can come loose and cause the wheel to wobble when riding.</a:t>
            </a:r>
          </a:p>
          <a:p>
            <a:pPr marR="0" lvl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altLang="en-US" sz="400" b="0" i="0" u="none" strike="noStrike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Brakes are important for helping stop the scooter. Make sure any bolts are secure.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400" b="1" i="0" u="none" strike="noStrike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</a:rPr>
              <a:t>Remember – you can’t check parts that aren’t there… have a look and ensure no obvious parts are missing or badly damaged.</a:t>
            </a:r>
          </a:p>
          <a:p>
            <a:r>
              <a:rPr lang="en-GB" dirty="0"/>
              <a:t>each numbered part of the scooter called? Click and reveal each one.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en-GB" noProof="0" smtClean="0"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07569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Read each sentence. </a:t>
            </a:r>
          </a:p>
          <a:p>
            <a:r>
              <a:rPr lang="en-GB" dirty="0"/>
              <a:t>Click to reveal each missing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en-GB" noProof="0" smtClean="0"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08279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an L-check?</a:t>
            </a:r>
          </a:p>
          <a:p>
            <a:r>
              <a:rPr lang="en-GB" dirty="0"/>
              <a:t>What do we mean when we say ‘Be Bright, Be Seen’?</a:t>
            </a:r>
          </a:p>
          <a:p>
            <a:r>
              <a:rPr lang="en-GB" dirty="0"/>
              <a:t>What do we think ‘Stop in time, Every time’ means?</a:t>
            </a:r>
          </a:p>
          <a:p>
            <a:r>
              <a:rPr lang="en-GB" dirty="0"/>
              <a:t>What do we think we should or should not be doing to ‘Cross like a boss’?</a:t>
            </a:r>
          </a:p>
          <a:p>
            <a:r>
              <a:rPr lang="en-GB" dirty="0"/>
              <a:t>Why do we need to ‘Be Alert?’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E8C15C5-0688-5345-99FC-721E08AD15D5}" type="slidenum">
              <a:rPr lang="en-GB" noProof="0" smtClean="0"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08505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27AC1-9EC6-1E88-7E60-861A6C6AC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9B410C-BD07-6EEB-5FD8-14B861CAC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2AF80-EF0B-E25D-B978-2F74DF9D6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A27C-382E-4174-88BF-E6190D709F78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ECEB7-003C-D803-5E40-9E89F5EE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3E739-A49D-EF85-ADE9-539BA328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FA38-5FC8-4304-BC95-E330876910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51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66448-0301-7F9A-C7B3-F5D0FDBC6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BD2E9-9A03-74EC-D621-24F92D6C5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FBE36-D285-CF29-7693-910810740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A27C-382E-4174-88BF-E6190D709F78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24F10-6A49-F9EE-57EA-70C65F64F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AEE77-F103-B207-3F7A-652912C2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FA38-5FC8-4304-BC95-E330876910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25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61263-76A3-92F6-9BA3-03FF7D3C0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D95903-F5E1-DCDD-645D-91DF4C7A6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FB521-65DA-1DD8-A22E-8C87FB38F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A27C-382E-4174-88BF-E6190D709F78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35CE3-AE98-0F5C-6C80-C84AF671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141CE-3770-2210-B977-9A6FC9DD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FA38-5FC8-4304-BC95-E330876910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40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0524B-D679-00F0-28DA-BDDDD5636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5ADD6-981F-5DED-A122-C9CC8F31F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051F0-09E5-C769-1FD3-A22C329D2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A27C-382E-4174-88BF-E6190D709F78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A6805-1762-4F24-293B-F1066A41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D3724-87B5-3557-856F-1B7CBAF28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FA38-5FC8-4304-BC95-E330876910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08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719C8-29D4-8016-DA30-6ECDD2EB5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82687-2D5F-0DD4-03C3-6A17A7B2E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C61C9-135B-0139-DAF4-597D266C4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A27C-382E-4174-88BF-E6190D709F78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9E855-F0B6-F30E-68EA-806BF685B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47CE-A6CD-D692-9085-F41A1720B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FA38-5FC8-4304-BC95-E330876910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14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14173-502B-9987-8CBA-56783AB87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87E24-AEE6-A083-2034-9740ADA98A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134BC0-F882-046C-0590-1E2E7D7C9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CAC00-A0BC-1FB9-1068-40C7C6815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A27C-382E-4174-88BF-E6190D709F78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3F7B9-A0B4-57E1-1000-079666D0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3D207-680B-5C14-1B6D-CAD8577B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FA38-5FC8-4304-BC95-E330876910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43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92E64-BA70-B492-5C6F-77AD37912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0EB03-597F-1873-F927-8B9E5C5D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3FB0A-8A3C-8850-5DBB-082F49C4E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20A27-4360-87C0-2070-9CE0E5E1A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43694-0207-3227-CAF7-8D4E45522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D6D9FB-1996-FAEF-B5E2-724BC3491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A27C-382E-4174-88BF-E6190D709F78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AF6592-439A-BECB-C7CE-D8093879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9A3808-03D9-D770-797A-92FF83F0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FA38-5FC8-4304-BC95-E330876910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37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16FAD-3DB7-4D5E-AB80-159F2F5E5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A2F022-F123-482E-D76B-B1912C954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A27C-382E-4174-88BF-E6190D709F78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1EF119-A677-8F13-CE56-20055D022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37E24-49DB-1D37-E711-A4FFFF72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FA38-5FC8-4304-BC95-E330876910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70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B1EA01-0C26-4503-BC92-A86040C7C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A27C-382E-4174-88BF-E6190D709F78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FF00B-0FFB-BE87-5BAD-72EA3178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4CF88-9B63-ED44-8B1D-68EFDE5A0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FA38-5FC8-4304-BC95-E330876910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359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47CC6-432D-FDEB-03CE-847573F10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F3350-5F8A-A666-0CFB-9C54FD53F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9C5CD-8F9F-4BC7-EFB1-DA3214898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F7646-64FB-A85F-D019-7EFEFDA51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A27C-382E-4174-88BF-E6190D709F78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94A2D-38B5-6BFA-4621-80736E620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4487B-572D-26C3-1B4D-EA528D7DE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FA38-5FC8-4304-BC95-E330876910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58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BD33F-14FF-FD50-2425-7D0DACB1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54E510-EF49-F25C-8FD0-ED99974989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6D5F6-13EC-E981-A7DB-D1A4DD266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E18FD-DB1C-B8CB-E064-1323B5B3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EA27C-382E-4174-88BF-E6190D709F78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960B7-E3E9-26A8-7372-006DC20F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D27DA-66C8-3452-5BFF-034E7C8F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FA38-5FC8-4304-BC95-E330876910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04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AE062E-64D2-39F5-2062-ACF20F6F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17832-8E75-89FE-E88A-3F73DE81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10896-4309-4658-0AFC-6BE06C19B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EA27C-382E-4174-88BF-E6190D709F78}" type="datetimeFigureOut">
              <a:rPr lang="en-GB" smtClean="0"/>
              <a:t>14/02/2025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AC387-8E59-5B63-C07A-9DA9CA256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F93BC-D36F-2209-8528-E7EBD0B44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FFA38-5FC8-4304-BC95-E3308769109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21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11" Type="http://schemas.openxmlformats.org/officeDocument/2006/relationships/image" Target="../media/image20.png"/><Relationship Id="rId5" Type="http://schemas.openxmlformats.org/officeDocument/2006/relationships/image" Target="../media/image22.jp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BNyBWXwQBW8?feature=oembe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5.jp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jpg"/><Relationship Id="rId12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white printer paper on brown wooden table">
            <a:extLst>
              <a:ext uri="{FF2B5EF4-FFF2-40B4-BE49-F238E27FC236}">
                <a16:creationId xmlns:a16="http://schemas.microsoft.com/office/drawing/2014/main" id="{42800A56-CBA1-D75F-B9EA-56FC3E5A2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4301" b="-1"/>
          <a:stretch/>
        </p:blipFill>
        <p:spPr bwMode="auto">
          <a:xfrm>
            <a:off x="60769" y="4926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ree Close-up of a Sign Against White Background Stock Photo">
            <a:extLst>
              <a:ext uri="{FF2B5EF4-FFF2-40B4-BE49-F238E27FC236}">
                <a16:creationId xmlns:a16="http://schemas.microsoft.com/office/drawing/2014/main" id="{1F5D80D2-9876-236F-3A15-6E64A949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r="6699"/>
          <a:stretch/>
        </p:blipFill>
        <p:spPr bwMode="auto">
          <a:xfrm>
            <a:off x="6286766" y="-26623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20A655-C6EF-0D7C-9383-C4E54451F455}"/>
              </a:ext>
            </a:extLst>
          </p:cNvPr>
          <p:cNvSpPr txBox="1"/>
          <p:nvPr/>
        </p:nvSpPr>
        <p:spPr>
          <a:xfrm>
            <a:off x="742950" y="1495425"/>
            <a:ext cx="496252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/>
                <a:ea typeface="+mn-ea"/>
                <a:cs typeface="+mn-cs"/>
              </a:rPr>
              <a:t>Year 2's Road Safety 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0D72F0-F468-1D85-9CFD-7FC764553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8DE7E53C-839D-E802-FED4-BB0ECB4410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80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alking across a crosswalk at night&#10;&#10;Description automatically generated">
            <a:extLst>
              <a:ext uri="{FF2B5EF4-FFF2-40B4-BE49-F238E27FC236}">
                <a16:creationId xmlns:a16="http://schemas.microsoft.com/office/drawing/2014/main" id="{F855F57D-FC20-EDEF-A67A-4D9F409E153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389744" y="3604973"/>
            <a:ext cx="4341474" cy="241033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960A53-E90F-F43A-8BB9-C5BFAAF54A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96813" cy="6858000"/>
          </a:xfrm>
          <a:prstGeom prst="rect">
            <a:avLst/>
          </a:prstGeom>
        </p:spPr>
      </p:pic>
      <p:pic>
        <p:nvPicPr>
          <p:cNvPr id="7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AAD54B13-A8A2-AB59-2ACD-1504DA58BD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89239" y="671564"/>
            <a:ext cx="3048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2641DA-FF0D-D7D4-05DA-D5F52873FD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9" name="Picture 8" descr="A green and red scooter&#10;&#10;Description automatically generated">
            <a:extLst>
              <a:ext uri="{FF2B5EF4-FFF2-40B4-BE49-F238E27FC236}">
                <a16:creationId xmlns:a16="http://schemas.microsoft.com/office/drawing/2014/main" id="{D4048759-148C-EA94-43F8-B71F1156442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46" t="-4149" r="-9446" b="4149"/>
          <a:stretch/>
        </p:blipFill>
        <p:spPr>
          <a:xfrm>
            <a:off x="4869215" y="231429"/>
            <a:ext cx="2986374" cy="30216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D04554FB-AAB1-6214-7A51-F5F0B989BD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  <p:pic>
        <p:nvPicPr>
          <p:cNvPr id="12" name="Picture 11" descr="A yellow hand with white text on it&#10;&#10;Description automatically generated">
            <a:extLst>
              <a:ext uri="{FF2B5EF4-FFF2-40B4-BE49-F238E27FC236}">
                <a16:creationId xmlns:a16="http://schemas.microsoft.com/office/drawing/2014/main" id="{884B8158-6EFD-9BC8-3447-F09DEA0C32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87104" y="46947"/>
            <a:ext cx="3060198" cy="3240031"/>
          </a:xfrm>
          <a:prstGeom prst="rect">
            <a:avLst/>
          </a:prstGeom>
        </p:spPr>
      </p:pic>
      <p:pic>
        <p:nvPicPr>
          <p:cNvPr id="8" name="Picture 7" descr="A hand with yellow text&#10;&#10;Description automatically generated">
            <a:extLst>
              <a:ext uri="{FF2B5EF4-FFF2-40B4-BE49-F238E27FC236}">
                <a16:creationId xmlns:a16="http://schemas.microsoft.com/office/drawing/2014/main" id="{3181D40A-C775-645D-8039-A5287ACCDF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91" y="3514039"/>
            <a:ext cx="2963974" cy="3343961"/>
          </a:xfrm>
          <a:prstGeom prst="rect">
            <a:avLst/>
          </a:prstGeom>
        </p:spPr>
      </p:pic>
      <p:pic>
        <p:nvPicPr>
          <p:cNvPr id="11" name="Picture 10" descr="A cell phone with black text&#10;&#10;Description automatically generated">
            <a:extLst>
              <a:ext uri="{FF2B5EF4-FFF2-40B4-BE49-F238E27FC236}">
                <a16:creationId xmlns:a16="http://schemas.microsoft.com/office/drawing/2014/main" id="{EB2067E6-6942-2036-7149-CBB5E879B64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4698" y="547551"/>
            <a:ext cx="2743583" cy="54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4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55CA618-78A6-47F6-B865-E9315164F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3D307E-DF68-43F8-97CE-0AAE950A7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71255" y="-1"/>
            <a:ext cx="7649490" cy="5728133"/>
            <a:chOff x="329184" y="1"/>
            <a:chExt cx="524256" cy="572813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46E3D2-37BF-4528-9851-2B2F62823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28134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52A0C69-DC4E-4FC0-843C-BAA27B3A5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ED94938-268E-4C0A-A08A-B3980C78B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318045"/>
            <a:ext cx="10999072" cy="53251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CAB6D-B2BA-6776-0C69-5B9CC6C2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232" y="3941205"/>
            <a:ext cx="10071536" cy="929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900" b="1" dirty="0"/>
              <a:t>Thank you!</a:t>
            </a:r>
            <a:br>
              <a:rPr lang="en-US" sz="2900" b="1" dirty="0"/>
            </a:br>
            <a:endParaRPr lang="en-US" sz="2900" b="1" dirty="0"/>
          </a:p>
        </p:txBody>
      </p:sp>
      <p:pic>
        <p:nvPicPr>
          <p:cNvPr id="6" name="Picture 5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6C8D1823-C005-3A73-C115-54A19C3B3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17" y="1416715"/>
            <a:ext cx="5069590" cy="1508203"/>
          </a:xfrm>
          <a:prstGeom prst="rect">
            <a:avLst/>
          </a:prstGeom>
        </p:spPr>
      </p:pic>
      <p:pic>
        <p:nvPicPr>
          <p:cNvPr id="5" name="Picture 4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F2F3EE06-EE7D-583C-D042-EA6A794FA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940" y="671201"/>
            <a:ext cx="4426910" cy="29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2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42DA1C-B39F-B24F-12FF-B8B1D0DACC85}"/>
              </a:ext>
            </a:extLst>
          </p:cNvPr>
          <p:cNvSpPr txBox="1"/>
          <p:nvPr/>
        </p:nvSpPr>
        <p:spPr>
          <a:xfrm>
            <a:off x="944962" y="3777683"/>
            <a:ext cx="330962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Click the link…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DE09A07-A551-7D94-92FB-AA28EB81A122}"/>
              </a:ext>
            </a:extLst>
          </p:cNvPr>
          <p:cNvSpPr/>
          <p:nvPr/>
        </p:nvSpPr>
        <p:spPr>
          <a:xfrm>
            <a:off x="2804611" y="4408625"/>
            <a:ext cx="1290311" cy="5973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Free A Sheet of Paper on Top of a Brown Envelope Stock Photo">
            <a:extLst>
              <a:ext uri="{FF2B5EF4-FFF2-40B4-BE49-F238E27FC236}">
                <a16:creationId xmlns:a16="http://schemas.microsoft.com/office/drawing/2014/main" id="{C530C7D6-CEB7-1EAD-1D6E-09E174624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14866" r="12734" b="22956"/>
          <a:stretch/>
        </p:blipFill>
        <p:spPr bwMode="auto">
          <a:xfrm>
            <a:off x="1117355" y="919820"/>
            <a:ext cx="2977567" cy="270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D0486E-3B34-86F6-AE88-8BDB763D3BEA}"/>
              </a:ext>
            </a:extLst>
          </p:cNvPr>
          <p:cNvSpPr txBox="1"/>
          <p:nvPr/>
        </p:nvSpPr>
        <p:spPr>
          <a:xfrm>
            <a:off x="1395246" y="1426619"/>
            <a:ext cx="2197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Video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time...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8B6A8C-82E1-DD34-E655-5B6E0E1EC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C3240A21-92C4-6993-2AC8-5C342546BB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  <p:pic>
        <p:nvPicPr>
          <p:cNvPr id="6" name="Online Media 5" title="Scooter Safety Song | Scooter Crew | Pop Songs for Kids | Musical Dots | Nursery Rhyme Alternative">
            <a:hlinkClick r:id="" action="ppaction://media"/>
            <a:extLst>
              <a:ext uri="{FF2B5EF4-FFF2-40B4-BE49-F238E27FC236}">
                <a16:creationId xmlns:a16="http://schemas.microsoft.com/office/drawing/2014/main" id="{A39196A7-CAC8-2343-19CD-0D64AF1F9BE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845646" y="1430990"/>
            <a:ext cx="6153050" cy="347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96267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oyful-spy-melody-for-lighthearted-fun-15s-232565">
            <a:hlinkClick r:id="" action="ppaction://media"/>
            <a:extLst>
              <a:ext uri="{FF2B5EF4-FFF2-40B4-BE49-F238E27FC236}">
                <a16:creationId xmlns:a16="http://schemas.microsoft.com/office/drawing/2014/main" id="{7A8E09AF-0CD7-F402-4DFF-BE4144FCDC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78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4" name="Picture 6" descr="white printer paper on brown wooden table">
            <a:extLst>
              <a:ext uri="{FF2B5EF4-FFF2-40B4-BE49-F238E27FC236}">
                <a16:creationId xmlns:a16="http://schemas.microsoft.com/office/drawing/2014/main" id="{42800A56-CBA1-D75F-B9EA-56FC3E5A2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4301" b="-1"/>
          <a:stretch/>
        </p:blipFill>
        <p:spPr bwMode="auto">
          <a:xfrm>
            <a:off x="0" y="4926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ree Close-up of a Sign Against White Background Stock Photo">
            <a:extLst>
              <a:ext uri="{FF2B5EF4-FFF2-40B4-BE49-F238E27FC236}">
                <a16:creationId xmlns:a16="http://schemas.microsoft.com/office/drawing/2014/main" id="{1F5D80D2-9876-236F-3A15-6E64A949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r="6699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20A655-C6EF-0D7C-9383-C4E54451F455}"/>
              </a:ext>
            </a:extLst>
          </p:cNvPr>
          <p:cNvSpPr txBox="1"/>
          <p:nvPr/>
        </p:nvSpPr>
        <p:spPr>
          <a:xfrm>
            <a:off x="742950" y="1495425"/>
            <a:ext cx="496252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/>
                <a:ea typeface="+mn-ea"/>
                <a:cs typeface="+mn-cs"/>
              </a:rPr>
              <a:t>Year 2's Road Safety 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547A0-B126-225E-1040-DC6E720607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5" name="Picture 4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5C2435D2-11F7-769C-FCEB-81C710FAF8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9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3F6A1-6CA4-B02F-5CEF-FE4289AF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67" y="1130712"/>
            <a:ext cx="4368602" cy="1956841"/>
          </a:xfrm>
        </p:spPr>
        <p:txBody>
          <a:bodyPr anchor="b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en-US" sz="4800" b="1" dirty="0">
                <a:latin typeface="Calibri" panose="020F0502020204030204"/>
              </a:rPr>
              <a:t>O</a:t>
            </a:r>
            <a:r>
              <a:rPr kumimoji="0" lang="en-US" sz="4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 Mission: </a:t>
            </a:r>
            <a:br>
              <a:rPr kumimoji="0" lang="en-US" sz="1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1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GB" sz="1400" dirty="0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CFDFD85B-CED9-9416-9B08-CF8EFCC35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758656" cy="1468218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0400" b="1" dirty="0"/>
              <a:t>To be able to know how to check a scooter before riding it.</a:t>
            </a:r>
          </a:p>
          <a:p>
            <a:pPr marL="0" indent="0">
              <a:lnSpc>
                <a:spcPct val="120000"/>
              </a:lnSpc>
              <a:buNone/>
            </a:pPr>
            <a:br>
              <a:rPr kumimoji="0" lang="en-US" sz="10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 sz="2400" b="1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7A932-9C32-3E55-8B44-E1730372FC66}"/>
              </a:ext>
            </a:extLst>
          </p:cNvPr>
          <p:cNvSpPr txBox="1"/>
          <p:nvPr/>
        </p:nvSpPr>
        <p:spPr>
          <a:xfrm>
            <a:off x="640080" y="4023958"/>
            <a:ext cx="4548947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2600" b="1" dirty="0">
                <a:solidFill>
                  <a:srgbClr val="000000"/>
                </a:solidFill>
                <a:ea typeface="Calibri"/>
                <a:cs typeface="Calibri"/>
              </a:rPr>
              <a:t>To be able to discuss ways to stay safe whilst riding a scooter.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7FF3B9-FDBB-D651-767F-CE132CCC4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4" name="Picture 3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8407C0B7-80E2-13B7-2155-5DD99CF5E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55313"/>
            <a:ext cx="1058944" cy="717435"/>
          </a:xfrm>
          <a:prstGeom prst="rect">
            <a:avLst/>
          </a:prstGeom>
        </p:spPr>
      </p:pic>
      <p:pic>
        <p:nvPicPr>
          <p:cNvPr id="8" name="Picture 7" descr="A scooter with a yellow circle and black text&#10;&#10;Description automatically generated">
            <a:extLst>
              <a:ext uri="{FF2B5EF4-FFF2-40B4-BE49-F238E27FC236}">
                <a16:creationId xmlns:a16="http://schemas.microsoft.com/office/drawing/2014/main" id="{4D977ACB-193B-A1D3-5E27-9DBC4438D6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916" y="738322"/>
            <a:ext cx="5193574" cy="56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9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A child standing on a scooter pointing&#10;&#10;Description automatically generated">
            <a:extLst>
              <a:ext uri="{FF2B5EF4-FFF2-40B4-BE49-F238E27FC236}">
                <a16:creationId xmlns:a16="http://schemas.microsoft.com/office/drawing/2014/main" id="{7344DD15-F099-A069-CB75-741728663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650" r="650"/>
          <a:stretch/>
        </p:blipFill>
        <p:spPr bwMode="auto">
          <a:xfrm>
            <a:off x="4459582" y="557188"/>
            <a:ext cx="3295096" cy="575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ree A Sheet of Paper on Top of a Brown Envelope Stock Photo">
            <a:extLst>
              <a:ext uri="{FF2B5EF4-FFF2-40B4-BE49-F238E27FC236}">
                <a16:creationId xmlns:a16="http://schemas.microsoft.com/office/drawing/2014/main" id="{9C6A8AB7-E082-76C2-1283-C2E4CA5AFF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14866" r="12734" b="22956"/>
          <a:stretch/>
        </p:blipFill>
        <p:spPr bwMode="auto">
          <a:xfrm>
            <a:off x="417322" y="557188"/>
            <a:ext cx="3758438" cy="586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4D9190-3895-9D4B-F9AD-8C9F2DD33325}"/>
              </a:ext>
            </a:extLst>
          </p:cNvPr>
          <p:cNvSpPr txBox="1"/>
          <p:nvPr/>
        </p:nvSpPr>
        <p:spPr>
          <a:xfrm>
            <a:off x="1078342" y="2196491"/>
            <a:ext cx="24363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ettenschweiler" panose="020B0706040902060204" pitchFamily="34" charset="0"/>
                <a:ea typeface="+mn-ea"/>
                <a:cs typeface="+mn-cs"/>
              </a:rPr>
              <a:t>How do you travel to school?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FE1166-E841-00C4-5BC1-2BCF1ECD9D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6" name="Picture 5" descr="A person and children riding bikes&#10;&#10;Description automatically generated">
            <a:extLst>
              <a:ext uri="{FF2B5EF4-FFF2-40B4-BE49-F238E27FC236}">
                <a16:creationId xmlns:a16="http://schemas.microsoft.com/office/drawing/2014/main" id="{BFF8560C-191C-62D0-DDD0-E0DDA4AC0EA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937555" y="553143"/>
            <a:ext cx="3837122" cy="5751712"/>
          </a:xfrm>
          <a:prstGeom prst="rect">
            <a:avLst/>
          </a:prstGeom>
        </p:spPr>
      </p:pic>
      <p:pic>
        <p:nvPicPr>
          <p:cNvPr id="4" name="Picture 3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A42FBA3D-2C42-FDEF-793A-329B78877C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63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024B69F0-E91F-249E-0270-E7834FD118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7941" y="1405417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C29C44-DD9C-69B9-5D47-47BD031DB0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4566929" cy="6858000"/>
          </a:xfrm>
          <a:prstGeom prst="rect">
            <a:avLst/>
          </a:prstGeom>
        </p:spPr>
      </p:pic>
      <p:pic>
        <p:nvPicPr>
          <p:cNvPr id="4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9464DA9E-DB37-4FB8-9BD4-2E8556E032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69655" y="925994"/>
            <a:ext cx="406400" cy="406400"/>
          </a:xfrm>
          <a:prstGeom prst="rect">
            <a:avLst/>
          </a:prstGeom>
        </p:spPr>
      </p:pic>
      <p:pic>
        <p:nvPicPr>
          <p:cNvPr id="8" name="Picture 7" descr="A yellow bicycle helmet with purple flowers&#10;&#10;Description automatically generated">
            <a:extLst>
              <a:ext uri="{FF2B5EF4-FFF2-40B4-BE49-F238E27FC236}">
                <a16:creationId xmlns:a16="http://schemas.microsoft.com/office/drawing/2014/main" id="{9BB67E78-2A4B-C76A-C66E-87A9C1CCEB0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408150" y="3203346"/>
            <a:ext cx="3328201" cy="32004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A pair of yellow shoes&#10;&#10;Description automatically generated">
            <a:extLst>
              <a:ext uri="{FF2B5EF4-FFF2-40B4-BE49-F238E27FC236}">
                <a16:creationId xmlns:a16="http://schemas.microsoft.com/office/drawing/2014/main" id="{CBB811A1-534B-AB5C-EEA4-82C9ACB3790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3958" r="13958"/>
          <a:stretch/>
        </p:blipFill>
        <p:spPr>
          <a:xfrm>
            <a:off x="7976253" y="108291"/>
            <a:ext cx="3052608" cy="28232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F9F69D-C4D2-A685-15BC-552B941FF7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5" name="Picture 4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E45F07DB-C62A-06F4-0186-0BCA09C06D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  <p:pic>
        <p:nvPicPr>
          <p:cNvPr id="9" name="Picture 8" descr="A yellow and white text&#10;&#10;Description automatically generated">
            <a:extLst>
              <a:ext uri="{FF2B5EF4-FFF2-40B4-BE49-F238E27FC236}">
                <a16:creationId xmlns:a16="http://schemas.microsoft.com/office/drawing/2014/main" id="{4130BBEE-CA2A-C431-5862-D065452DE2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745" y="-341004"/>
            <a:ext cx="3259268" cy="3544350"/>
          </a:xfrm>
          <a:prstGeom prst="rect">
            <a:avLst/>
          </a:prstGeom>
        </p:spPr>
      </p:pic>
      <p:pic>
        <p:nvPicPr>
          <p:cNvPr id="13" name="Picture 12" descr="A phone with text on it&#10;&#10;Description automatically generated">
            <a:extLst>
              <a:ext uri="{FF2B5EF4-FFF2-40B4-BE49-F238E27FC236}">
                <a16:creationId xmlns:a16="http://schemas.microsoft.com/office/drawing/2014/main" id="{9D1F10B1-C533-BC5D-1838-5138A405819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238" t="1408"/>
          <a:stretch/>
        </p:blipFill>
        <p:spPr>
          <a:xfrm>
            <a:off x="917051" y="467172"/>
            <a:ext cx="2682570" cy="5472348"/>
          </a:xfrm>
          <a:prstGeom prst="rect">
            <a:avLst/>
          </a:prstGeom>
        </p:spPr>
      </p:pic>
      <p:pic>
        <p:nvPicPr>
          <p:cNvPr id="2" name="Picture 1" descr="A yellow triangle shaped tag with silver chain&#10;&#10;Description automatically generated">
            <a:extLst>
              <a:ext uri="{FF2B5EF4-FFF2-40B4-BE49-F238E27FC236}">
                <a16:creationId xmlns:a16="http://schemas.microsoft.com/office/drawing/2014/main" id="{36EFE76D-111E-6BF1-D5E9-80B83C9BEC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0" b="15490"/>
          <a:stretch/>
        </p:blipFill>
        <p:spPr>
          <a:xfrm>
            <a:off x="9119884" y="3258877"/>
            <a:ext cx="2787671" cy="26806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3602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B4CA05-1C29-7276-0F17-EF579DABEEAE}"/>
              </a:ext>
            </a:extLst>
          </p:cNvPr>
          <p:cNvSpPr txBox="1"/>
          <p:nvPr/>
        </p:nvSpPr>
        <p:spPr>
          <a:xfrm>
            <a:off x="8809983" y="2324666"/>
            <a:ext cx="3608576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L-check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green and red scooter&#10;&#10;Description automatically generated">
            <a:extLst>
              <a:ext uri="{FF2B5EF4-FFF2-40B4-BE49-F238E27FC236}">
                <a16:creationId xmlns:a16="http://schemas.microsoft.com/office/drawing/2014/main" id="{0D5B9ADF-73DC-20F7-F070-456AFD807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565" y="858525"/>
            <a:ext cx="4983650" cy="521190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29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8E69C94-F413-5D58-D17A-755FF0B6B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652" y="5599"/>
            <a:ext cx="6730969" cy="6852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AD8673-3391-A40C-7E73-9F656E6AABB7}"/>
              </a:ext>
            </a:extLst>
          </p:cNvPr>
          <p:cNvSpPr txBox="1"/>
          <p:nvPr/>
        </p:nvSpPr>
        <p:spPr>
          <a:xfrm>
            <a:off x="942004" y="1509387"/>
            <a:ext cx="3726570" cy="360098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800" b="1" u="sng" kern="1200" dirty="0">
                <a:solidFill>
                  <a:schemeClr val="tx1"/>
                </a:solidFill>
                <a:ea typeface="+mj-ea"/>
                <a:cs typeface="+mj-cs"/>
              </a:rPr>
              <a:t>Check your:</a:t>
            </a:r>
          </a:p>
          <a:p>
            <a:r>
              <a:rPr lang="en-US" sz="3800" b="1" kern="1200" dirty="0">
                <a:solidFill>
                  <a:schemeClr val="tx1"/>
                </a:solidFill>
                <a:ea typeface="+mj-ea"/>
                <a:cs typeface="+mj-cs"/>
              </a:rPr>
              <a:t>1. Handlebar</a:t>
            </a:r>
          </a:p>
          <a:p>
            <a:r>
              <a:rPr lang="en-US" sz="3800" b="1" dirty="0">
                <a:ea typeface="+mj-ea"/>
                <a:cs typeface="+mj-cs"/>
              </a:rPr>
              <a:t>2. C</a:t>
            </a:r>
            <a:r>
              <a:rPr lang="en-US" sz="3800" b="1" kern="1200" dirty="0">
                <a:solidFill>
                  <a:schemeClr val="tx1"/>
                </a:solidFill>
                <a:ea typeface="+mj-ea"/>
                <a:cs typeface="+mj-cs"/>
              </a:rPr>
              <a:t>lamp</a:t>
            </a:r>
          </a:p>
          <a:p>
            <a:r>
              <a:rPr lang="en-US" sz="3800" b="1" kern="1200" dirty="0">
                <a:solidFill>
                  <a:schemeClr val="tx1"/>
                </a:solidFill>
                <a:ea typeface="+mj-ea"/>
                <a:cs typeface="+mj-cs"/>
              </a:rPr>
              <a:t>3. Wheels</a:t>
            </a:r>
          </a:p>
          <a:p>
            <a:r>
              <a:rPr lang="en-US" sz="3800" b="1" kern="1200" dirty="0">
                <a:solidFill>
                  <a:schemeClr val="tx1"/>
                </a:solidFill>
                <a:ea typeface="+mj-ea"/>
                <a:cs typeface="+mj-cs"/>
              </a:rPr>
              <a:t>4. Brakes</a:t>
            </a:r>
          </a:p>
          <a:p>
            <a:r>
              <a:rPr lang="en-US" sz="3800" b="1" dirty="0">
                <a:ea typeface="+mj-ea"/>
                <a:cs typeface="+mj-cs"/>
              </a:rPr>
              <a:t>5. Helmet</a:t>
            </a:r>
            <a:endParaRPr lang="en-US" sz="3800" b="1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8196F-2F31-F51A-F9D0-B2C52AAD56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20" name="Picture 19" descr="A red scooter with a handlebar&#10;&#10;Description automatically generated">
            <a:extLst>
              <a:ext uri="{FF2B5EF4-FFF2-40B4-BE49-F238E27FC236}">
                <a16:creationId xmlns:a16="http://schemas.microsoft.com/office/drawing/2014/main" id="{5E24196E-5E07-C147-8A3D-2B30FD3F05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603" t="790" r="8823" b="-790"/>
          <a:stretch/>
        </p:blipFill>
        <p:spPr>
          <a:xfrm>
            <a:off x="6986564" y="519763"/>
            <a:ext cx="3764325" cy="4157235"/>
          </a:xfrm>
          <a:prstGeom prst="rect">
            <a:avLst/>
          </a:prstGeom>
        </p:spPr>
      </p:pic>
      <p:pic>
        <p:nvPicPr>
          <p:cNvPr id="22" name="Picture 21" descr="A yellow bicycle helmet with purple flowers&#10;&#10;Description automatically generated">
            <a:extLst>
              <a:ext uri="{FF2B5EF4-FFF2-40B4-BE49-F238E27FC236}">
                <a16:creationId xmlns:a16="http://schemas.microsoft.com/office/drawing/2014/main" id="{24C29EF6-01F3-19C2-5C84-6BDDF8165AF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621" b="1621"/>
          <a:stretch/>
        </p:blipFill>
        <p:spPr>
          <a:xfrm>
            <a:off x="5900286" y="4982191"/>
            <a:ext cx="2608446" cy="167794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71185728-3EB7-3392-BA8F-06DEECCE649D}"/>
              </a:ext>
            </a:extLst>
          </p:cNvPr>
          <p:cNvSpPr/>
          <p:nvPr/>
        </p:nvSpPr>
        <p:spPr>
          <a:xfrm>
            <a:off x="7603958" y="519763"/>
            <a:ext cx="818147" cy="74926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199B054-CFF4-1768-3AAA-4B2017C944EF}"/>
              </a:ext>
            </a:extLst>
          </p:cNvPr>
          <p:cNvSpPr/>
          <p:nvPr/>
        </p:nvSpPr>
        <p:spPr>
          <a:xfrm>
            <a:off x="7419474" y="1463686"/>
            <a:ext cx="818147" cy="74926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F4EAD48-2465-8066-DC02-5BE63A367187}"/>
              </a:ext>
            </a:extLst>
          </p:cNvPr>
          <p:cNvSpPr/>
          <p:nvPr/>
        </p:nvSpPr>
        <p:spPr>
          <a:xfrm>
            <a:off x="6545243" y="519763"/>
            <a:ext cx="715347" cy="68024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B1518F-9BAC-D411-F766-FDA7B781138F}"/>
              </a:ext>
            </a:extLst>
          </p:cNvPr>
          <p:cNvSpPr/>
          <p:nvPr/>
        </p:nvSpPr>
        <p:spPr>
          <a:xfrm>
            <a:off x="6902917" y="3422343"/>
            <a:ext cx="1113322" cy="106303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AD9DE75-CB01-84A6-131A-56CD11C56227}"/>
              </a:ext>
            </a:extLst>
          </p:cNvPr>
          <p:cNvSpPr/>
          <p:nvPr/>
        </p:nvSpPr>
        <p:spPr>
          <a:xfrm>
            <a:off x="9638097" y="2975246"/>
            <a:ext cx="983381" cy="106303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5D261B-17B7-9ECB-9641-F651F900FAA6}"/>
              </a:ext>
            </a:extLst>
          </p:cNvPr>
          <p:cNvSpPr txBox="1"/>
          <p:nvPr/>
        </p:nvSpPr>
        <p:spPr>
          <a:xfrm>
            <a:off x="6674425" y="536720"/>
            <a:ext cx="413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Britannic Bold" panose="020B09030607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224FC77-0C63-E21C-A46C-44F120FEB6EE}"/>
              </a:ext>
            </a:extLst>
          </p:cNvPr>
          <p:cNvSpPr/>
          <p:nvPr/>
        </p:nvSpPr>
        <p:spPr>
          <a:xfrm>
            <a:off x="6552642" y="1509387"/>
            <a:ext cx="715347" cy="68024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A68C43-A66C-8021-2BA1-B0B36370DAF1}"/>
              </a:ext>
            </a:extLst>
          </p:cNvPr>
          <p:cNvSpPr txBox="1"/>
          <p:nvPr/>
        </p:nvSpPr>
        <p:spPr>
          <a:xfrm>
            <a:off x="6673801" y="1493105"/>
            <a:ext cx="413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Britannic Bold" panose="020B09030607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C997209-8BC0-EC64-0F91-9FFF4DF0AB51}"/>
              </a:ext>
            </a:extLst>
          </p:cNvPr>
          <p:cNvSpPr/>
          <p:nvPr/>
        </p:nvSpPr>
        <p:spPr>
          <a:xfrm>
            <a:off x="6082172" y="3698152"/>
            <a:ext cx="715347" cy="68024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0A9C86-8BB5-0520-9D4D-42DEE349B7E8}"/>
              </a:ext>
            </a:extLst>
          </p:cNvPr>
          <p:cNvSpPr txBox="1"/>
          <p:nvPr/>
        </p:nvSpPr>
        <p:spPr>
          <a:xfrm>
            <a:off x="6209346" y="3689550"/>
            <a:ext cx="413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Britannic Bold" panose="020B09030607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3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3C0F825-22BC-CA42-3FC5-357542C29F17}"/>
              </a:ext>
            </a:extLst>
          </p:cNvPr>
          <p:cNvSpPr/>
          <p:nvPr/>
        </p:nvSpPr>
        <p:spPr>
          <a:xfrm>
            <a:off x="10792456" y="2962991"/>
            <a:ext cx="715347" cy="68024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B05C25-6DDD-8A02-6267-0640A0BCECBC}"/>
              </a:ext>
            </a:extLst>
          </p:cNvPr>
          <p:cNvSpPr txBox="1"/>
          <p:nvPr/>
        </p:nvSpPr>
        <p:spPr>
          <a:xfrm>
            <a:off x="10891352" y="2962991"/>
            <a:ext cx="413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Britannic Bold" panose="020B09030607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237F46F-E474-99E5-C6CF-D8F55DEB8E3E}"/>
              </a:ext>
            </a:extLst>
          </p:cNvPr>
          <p:cNvSpPr/>
          <p:nvPr/>
        </p:nvSpPr>
        <p:spPr>
          <a:xfrm>
            <a:off x="8580256" y="5481038"/>
            <a:ext cx="715347" cy="68024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B29117-EA1A-B0AE-AA89-53A5A6EF6AEF}"/>
              </a:ext>
            </a:extLst>
          </p:cNvPr>
          <p:cNvSpPr txBox="1"/>
          <p:nvPr/>
        </p:nvSpPr>
        <p:spPr>
          <a:xfrm>
            <a:off x="8694813" y="5497995"/>
            <a:ext cx="413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Britannic Bold" panose="020B0903060703020204" pitchFamily="34" charset="0"/>
                <a:ea typeface="ADLaM Display" panose="020F0502020204030204" pitchFamily="2" charset="0"/>
                <a:cs typeface="ADLaM Display" panose="020F0502020204030204" pitchFamily="2" charset="0"/>
              </a:rPr>
              <a:t>5</a:t>
            </a:r>
          </a:p>
        </p:txBody>
      </p:sp>
      <p:pic>
        <p:nvPicPr>
          <p:cNvPr id="2" name="Picture 1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4F0AA198-3289-BBDB-9AE4-FC92FBA0B2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05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3183AA5-0489-F081-3D89-50DF305991E8}"/>
              </a:ext>
            </a:extLst>
          </p:cNvPr>
          <p:cNvSpPr txBox="1"/>
          <p:nvPr/>
        </p:nvSpPr>
        <p:spPr>
          <a:xfrm>
            <a:off x="3685910" y="1031838"/>
            <a:ext cx="800638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Check your scooter and wear a h…….. !</a:t>
            </a:r>
          </a:p>
          <a:p>
            <a:r>
              <a:rPr lang="en-GB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Wear b………  or reflective clothing, so others can see you.</a:t>
            </a:r>
            <a:br>
              <a:rPr lang="en-GB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Be aware of your surroundings and make sure you can s…     quickly, in an emergency.</a:t>
            </a:r>
            <a:br>
              <a:rPr lang="en-GB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Stop, look, listen, think! Cross like a b…!.</a:t>
            </a:r>
          </a:p>
          <a:p>
            <a:r>
              <a:rPr lang="en-GB" sz="3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B. a...     , think about other road users and the weather!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A8A360-3CB1-8087-597C-F15C8143EC2D}"/>
              </a:ext>
            </a:extLst>
          </p:cNvPr>
          <p:cNvSpPr txBox="1"/>
          <p:nvPr/>
        </p:nvSpPr>
        <p:spPr>
          <a:xfrm>
            <a:off x="3109802" y="-25023"/>
            <a:ext cx="79312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u="sng" dirty="0">
                <a:solidFill>
                  <a:schemeClr val="accent2"/>
                </a:solidFill>
              </a:rPr>
              <a:t>Scooter Safety Check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9CCBF4-5F59-51DB-B1C3-1A3798141637}"/>
              </a:ext>
            </a:extLst>
          </p:cNvPr>
          <p:cNvSpPr txBox="1"/>
          <p:nvPr/>
        </p:nvSpPr>
        <p:spPr>
          <a:xfrm>
            <a:off x="10021505" y="1007076"/>
            <a:ext cx="17993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Helmet!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B68878-5E6F-5819-010A-AB9E103C81E6}"/>
              </a:ext>
            </a:extLst>
          </p:cNvPr>
          <p:cNvSpPr txBox="1"/>
          <p:nvPr/>
        </p:nvSpPr>
        <p:spPr>
          <a:xfrm>
            <a:off x="5302620" y="1564044"/>
            <a:ext cx="13759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bright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8E7652-5BE4-FEBC-B834-CAFE36A9B5C9}"/>
              </a:ext>
            </a:extLst>
          </p:cNvPr>
          <p:cNvSpPr txBox="1"/>
          <p:nvPr/>
        </p:nvSpPr>
        <p:spPr>
          <a:xfrm>
            <a:off x="7256196" y="3239762"/>
            <a:ext cx="10350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61C739-79D8-FB3B-38F7-B7D60B026D0A}"/>
              </a:ext>
            </a:extLst>
          </p:cNvPr>
          <p:cNvSpPr txBox="1"/>
          <p:nvPr/>
        </p:nvSpPr>
        <p:spPr>
          <a:xfrm>
            <a:off x="3685910" y="4815902"/>
            <a:ext cx="192850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boss!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6603F3-4B34-E0A5-628D-D5E2FE9CA12D}"/>
              </a:ext>
            </a:extLst>
          </p:cNvPr>
          <p:cNvSpPr txBox="1"/>
          <p:nvPr/>
        </p:nvSpPr>
        <p:spPr>
          <a:xfrm>
            <a:off x="4256498" y="5462233"/>
            <a:ext cx="17156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alert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DDBFE2-80EB-1DAD-D2B9-D68F3BB07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29CD7A60-5460-57F1-2E06-A722D4BD6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273146"/>
            <a:ext cx="1058944" cy="717435"/>
          </a:xfrm>
          <a:prstGeom prst="rect">
            <a:avLst/>
          </a:prstGeom>
        </p:spPr>
      </p:pic>
      <p:pic>
        <p:nvPicPr>
          <p:cNvPr id="5" name="Picture 4" descr="A hand with yellow text&#10;&#10;Description automatically generated">
            <a:extLst>
              <a:ext uri="{FF2B5EF4-FFF2-40B4-BE49-F238E27FC236}">
                <a16:creationId xmlns:a16="http://schemas.microsoft.com/office/drawing/2014/main" id="{F040697E-CF27-B7E8-603B-BCCAF12BE7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59"/>
            <a:ext cx="3798047" cy="42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87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501883-C4C3-4785-8B46-A700652A5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102942" cy="6858000"/>
          </a:xfrm>
          <a:prstGeom prst="rect">
            <a:avLst/>
          </a:prstGeom>
        </p:spPr>
      </p:pic>
      <p:pic>
        <p:nvPicPr>
          <p:cNvPr id="12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A4FC3BA5-E2BF-E692-E01E-9D9FE3D0FF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7941" y="1405417"/>
            <a:ext cx="4064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42F061-70C4-5AE8-32CA-D35AFF9D04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82732" y="6423555"/>
            <a:ext cx="1198483" cy="357550"/>
          </a:xfrm>
          <a:prstGeom prst="rect">
            <a:avLst/>
          </a:prstGeom>
        </p:spPr>
      </p:pic>
      <p:pic>
        <p:nvPicPr>
          <p:cNvPr id="14" name="Picture 13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21CF688E-CFEB-03D3-EDCB-F2E71B2BE2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461" y="6290866"/>
            <a:ext cx="810709" cy="549256"/>
          </a:xfrm>
          <a:prstGeom prst="rect">
            <a:avLst/>
          </a:prstGeom>
        </p:spPr>
      </p:pic>
      <p:pic>
        <p:nvPicPr>
          <p:cNvPr id="16" name="Picture 15" descr="A yellow hand with white text on it&#10;&#10;Description automatically generated">
            <a:extLst>
              <a:ext uri="{FF2B5EF4-FFF2-40B4-BE49-F238E27FC236}">
                <a16:creationId xmlns:a16="http://schemas.microsoft.com/office/drawing/2014/main" id="{C8677EB1-84CB-E23C-7167-1B87D9CD7F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4846" y="309878"/>
            <a:ext cx="5637127" cy="5968393"/>
          </a:xfrm>
          <a:prstGeom prst="rect">
            <a:avLst/>
          </a:prstGeom>
        </p:spPr>
      </p:pic>
      <p:pic>
        <p:nvPicPr>
          <p:cNvPr id="4" name="Picture 3" descr="A close-up of a cell phone&#10;&#10;Description automatically generated">
            <a:extLst>
              <a:ext uri="{FF2B5EF4-FFF2-40B4-BE49-F238E27FC236}">
                <a16:creationId xmlns:a16="http://schemas.microsoft.com/office/drawing/2014/main" id="{4A0D3F92-D769-C8D4-1AF5-A45D1CB89C0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639" t="1980" r="3389" b="1391"/>
          <a:stretch/>
        </p:blipFill>
        <p:spPr>
          <a:xfrm>
            <a:off x="985968" y="478936"/>
            <a:ext cx="2991951" cy="590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2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716</Words>
  <Application>Microsoft Office PowerPoint</Application>
  <PresentationFormat>Widescreen</PresentationFormat>
  <Paragraphs>94</Paragraphs>
  <Slides>12</Slides>
  <Notes>12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Britannic Bold</vt:lpstr>
      <vt:lpstr>Calibri</vt:lpstr>
      <vt:lpstr>Calibri Light</vt:lpstr>
      <vt:lpstr>Haettenschweiler</vt:lpstr>
      <vt:lpstr>Ink Free</vt:lpstr>
      <vt:lpstr>Office Theme</vt:lpstr>
      <vt:lpstr>PowerPoint Presentation</vt:lpstr>
      <vt:lpstr>PowerPoint Presentation</vt:lpstr>
      <vt:lpstr>Our Mission: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year-2-assembly</dc:title>
  <dc:creator>LeicestershireCountyCouncil@leics.onmicrosoft.com</dc:creator>
  <cp:lastModifiedBy>Zena Chana</cp:lastModifiedBy>
  <cp:revision>12</cp:revision>
  <dcterms:created xsi:type="dcterms:W3CDTF">2024-11-29T14:19:10Z</dcterms:created>
  <dcterms:modified xsi:type="dcterms:W3CDTF">2025-02-14T12:32:13Z</dcterms:modified>
</cp:coreProperties>
</file>