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341" r:id="rId3"/>
    <p:sldId id="277" r:id="rId4"/>
    <p:sldId id="276" r:id="rId5"/>
    <p:sldId id="331" r:id="rId6"/>
    <p:sldId id="295" r:id="rId7"/>
    <p:sldId id="347" r:id="rId8"/>
    <p:sldId id="324" r:id="rId9"/>
    <p:sldId id="339" r:id="rId10"/>
    <p:sldId id="345" r:id="rId11"/>
    <p:sldId id="344" r:id="rId12"/>
    <p:sldId id="348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5" autoAdjust="0"/>
    <p:restoredTop sz="86430" autoAdjust="0"/>
  </p:normalViewPr>
  <p:slideViewPr>
    <p:cSldViewPr snapToGrid="0">
      <p:cViewPr varScale="1">
        <p:scale>
          <a:sx n="92" d="100"/>
          <a:sy n="92" d="100"/>
        </p:scale>
        <p:origin x="5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61D4-AAB5-434E-B266-25CBC5C09D40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80400-6B83-4A79-9910-595E1BE48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page will change and mission music should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9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857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Discuss. </a:t>
            </a:r>
          </a:p>
          <a:p>
            <a:endParaRPr lang="en-GB" dirty="0"/>
          </a:p>
          <a:p>
            <a:r>
              <a:rPr lang="en-GB" dirty="0"/>
              <a:t>Possible questions – are there any exceptions? Only in minicabs, taxis, coaches or vans there may be no option of a car seat. Must wear a seatbelt and must be sat in the rear. Also, children can travel without a car seat if the journey is ‘unexpected, necessary or short distance’. </a:t>
            </a:r>
          </a:p>
          <a:p>
            <a:endParaRPr lang="en-GB" dirty="0"/>
          </a:p>
          <a:p>
            <a:r>
              <a:rPr lang="en-GB" dirty="0"/>
              <a:t>Extension activity – children could measure each other. Who is 135cm or taller in our class?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4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text alert.</a:t>
            </a:r>
          </a:p>
          <a:p>
            <a:endParaRPr lang="en-GB" dirty="0"/>
          </a:p>
          <a:p>
            <a:r>
              <a:rPr lang="en-GB" dirty="0"/>
              <a:t>Re-cap the key takeaways.</a:t>
            </a:r>
          </a:p>
          <a:p>
            <a:r>
              <a:rPr lang="en-GB" dirty="0"/>
              <a:t>1 – Green cross code. Stop, look and listen. Always wait for traffic to stop. Choose a safe place to cross.</a:t>
            </a:r>
          </a:p>
          <a:p>
            <a:r>
              <a:rPr lang="en-GB" dirty="0"/>
              <a:t>2 – The main crossing types</a:t>
            </a:r>
          </a:p>
          <a:p>
            <a:r>
              <a:rPr lang="en-GB" dirty="0"/>
              <a:t>3 – Be Bright, Be Seen – bright clothing and reflective clothing/strips in darker mornings and evenings.</a:t>
            </a:r>
          </a:p>
          <a:p>
            <a:r>
              <a:rPr lang="en-GB" dirty="0"/>
              <a:t>4 – You should be in a car seat until 135cm OR when you turn 12. Whichever comes first.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5283-F444-401E-8644-A6D120E870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9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page will change and mission music should start.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Click to reveal each of the lesson objectives.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get the text alert – sound and info.</a:t>
            </a:r>
          </a:p>
          <a:p>
            <a:r>
              <a:rPr lang="en-GB" dirty="0"/>
              <a:t>Take suggestions from the children. Anyone heard of it? What might they already know?</a:t>
            </a:r>
          </a:p>
          <a:p>
            <a:r>
              <a:rPr lang="en-GB" dirty="0"/>
              <a:t>Click the photo image which has a hyperlink. Should open up the YouTube link – no ads.</a:t>
            </a:r>
          </a:p>
          <a:p>
            <a:endParaRPr lang="en-GB" dirty="0"/>
          </a:p>
          <a:p>
            <a:r>
              <a:rPr lang="en-GB" dirty="0"/>
              <a:t>**Original source if hyperlink fails – will have ads. https://www.youtube.com/watch?v=-RMQCVIrF9U**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when we are wanting to cross the road safely – there are 5 important steps we need to remember.</a:t>
            </a:r>
          </a:p>
          <a:p>
            <a:r>
              <a:rPr lang="en-US" dirty="0"/>
              <a:t>Get children to show their Road Safety hand – talk about the 5 Road Safety Steps.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Practice the actions. Get volunteers who would like to demonstrate. </a:t>
            </a:r>
          </a:p>
          <a:p>
            <a:r>
              <a:rPr lang="en-US" dirty="0"/>
              <a:t>Stop = 1 palm straight out in front. Look = Finger and thumb on each hand to create glasses/binocular shape. Listen = cup one ear. Think = pretend to scratch the top of your forehead. Hold hands = clasp hands together similar to a handshake shape.</a:t>
            </a:r>
          </a:p>
          <a:p>
            <a:r>
              <a:rPr lang="en-US" dirty="0">
                <a:ea typeface="Calibri"/>
                <a:cs typeface="Calibri"/>
              </a:rPr>
              <a:t>Add the props – stop sign, googly eyes, </a:t>
            </a:r>
          </a:p>
          <a:p>
            <a:r>
              <a:rPr lang="en-US" dirty="0"/>
              <a:t>Ask why do we think these steps are important to cross the road safely?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3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  <a:r>
              <a:rPr lang="en-GB" baseline="0" dirty="0"/>
              <a:t> the 5 Crossing Types. Do they know what they all are? The next slide will go into detail.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23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answer.</a:t>
            </a:r>
          </a:p>
          <a:p>
            <a:r>
              <a:rPr lang="en-GB" dirty="0"/>
              <a:t>Were the children right?</a:t>
            </a:r>
          </a:p>
          <a:p>
            <a:r>
              <a:rPr lang="en-GB" dirty="0"/>
              <a:t>Have they seen any of these in real life?</a:t>
            </a:r>
          </a:p>
          <a:p>
            <a:r>
              <a:rPr lang="en-GB" dirty="0"/>
              <a:t>What might a puffin, zebra and toucan crossing look like? Anyone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9D0AF-FFEE-4EE0-987C-7949835980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2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‘Be Bright, Be seen’ mean? </a:t>
            </a:r>
          </a:p>
          <a:p>
            <a:endParaRPr lang="en-GB" dirty="0"/>
          </a:p>
          <a:p>
            <a:r>
              <a:rPr lang="en-GB" dirty="0"/>
              <a:t>**Click each picture in turn. Look at the pictures for clues.** </a:t>
            </a:r>
          </a:p>
          <a:p>
            <a:endParaRPr lang="en-GB" dirty="0"/>
          </a:p>
          <a:p>
            <a:r>
              <a:rPr lang="en-GB" dirty="0"/>
              <a:t>Pic 1 – What is the pedestrian wearing? Why? What might the slogan mean?</a:t>
            </a:r>
          </a:p>
          <a:p>
            <a:r>
              <a:rPr lang="en-GB" dirty="0"/>
              <a:t>Pic 2 – What is good about the little boy’s clothing choices? When might this still not be enough?</a:t>
            </a:r>
          </a:p>
          <a:p>
            <a:r>
              <a:rPr lang="en-GB" dirty="0"/>
              <a:t>Pic 3 – What is this? What does it do? Where could you put it?</a:t>
            </a:r>
          </a:p>
          <a:p>
            <a:r>
              <a:rPr lang="en-GB" dirty="0"/>
              <a:t>Pic 4 – What do we notice on the straps? Anyone have these?</a:t>
            </a:r>
          </a:p>
          <a:p>
            <a:endParaRPr lang="en-GB" dirty="0"/>
          </a:p>
          <a:p>
            <a:r>
              <a:rPr lang="en-GB" dirty="0"/>
              <a:t>**If possible share real life examples of reflective strips**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6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BC7F-BF61-0C0B-0406-409F22F16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14121-5112-6B1A-580F-FA8079F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8C2DA-450D-BC0B-DC20-E0A66163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AD1A4-A34C-B6D4-3D47-ACB4F2DD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46B8-45DE-9DB3-E819-54EF0CC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4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D4F9-A687-5097-F0FC-2157430AA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0EFE8-5F80-8DC4-8C31-CB0DD4F8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48CA8-DBD4-327A-4F97-466731DC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AC1D-456B-8BBD-7A48-08ED664E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6443-7D90-BC2C-D9AB-923C1EF5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2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8F42B-B387-B5F1-2D61-C85F31168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31CA0-1100-E4AB-81CD-B4EC686CD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9184-EF70-D082-71A5-98321444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31823-52FD-8330-341B-3290337E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1DD54-39DC-BD74-F2CD-3C8E02C2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3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2FCF-8A09-3D0A-4A2B-2484DABCB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F3AC-3A7C-889C-2221-CB2177FEE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820A-A3C1-1748-C94A-61BE91E4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B1290-D3C3-2212-E2F9-50394DE0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2340-07ED-AB6D-98B5-01875F08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5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FBCC-AFA1-EB7D-8AD4-811EBAC4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0F33-A695-0473-2098-EA84EC919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701B-0292-55B2-7064-4E8B9FBD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840C-4CED-8C1D-A563-C9155284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E2C0-C2F7-9740-4E60-0C1F41E7B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9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741E-0F4A-0CA7-A262-78112D01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CAA4-444D-D094-43DB-962662F49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43A7D-1A0B-02EC-9384-A63757013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5D6C7-66C3-35DA-8633-E837D1D0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175DE-A2C7-D097-3EF8-F094E86B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8DB9-35C8-5A2C-BEA5-488141B4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0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6CFE-730A-0D90-A8AE-A8E91DE4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8EC35-BA63-774C-05B7-1A8000E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71B96-2286-DB30-15B1-7992F3651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4FCE7-3D4E-3B74-0A15-B52AB61AD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B0BD2-DAEE-2189-6043-F7C7069A3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6E75E6-7484-2A4F-A94C-6CFA1FC44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AC91C5-8C84-2226-9418-C1024E27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916456-BB0C-CB0B-CD42-3AD8DC12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5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A030-EE7E-2660-BDDE-7E3D181C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B1C7A5-4B4E-5280-7278-6AD0D8B6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3A86-4229-A30B-5480-7C97FA2C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2640C-4B0B-5111-88AB-FEAE4229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7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F054AC-86A1-C785-DB73-74CAD23E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90804-286C-D34B-56D3-4FB45089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3082B-EC4E-B40C-3F09-02A2EC4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36C1-44D2-7633-184F-69F76555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EE74-F749-0E5A-7F7A-F6B68EA50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5F8D5-A039-372F-6F8C-3237CFCD3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FFC22-2EF5-2A3E-A17C-4D2000D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324D2-8B44-10BA-7BEA-AA498055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0E8A4-78D1-F884-F5E4-E6A5725F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1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A330E-4D7A-1ABD-3C8E-A8BE48B5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C6F35-E847-98E5-0C8C-4194EFE34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BFB93-09DA-526C-7A24-122BBF1F7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186F1-2FD5-8AF2-4150-43F0C26F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680D-3E7B-76E5-4AAC-29992493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F117F-6797-E5F5-CF51-4172C732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51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4CB7F-9CAB-AD55-B67D-3C8650CEC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8F302-5ACA-064D-33C4-25359DB66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657A0-9D31-7EA5-4368-B11B2EC5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434F-1333-4178-8FBB-51304FB5F5FF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8EC9E-F18D-3D2C-231C-DC360159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C599-EE67-AF30-A9EB-8EFCD4AE0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0A7E-EFE8-4D8B-B1A1-72AC3B617A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2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27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ideo" Target="https://www.youtube.com/embed/-RMQCVIrF9U?feature=oembed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60769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op secret stamp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3's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D72F0-F468-1D85-9CFD-7FC76455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Road Safety Logo">
            <a:extLst>
              <a:ext uri="{FF2B5EF4-FFF2-40B4-BE49-F238E27FC236}">
                <a16:creationId xmlns:a16="http://schemas.microsoft.com/office/drawing/2014/main" id="{0A8C1C15-7B8C-7008-0A76-DF87D4056D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F0482931-2981-CB66-DE15-5DA7E670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7973478" y="10"/>
            <a:ext cx="4218519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470087C0-B9D9-33F0-4C1C-A6132D45D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9935" y="1448292"/>
            <a:ext cx="304800" cy="304800"/>
          </a:xfrm>
          <a:prstGeom prst="rect">
            <a:avLst/>
          </a:prstGeom>
        </p:spPr>
      </p:pic>
      <p:pic>
        <p:nvPicPr>
          <p:cNvPr id="2" name="Picture 1" descr="Road Safety Logo">
            <a:extLst>
              <a:ext uri="{FF2B5EF4-FFF2-40B4-BE49-F238E27FC236}">
                <a16:creationId xmlns:a16="http://schemas.microsoft.com/office/drawing/2014/main" id="{E8B7F290-94AF-DEB0-C2FD-35BA42DDD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5D10D-93CC-352E-15DD-6D64DCEBB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A child sitting in a car seat&#10;&#10;Description automatically generated">
            <a:extLst>
              <a:ext uri="{FF2B5EF4-FFF2-40B4-BE49-F238E27FC236}">
                <a16:creationId xmlns:a16="http://schemas.microsoft.com/office/drawing/2014/main" id="{4B6DB325-143E-13E5-1FD6-AD18D4BCCD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945" r="18169" b="-945"/>
          <a:stretch/>
        </p:blipFill>
        <p:spPr>
          <a:xfrm>
            <a:off x="1441111" y="498161"/>
            <a:ext cx="4603572" cy="598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hone with text on it&#10;&#10;Description automatically generated">
            <a:extLst>
              <a:ext uri="{FF2B5EF4-FFF2-40B4-BE49-F238E27FC236}">
                <a16:creationId xmlns:a16="http://schemas.microsoft.com/office/drawing/2014/main" id="{A568F996-617B-F450-3B71-596BD53F46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47" t="1279" r="2333"/>
          <a:stretch/>
        </p:blipFill>
        <p:spPr>
          <a:xfrm>
            <a:off x="8858251" y="762000"/>
            <a:ext cx="2686050" cy="51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AA0365-6887-612C-A544-FC936AF0A536}"/>
              </a:ext>
            </a:extLst>
          </p:cNvPr>
          <p:cNvSpPr/>
          <p:nvPr/>
        </p:nvSpPr>
        <p:spPr>
          <a:xfrm>
            <a:off x="650442" y="3607089"/>
            <a:ext cx="5833044" cy="2209800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2">
                  <a:lumMod val="40000"/>
                  <a:lumOff val="60000"/>
                </a:schemeClr>
              </a:gs>
              <a:gs pos="3700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0A61F1-1BEE-09D8-C595-7DCDC28CD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0" name="Picture 9" descr="A measuring tape with planets and a cartoon astronaut&#10;&#10;Description automatically generated">
            <a:extLst>
              <a:ext uri="{FF2B5EF4-FFF2-40B4-BE49-F238E27FC236}">
                <a16:creationId xmlns:a16="http://schemas.microsoft.com/office/drawing/2014/main" id="{F7D302E8-A15B-A21C-B419-23F13E5B3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5616" r="2450"/>
          <a:stretch/>
        </p:blipFill>
        <p:spPr>
          <a:xfrm>
            <a:off x="7634898" y="322010"/>
            <a:ext cx="3383164" cy="569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33AE436-011C-B4F5-1974-7511D2335BFB}"/>
              </a:ext>
            </a:extLst>
          </p:cNvPr>
          <p:cNvSpPr/>
          <p:nvPr/>
        </p:nvSpPr>
        <p:spPr>
          <a:xfrm>
            <a:off x="650442" y="788997"/>
            <a:ext cx="5833044" cy="2209800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2">
                  <a:lumMod val="40000"/>
                  <a:lumOff val="60000"/>
                </a:schemeClr>
              </a:gs>
              <a:gs pos="3700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95216-BB68-FED0-E486-3F0ADAE34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6142" y="884845"/>
            <a:ext cx="5947344" cy="483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Children must use a child car booster seat until they are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12 years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old or </a:t>
            </a: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135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centimetres tall, whichever comes first.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Sitting in the back of the car in your car seat is the safest, as there is likely to be less impact.</a:t>
            </a:r>
          </a:p>
        </p:txBody>
      </p:sp>
      <p:pic>
        <p:nvPicPr>
          <p:cNvPr id="2" name="Picture 1" descr="Road Safety Logo">
            <a:extLst>
              <a:ext uri="{FF2B5EF4-FFF2-40B4-BE49-F238E27FC236}">
                <a16:creationId xmlns:a16="http://schemas.microsoft.com/office/drawing/2014/main" id="{A5EF1E72-3C8C-CC85-CA27-5086C5D8C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7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C4976-DA35-3473-E80F-6C938854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2" y="1153572"/>
            <a:ext cx="3736232" cy="4461163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FFFFFF"/>
                </a:solidFill>
              </a:rPr>
              <a:t>Task for home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B661-E52C-2E55-4C69-F222B892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95" y="591343"/>
            <a:ext cx="5409756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Ask parents to measure you.</a:t>
            </a:r>
          </a:p>
          <a:p>
            <a:r>
              <a:rPr lang="en-GB" dirty="0"/>
              <a:t>If you are 135cm tall or above, you no longer need to be in a car seat. </a:t>
            </a:r>
          </a:p>
          <a:p>
            <a:r>
              <a:rPr lang="en-GB" dirty="0"/>
              <a:t>Although it is good practice to be in a car seat as long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105998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AF8D02-9B58-36E6-0682-AE85147D3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02"/>
            <a:ext cx="3394553" cy="6852498"/>
          </a:xfrm>
          <a:prstGeom prst="rect">
            <a:avLst/>
          </a:prstGeom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641DA-FF0D-D7D4-05DA-D5F52873F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green and white text&#10;&#10;Description automatically generated">
            <a:extLst>
              <a:ext uri="{FF2B5EF4-FFF2-40B4-BE49-F238E27FC236}">
                <a16:creationId xmlns:a16="http://schemas.microsoft.com/office/drawing/2014/main" id="{AA52D760-3D5A-9221-2DF1-8FC4A5730B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0"/>
          <a:stretch/>
        </p:blipFill>
        <p:spPr>
          <a:xfrm>
            <a:off x="3780237" y="221076"/>
            <a:ext cx="3681863" cy="185242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A person walking across a crosswalk at night&#10;&#10;Description automatically generated">
            <a:extLst>
              <a:ext uri="{FF2B5EF4-FFF2-40B4-BE49-F238E27FC236}">
                <a16:creationId xmlns:a16="http://schemas.microsoft.com/office/drawing/2014/main" id="{E914F935-C66F-7C1C-D802-86F09B57B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3181" y="2907126"/>
            <a:ext cx="4461986" cy="30664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A child sitting in a car seat&#10;&#10;Description automatically generated">
            <a:extLst>
              <a:ext uri="{FF2B5EF4-FFF2-40B4-BE49-F238E27FC236}">
                <a16:creationId xmlns:a16="http://schemas.microsoft.com/office/drawing/2014/main" id="{26ABCCCC-0A00-CC03-B264-EF2170FFFA4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r="22176"/>
          <a:stretch/>
        </p:blipFill>
        <p:spPr>
          <a:xfrm>
            <a:off x="4171167" y="2503415"/>
            <a:ext cx="2906038" cy="4156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Road Safety Logo">
            <a:extLst>
              <a:ext uri="{FF2B5EF4-FFF2-40B4-BE49-F238E27FC236}">
                <a16:creationId xmlns:a16="http://schemas.microsoft.com/office/drawing/2014/main" id="{C08B9017-BB37-40BD-9D98-8D0D860C74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9" name="Picture 8" descr="A screenshot of a crosswalk&#10;&#10;Description automatically generated">
            <a:extLst>
              <a:ext uri="{FF2B5EF4-FFF2-40B4-BE49-F238E27FC236}">
                <a16:creationId xmlns:a16="http://schemas.microsoft.com/office/drawing/2014/main" id="{F2EFD345-488E-8827-315A-A6FA1325E0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7784" y="256611"/>
            <a:ext cx="4081351" cy="23041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grey cell phone with black text&#10;&#10;Description automatically generated">
            <a:extLst>
              <a:ext uri="{FF2B5EF4-FFF2-40B4-BE49-F238E27FC236}">
                <a16:creationId xmlns:a16="http://schemas.microsoft.com/office/drawing/2014/main" id="{6E07FF4A-B4E2-47F4-7747-6907F8D2306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546"/>
          <a:stretch/>
        </p:blipFill>
        <p:spPr>
          <a:xfrm>
            <a:off x="262865" y="504825"/>
            <a:ext cx="2972215" cy="5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3's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47A0-B126-225E-1040-DC6E72060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Road Safety Logo">
            <a:extLst>
              <a:ext uri="{FF2B5EF4-FFF2-40B4-BE49-F238E27FC236}">
                <a16:creationId xmlns:a16="http://schemas.microsoft.com/office/drawing/2014/main" id="{E92E7FDD-5CE1-3C46-8B08-272A87745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58656" cy="146821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0400" b="1" dirty="0"/>
              <a:t>To be able to recall the 5 steps to crossing a road.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0400" b="1" dirty="0"/>
              <a:t>To state 5 safe places to cross the road.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0400" b="1" dirty="0">
              <a:solidFill>
                <a:srgbClr val="00B05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kumimoji="0" lang="en-US" sz="10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40080" y="4712263"/>
            <a:ext cx="454894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600" b="1" dirty="0">
                <a:solidFill>
                  <a:srgbClr val="000000"/>
                </a:solidFill>
                <a:ea typeface="Calibri"/>
                <a:cs typeface="Calibri"/>
              </a:rPr>
              <a:t>To be able to tell your grown up the rules for car seats.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artoon of a person reading a newspaper&#10;&#10;Description automatically generated">
            <a:extLst>
              <a:ext uri="{FF2B5EF4-FFF2-40B4-BE49-F238E27FC236}">
                <a16:creationId xmlns:a16="http://schemas.microsoft.com/office/drawing/2014/main" id="{E68BE4DB-D7D5-3901-011B-93EC241F9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476" y="1208408"/>
            <a:ext cx="3985101" cy="39851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FF3B9-FDBB-D651-767F-CE132CCC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Road Safety Logo">
            <a:extLst>
              <a:ext uri="{FF2B5EF4-FFF2-40B4-BE49-F238E27FC236}">
                <a16:creationId xmlns:a16="http://schemas.microsoft.com/office/drawing/2014/main" id="{9B9ECDB7-CD97-DADF-7B80-7881FE6C5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GB" sz="5000" b="1" u="sng" dirty="0"/>
              <a:t>What is Road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3000" b="1" i="0" dirty="0">
                <a:effectLst/>
              </a:rPr>
              <a:t>Road safety helps to keep everyone who uses the road safe and stops us from getting hurt.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It is important to know how </a:t>
            </a:r>
            <a:r>
              <a:rPr lang="en-GB" sz="3000" b="1" dirty="0"/>
              <a:t>and where to cross. This is what we are going to learn today.</a:t>
            </a:r>
            <a:endParaRPr lang="en-GB" sz="3000" b="1" i="0" dirty="0">
              <a:effectLst/>
            </a:endParaRPr>
          </a:p>
          <a:p>
            <a:endParaRPr lang="en-GB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78232-DD49-0363-3D41-FDBB8004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18" y="0"/>
            <a:ext cx="6529382" cy="6852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E2B37-0C35-5D98-5BF7-3E98A3B3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449" y="6466238"/>
            <a:ext cx="1198483" cy="357550"/>
          </a:xfrm>
          <a:prstGeom prst="rect">
            <a:avLst/>
          </a:prstGeom>
        </p:spPr>
      </p:pic>
      <p:pic>
        <p:nvPicPr>
          <p:cNvPr id="6" name="Picture 5" descr="A traffic light with clouds in the background&#10;&#10;Description automatically generated">
            <a:extLst>
              <a:ext uri="{FF2B5EF4-FFF2-40B4-BE49-F238E27FC236}">
                <a16:creationId xmlns:a16="http://schemas.microsoft.com/office/drawing/2014/main" id="{A2CE8B40-B29C-E011-91E1-E24CB8AA7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986534"/>
            <a:ext cx="5614416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Road Safety Logo">
            <a:extLst>
              <a:ext uri="{FF2B5EF4-FFF2-40B4-BE49-F238E27FC236}">
                <a16:creationId xmlns:a16="http://schemas.microsoft.com/office/drawing/2014/main" id="{9FB98E2D-295C-7ED3-47D1-6CFA3B10A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C76A0DD0-7982-9F6E-3D93-0AF348B0A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5964" y="95362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B81980-A237-3D14-88F6-B71DE80DA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0542" y="2013789"/>
            <a:ext cx="7452987" cy="4044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9B82B-9E68-7799-9206-5E1C8829C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close-up of a cell phone&#10;&#10;Description automatically generated">
            <a:extLst>
              <a:ext uri="{FF2B5EF4-FFF2-40B4-BE49-F238E27FC236}">
                <a16:creationId xmlns:a16="http://schemas.microsoft.com/office/drawing/2014/main" id="{63830718-70D7-A1BE-02D1-EA6E7FA35D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400833" y="795904"/>
            <a:ext cx="2687905" cy="5300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918FF-35B3-CCE3-CB9B-A713CC99DB99}"/>
              </a:ext>
            </a:extLst>
          </p:cNvPr>
          <p:cNvSpPr txBox="1"/>
          <p:nvPr/>
        </p:nvSpPr>
        <p:spPr>
          <a:xfrm>
            <a:off x="712012" y="1504516"/>
            <a:ext cx="22993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Mission </a:t>
            </a:r>
            <a:r>
              <a:rPr lang="en-GB" sz="3400" u="sng" dirty="0">
                <a:solidFill>
                  <a:prstClr val="black"/>
                </a:solidFill>
                <a:latin typeface="Berlin Sans FB Demi" panose="020E0802020502020306" pitchFamily="34" charset="0"/>
              </a:rPr>
              <a:t>1</a:t>
            </a:r>
            <a:r>
              <a:rPr kumimoji="0" lang="en-GB" sz="3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dirty="0">
                <a:solidFill>
                  <a:prstClr val="black"/>
                </a:solidFill>
                <a:latin typeface="Berlin Sans FB Demi" panose="020E0802020502020306" pitchFamily="34" charset="0"/>
              </a:rPr>
              <a:t>What is- The Green Cross Code?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BEC0312-136F-9A7F-62A7-DF2ACEC98B0C}"/>
              </a:ext>
            </a:extLst>
          </p:cNvPr>
          <p:cNvSpPr/>
          <p:nvPr/>
        </p:nvSpPr>
        <p:spPr>
          <a:xfrm rot="5400000">
            <a:off x="9132282" y="1270134"/>
            <a:ext cx="598089" cy="50076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E3AEF-14E7-F0BB-3E36-333E6D6DCB6E}"/>
              </a:ext>
            </a:extLst>
          </p:cNvPr>
          <p:cNvSpPr txBox="1"/>
          <p:nvPr/>
        </p:nvSpPr>
        <p:spPr>
          <a:xfrm>
            <a:off x="3302363" y="418156"/>
            <a:ext cx="8647009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 this video and let’s find out…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5DE4177-D357-6BEC-C909-E3948F0B9A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7" name="Online Media 6" title="Road Safety Week: Top tips to help you look after yourself | Newsround">
            <a:hlinkClick r:id="" action="ppaction://media"/>
            <a:extLst>
              <a:ext uri="{FF2B5EF4-FFF2-40B4-BE49-F238E27FC236}">
                <a16:creationId xmlns:a16="http://schemas.microsoft.com/office/drawing/2014/main" id="{90B0EF7F-E556-1CAA-E286-C828678D7ACD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2"/>
          <a:stretch>
            <a:fillRect/>
          </a:stretch>
        </p:blipFill>
        <p:spPr>
          <a:xfrm>
            <a:off x="4045907" y="2136518"/>
            <a:ext cx="7077205" cy="37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DDEB84E4-BA99-4A7F-114F-1BBCEA78C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0071" y="1325159"/>
            <a:ext cx="406400" cy="406400"/>
          </a:xfrm>
          <a:prstGeom prst="rect">
            <a:avLst/>
          </a:prstGeom>
        </p:spPr>
      </p:pic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7E9D61-89F6-9D0F-BFC6-F682E7B9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18473" y="-3558"/>
            <a:ext cx="5837044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9557C-002A-9A8C-8C1E-3F8A7091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F41804C-2A8E-1863-B4E8-00F7A63C34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3" name="Picture 2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5D776138-5B44-049E-861B-B426C9C02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83" y="433155"/>
            <a:ext cx="5192759" cy="5649383"/>
          </a:xfrm>
          <a:prstGeom prst="rect">
            <a:avLst/>
          </a:prstGeom>
        </p:spPr>
      </p:pic>
      <p:pic>
        <p:nvPicPr>
          <p:cNvPr id="6" name="Picture 5" descr="A cell phone with text on it&#10;&#10;Description automatically generated">
            <a:extLst>
              <a:ext uri="{FF2B5EF4-FFF2-40B4-BE49-F238E27FC236}">
                <a16:creationId xmlns:a16="http://schemas.microsoft.com/office/drawing/2014/main" id="{ED97569A-0E36-9434-A954-35A2A48B6E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53" t="1106"/>
          <a:stretch/>
        </p:blipFill>
        <p:spPr>
          <a:xfrm>
            <a:off x="1615323" y="559511"/>
            <a:ext cx="2649753" cy="53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F0482931-2981-CB66-DE15-5DA7E670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6336145" y="-46172"/>
            <a:ext cx="5855853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470087C0-B9D9-33F0-4C1C-A6132D45D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6256" y="1540571"/>
            <a:ext cx="304800" cy="304800"/>
          </a:xfrm>
          <a:prstGeom prst="rect">
            <a:avLst/>
          </a:prstGeom>
        </p:spPr>
      </p:pic>
      <p:pic>
        <p:nvPicPr>
          <p:cNvPr id="2" name="Picture 1" descr="Road Safety Logo">
            <a:extLst>
              <a:ext uri="{FF2B5EF4-FFF2-40B4-BE49-F238E27FC236}">
                <a16:creationId xmlns:a16="http://schemas.microsoft.com/office/drawing/2014/main" id="{E8B7F290-94AF-DEB0-C2FD-35BA42DDD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5D10D-93CC-352E-15DD-6D64DCEBB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7" name="Picture 6" descr="A phone with text on it&#10;&#10;Description automatically generated">
            <a:extLst>
              <a:ext uri="{FF2B5EF4-FFF2-40B4-BE49-F238E27FC236}">
                <a16:creationId xmlns:a16="http://schemas.microsoft.com/office/drawing/2014/main" id="{46492AA4-1165-FB6B-C875-18FB936789C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06" t="1594"/>
          <a:stretch/>
        </p:blipFill>
        <p:spPr>
          <a:xfrm>
            <a:off x="8246655" y="633381"/>
            <a:ext cx="2664610" cy="5235279"/>
          </a:xfrm>
          <a:prstGeom prst="rect">
            <a:avLst/>
          </a:prstGeom>
        </p:spPr>
      </p:pic>
      <p:pic>
        <p:nvPicPr>
          <p:cNvPr id="6" name="Picture 5" descr="A yellow hand with white text and black text&#10;&#10;Description automatically generated">
            <a:extLst>
              <a:ext uri="{FF2B5EF4-FFF2-40B4-BE49-F238E27FC236}">
                <a16:creationId xmlns:a16="http://schemas.microsoft.com/office/drawing/2014/main" id="{1E12AA1D-6556-A316-8522-D345C4987B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70" y="784382"/>
            <a:ext cx="5196686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0852E2-77F1-CCC0-E005-3D73FEF4E5A9}"/>
              </a:ext>
            </a:extLst>
          </p:cNvPr>
          <p:cNvSpPr txBox="1"/>
          <p:nvPr/>
        </p:nvSpPr>
        <p:spPr>
          <a:xfrm>
            <a:off x="437345" y="61920"/>
            <a:ext cx="2841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School Crossing Patrol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AA210-C65A-97AF-32A0-68BBED2A6843}"/>
              </a:ext>
            </a:extLst>
          </p:cNvPr>
          <p:cNvSpPr txBox="1"/>
          <p:nvPr/>
        </p:nvSpPr>
        <p:spPr>
          <a:xfrm>
            <a:off x="308584" y="3652042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Puffin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01866A-9BE0-BD2E-BD0F-8EDC4B5075B8}"/>
              </a:ext>
            </a:extLst>
          </p:cNvPr>
          <p:cNvSpPr txBox="1"/>
          <p:nvPr/>
        </p:nvSpPr>
        <p:spPr>
          <a:xfrm>
            <a:off x="3274040" y="3652042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Zebra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7B49F-783A-85C9-3949-F5DC5CDE8924}"/>
              </a:ext>
            </a:extLst>
          </p:cNvPr>
          <p:cNvSpPr txBox="1"/>
          <p:nvPr/>
        </p:nvSpPr>
        <p:spPr>
          <a:xfrm>
            <a:off x="6348861" y="3564866"/>
            <a:ext cx="28416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Toucan Crossing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BCDC97-0094-F2D1-72DF-DA1A4F7CAF28}"/>
              </a:ext>
            </a:extLst>
          </p:cNvPr>
          <p:cNvSpPr txBox="1"/>
          <p:nvPr/>
        </p:nvSpPr>
        <p:spPr>
          <a:xfrm>
            <a:off x="8956644" y="117338"/>
            <a:ext cx="31588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/>
              </a:rPr>
              <a:t>Underpass and Overpass</a:t>
            </a:r>
            <a:endParaRPr kumimoji="0" lang="en-GB" sz="3000" b="1" i="0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0936B6-C1EE-E811-8ABE-8CDF493D59E5}"/>
              </a:ext>
            </a:extLst>
          </p:cNvPr>
          <p:cNvSpPr txBox="1"/>
          <p:nvPr/>
        </p:nvSpPr>
        <p:spPr>
          <a:xfrm>
            <a:off x="9330052" y="3557625"/>
            <a:ext cx="2841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black"/>
                </a:solidFill>
                <a:latin typeface="Calibri" panose="020F0502020204030204"/>
              </a:rPr>
              <a:t>AND</a:t>
            </a:r>
            <a:endParaRPr kumimoji="0" lang="en-GB" sz="45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BF3DF-0F57-E53E-729D-43ABE01EE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Road Safety Logo">
            <a:extLst>
              <a:ext uri="{FF2B5EF4-FFF2-40B4-BE49-F238E27FC236}">
                <a16:creationId xmlns:a16="http://schemas.microsoft.com/office/drawing/2014/main" id="{BF79FDBB-BD3E-2A82-187B-14EC431FF1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4" name="Picture 3" descr="A crosswalk with a street light and trees&#10;&#10;Description automatically generated">
            <a:extLst>
              <a:ext uri="{FF2B5EF4-FFF2-40B4-BE49-F238E27FC236}">
                <a16:creationId xmlns:a16="http://schemas.microsoft.com/office/drawing/2014/main" id="{218742DD-E3D8-317B-DBC9-BF18D932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12" b="16012"/>
          <a:stretch/>
        </p:blipFill>
        <p:spPr>
          <a:xfrm>
            <a:off x="3472084" y="4459608"/>
            <a:ext cx="2137164" cy="1937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traffic light on a street&#10;&#10;Description automatically generated">
            <a:extLst>
              <a:ext uri="{FF2B5EF4-FFF2-40B4-BE49-F238E27FC236}">
                <a16:creationId xmlns:a16="http://schemas.microsoft.com/office/drawing/2014/main" id="{EDEE64BA-6752-E918-5830-945C214C94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20" t="652" r="7430" b="-652"/>
          <a:stretch/>
        </p:blipFill>
        <p:spPr>
          <a:xfrm>
            <a:off x="6535937" y="4172892"/>
            <a:ext cx="2373891" cy="247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gated entrance to a tunnel&#10;&#10;Description automatically generated">
            <a:extLst>
              <a:ext uri="{FF2B5EF4-FFF2-40B4-BE49-F238E27FC236}">
                <a16:creationId xmlns:a16="http://schemas.microsoft.com/office/drawing/2014/main" id="{2B49888F-C8A7-B9C0-47F7-46E7B71A5C7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614491" y="1099351"/>
            <a:ext cx="2041775" cy="2488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bridge over a road&#10;&#10;Description automatically generated">
            <a:extLst>
              <a:ext uri="{FF2B5EF4-FFF2-40B4-BE49-F238E27FC236}">
                <a16:creationId xmlns:a16="http://schemas.microsoft.com/office/drawing/2014/main" id="{6600956C-231D-4C2D-FB7C-A9434C9EE7D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04443" y="4342455"/>
            <a:ext cx="2492892" cy="1663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person in a safety vest holding a stop sign&#10;&#10;Description automatically generated">
            <a:extLst>
              <a:ext uri="{FF2B5EF4-FFF2-40B4-BE49-F238E27FC236}">
                <a16:creationId xmlns:a16="http://schemas.microsoft.com/office/drawing/2014/main" id="{C5299E63-548F-D958-54B6-C5946C86EE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009" r="20009"/>
          <a:stretch/>
        </p:blipFill>
        <p:spPr>
          <a:xfrm>
            <a:off x="841915" y="1074702"/>
            <a:ext cx="2083332" cy="231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crosswalk signal with a person walking on it&#10;&#10;Description automatically generated">
            <a:extLst>
              <a:ext uri="{FF2B5EF4-FFF2-40B4-BE49-F238E27FC236}">
                <a16:creationId xmlns:a16="http://schemas.microsoft.com/office/drawing/2014/main" id="{5ABBDB04-34C1-C90F-8F07-980759B51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27739" y="4206040"/>
            <a:ext cx="1629428" cy="2444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5F13BF-DD21-F2D7-4153-91737CBF5AE1}"/>
              </a:ext>
            </a:extLst>
          </p:cNvPr>
          <p:cNvSpPr txBox="1"/>
          <p:nvPr/>
        </p:nvSpPr>
        <p:spPr>
          <a:xfrm>
            <a:off x="3683589" y="574369"/>
            <a:ext cx="5046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>
                <a:solidFill>
                  <a:schemeClr val="accent2"/>
                </a:solidFill>
              </a:rPr>
              <a:t>What do each of the crossings look like?</a:t>
            </a:r>
          </a:p>
        </p:txBody>
      </p:sp>
    </p:spTree>
    <p:extLst>
      <p:ext uri="{BB962C8B-B14F-4D97-AF65-F5344CB8AC3E}">
        <p14:creationId xmlns:p14="http://schemas.microsoft.com/office/powerpoint/2010/main" val="29547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B7D38C-4975-0006-A3DD-D0D0AD39C512}"/>
              </a:ext>
            </a:extLst>
          </p:cNvPr>
          <p:cNvSpPr/>
          <p:nvPr/>
        </p:nvSpPr>
        <p:spPr>
          <a:xfrm>
            <a:off x="0" y="0"/>
            <a:ext cx="7919207" cy="68536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878DC-9DA5-8540-4457-F964C65D6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8" name="Picture 7" descr="A person walking across a crosswalk at night&#10;&#10;Description automatically generated">
            <a:extLst>
              <a:ext uri="{FF2B5EF4-FFF2-40B4-BE49-F238E27FC236}">
                <a16:creationId xmlns:a16="http://schemas.microsoft.com/office/drawing/2014/main" id="{55DEA6B4-B3C7-9D55-FBCA-E53E85E67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9018" y="208837"/>
            <a:ext cx="5099103" cy="3504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 child holding a colorful umbrella&#10;&#10;Description automatically generated">
            <a:extLst>
              <a:ext uri="{FF2B5EF4-FFF2-40B4-BE49-F238E27FC236}">
                <a16:creationId xmlns:a16="http://schemas.microsoft.com/office/drawing/2014/main" id="{508F8688-D587-8178-7ACC-469CA380E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r="3051"/>
          <a:stretch/>
        </p:blipFill>
        <p:spPr>
          <a:xfrm>
            <a:off x="242628" y="3978092"/>
            <a:ext cx="2510537" cy="267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child wearing a backpack&#10;&#10;Description automatically generated">
            <a:extLst>
              <a:ext uri="{FF2B5EF4-FFF2-40B4-BE49-F238E27FC236}">
                <a16:creationId xmlns:a16="http://schemas.microsoft.com/office/drawing/2014/main" id="{C4D9B85B-F509-FF56-E11D-B88EB00B64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320" y="4529030"/>
            <a:ext cx="2618938" cy="173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A yellow triangle shaped tag with silver chain&#10;&#10;Description automatically generated">
            <a:extLst>
              <a:ext uri="{FF2B5EF4-FFF2-40B4-BE49-F238E27FC236}">
                <a16:creationId xmlns:a16="http://schemas.microsoft.com/office/drawing/2014/main" id="{B4DDC8F0-5CF5-4E84-C730-2166FF31D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r="1131"/>
          <a:stretch/>
        </p:blipFill>
        <p:spPr>
          <a:xfrm>
            <a:off x="5862413" y="3978091"/>
            <a:ext cx="1873817" cy="267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Road Safety Logo">
            <a:extLst>
              <a:ext uri="{FF2B5EF4-FFF2-40B4-BE49-F238E27FC236}">
                <a16:creationId xmlns:a16="http://schemas.microsoft.com/office/drawing/2014/main" id="{762277C1-112D-805F-AB03-897E2B5DF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34157"/>
            <a:ext cx="1058944" cy="717435"/>
          </a:xfrm>
          <a:prstGeom prst="rect">
            <a:avLst/>
          </a:prstGeom>
        </p:spPr>
      </p:pic>
      <p:pic>
        <p:nvPicPr>
          <p:cNvPr id="6" name="Picture 5" descr="A hand with white text and stars&#10;&#10;Description automatically generated">
            <a:extLst>
              <a:ext uri="{FF2B5EF4-FFF2-40B4-BE49-F238E27FC236}">
                <a16:creationId xmlns:a16="http://schemas.microsoft.com/office/drawing/2014/main" id="{7E9E123F-B79A-1C7F-4A5D-A2E84B421F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39" y="725906"/>
            <a:ext cx="4374861" cy="46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812</Words>
  <Application>Microsoft Office PowerPoint</Application>
  <PresentationFormat>Widescreen</PresentationFormat>
  <Paragraphs>86</Paragraphs>
  <Slides>13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Ink Free</vt:lpstr>
      <vt:lpstr>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for home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3 - Assembly</dc:title>
  <dc:creator>Leicestershire County Council</dc:creator>
  <cp:revision>10</cp:revision>
  <dcterms:created xsi:type="dcterms:W3CDTF">2024-12-02T13:28:11Z</dcterms:created>
  <dcterms:modified xsi:type="dcterms:W3CDTF">2025-02-20T18:07:14Z</dcterms:modified>
</cp:coreProperties>
</file>