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6"/>
  </p:notesMasterIdLst>
  <p:handoutMasterIdLst>
    <p:handoutMasterId r:id="rId17"/>
  </p:handoutMasterIdLst>
  <p:sldIdLst>
    <p:sldId id="269" r:id="rId6"/>
    <p:sldId id="268" r:id="rId7"/>
    <p:sldId id="271" r:id="rId8"/>
    <p:sldId id="272" r:id="rId9"/>
    <p:sldId id="273" r:id="rId10"/>
    <p:sldId id="274" r:id="rId11"/>
    <p:sldId id="276" r:id="rId12"/>
    <p:sldId id="263" r:id="rId13"/>
    <p:sldId id="277" r:id="rId14"/>
    <p:sldId id="278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150"/>
    <a:srgbClr val="FB3F1A"/>
    <a:srgbClr val="FF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056" autoAdjust="0"/>
    <p:restoredTop sz="96681" autoAdjust="0"/>
  </p:normalViewPr>
  <p:slideViewPr>
    <p:cSldViewPr snapToGrid="0">
      <p:cViewPr varScale="1">
        <p:scale>
          <a:sx n="104" d="100"/>
          <a:sy n="104" d="100"/>
        </p:scale>
        <p:origin x="120" y="156"/>
      </p:cViewPr>
      <p:guideLst/>
    </p:cSldViewPr>
  </p:slideViewPr>
  <p:outlineViewPr>
    <p:cViewPr>
      <p:scale>
        <a:sx n="33" d="100"/>
        <a:sy n="33" d="100"/>
      </p:scale>
      <p:origin x="0" y="-22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30/05/2025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 video be embedded? Needs to be </a:t>
            </a:r>
            <a:r>
              <a:rPr lang="en-GB" dirty="0" err="1"/>
              <a:t>ina</a:t>
            </a:r>
            <a:r>
              <a:rPr lang="en-GB" dirty="0"/>
              <a:t> format that schools can down load and can show in school- not all very hi</a:t>
            </a:r>
            <a:r>
              <a:rPr lang="en-GB" baseline="0" dirty="0"/>
              <a:t>-tech facilities in schools?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7BDC8F-FE40-AD3B-EEBC-007B8DBA339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16972" y="1380323"/>
            <a:ext cx="3880625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249D3-924D-89A5-64EF-AAB647647F89}"/>
              </a:ext>
            </a:extLst>
          </p:cNvPr>
          <p:cNvSpPr txBox="1"/>
          <p:nvPr/>
        </p:nvSpPr>
        <p:spPr>
          <a:xfrm>
            <a:off x="4416972" y="2659000"/>
            <a:ext cx="48173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Bikeability is coming to our school!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C56B3E-BA8C-DC4F-960A-3AF7A35E2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703" y="1811210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69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B8B84D-2FE2-6149-BE70-99A47546B7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3600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0D15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92982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provide your children with the skills, knowledge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provide them with the confidence for all kinds of cycling in the future.</a:t>
            </a:r>
          </a:p>
        </p:txBody>
      </p:sp>
      <p:pic>
        <p:nvPicPr>
          <p:cNvPr id="8" name="Picture Placeholder 7" descr="A group of people cycling&#10;">
            <a:extLst>
              <a:ext uri="{FF2B5EF4-FFF2-40B4-BE49-F238E27FC236}">
                <a16:creationId xmlns:a16="http://schemas.microsoft.com/office/drawing/2014/main" id="{188DDE97-ADCC-BB42-850A-5508D248E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70CCCE4-75AB-ED23-832D-063274FE0FF9}"/>
              </a:ext>
            </a:extLst>
          </p:cNvPr>
          <p:cNvSpPr txBox="1">
            <a:spLocks/>
          </p:cNvSpPr>
          <p:nvPr/>
        </p:nvSpPr>
        <p:spPr>
          <a:xfrm>
            <a:off x="838199" y="2024045"/>
            <a:ext cx="5026891" cy="1404955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200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Helps children to develop and use the largest muscle groups. This helps with concentration and focus in school too!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Cycling helps them to develop good balance and spatial awareness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600" y="4046380"/>
            <a:ext cx="4895088" cy="161217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sz="1200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Cycling can provide opportunities for our pupils to develop their social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It can help them to visit new places in our community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Cycling can help them to develop some independence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193459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200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Cycling is good for your children’s health &amp; fitness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It can help to increase their </a:t>
            </a:r>
            <a:br>
              <a:rPr lang="en-GB" sz="1200" dirty="0"/>
            </a:br>
            <a:r>
              <a:rPr lang="en-GB" sz="1200" dirty="0"/>
              <a:t>physical activity levels in a fun </a:t>
            </a:r>
            <a:br>
              <a:rPr lang="en-GB" sz="1200" dirty="0"/>
            </a:br>
            <a:r>
              <a:rPr lang="en-GB" sz="1200" dirty="0"/>
              <a:t>and enjoyable way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It is better for the environment, and us, than a car journey (reduces CO2 and air pollution)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4357861"/>
            <a:ext cx="4895088" cy="1885921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1200" b="1" dirty="0"/>
              <a:t>THINKING</a:t>
            </a:r>
          </a:p>
          <a:p>
            <a:pPr>
              <a:spcBef>
                <a:spcPts val="600"/>
              </a:spcBef>
              <a:buClr>
                <a:srgbClr val="60D150"/>
              </a:buClr>
            </a:pPr>
            <a:r>
              <a:rPr lang="en-GB" sz="1200" dirty="0"/>
              <a:t>There are many skills </a:t>
            </a:r>
            <a:r>
              <a:rPr lang="en-GB" sz="1200" dirty="0" err="1"/>
              <a:t>Bikeability</a:t>
            </a:r>
            <a:r>
              <a:rPr lang="en-GB" sz="1200" dirty="0"/>
              <a:t> can </a:t>
            </a:r>
            <a:br>
              <a:rPr lang="en-GB" sz="1200" dirty="0"/>
            </a:br>
            <a:r>
              <a:rPr lang="en-GB" sz="1200" dirty="0"/>
              <a:t>help with, including: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Developing decision making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200" dirty="0"/>
              <a:t>Independent thinking</a:t>
            </a:r>
          </a:p>
        </p:txBody>
      </p:sp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children for a journey</a:t>
            </a:r>
          </a:p>
          <a:p>
            <a:r>
              <a:rPr lang="en-GB" dirty="0"/>
              <a:t>Help children to check their bicycle </a:t>
            </a:r>
            <a:br>
              <a:rPr lang="en-GB" dirty="0"/>
            </a:br>
            <a:r>
              <a:rPr lang="en-GB" dirty="0"/>
              <a:t>is ready for a journey</a:t>
            </a:r>
          </a:p>
          <a:p>
            <a:r>
              <a:rPr lang="en-GB" dirty="0"/>
              <a:t>Help children to set off, pedal, slow down and stop (including looking behind, cycling one handed, turning and controlling speed</a:t>
            </a:r>
            <a:r>
              <a:rPr lang="en-GB" sz="1400" dirty="0"/>
              <a:t>)</a:t>
            </a:r>
            <a:br>
              <a:rPr lang="en-GB" sz="1400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DEC02-F75F-F34F-A392-0A818E64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820" y="4572000"/>
            <a:ext cx="1645980" cy="19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children to cycle safely and responsibly</a:t>
            </a:r>
          </a:p>
          <a:p>
            <a:r>
              <a:rPr lang="en-GB" dirty="0"/>
              <a:t>Help children identify and respond to hazards</a:t>
            </a:r>
          </a:p>
          <a:p>
            <a:r>
              <a:rPr lang="en-GB" dirty="0"/>
              <a:t>Help children to start and stop on-road journeys and maintain suitable riding positions</a:t>
            </a:r>
          </a:p>
          <a:p>
            <a:r>
              <a:rPr lang="en-GB" dirty="0"/>
              <a:t>Show children how to share the road and communicate with other road users</a:t>
            </a:r>
          </a:p>
          <a:p>
            <a:r>
              <a:rPr lang="en-GB" dirty="0"/>
              <a:t>Help children to understand signals, signs and road markings</a:t>
            </a:r>
          </a:p>
          <a:p>
            <a:r>
              <a:rPr lang="en-GB" dirty="0"/>
              <a:t>Help children to understand how to manage risk when cycling</a:t>
            </a:r>
          </a:p>
          <a:p>
            <a:r>
              <a:rPr lang="en-GB" dirty="0"/>
              <a:t>Help children negotiate </a:t>
            </a:r>
            <a:br>
              <a:rPr lang="en-GB" dirty="0"/>
            </a:br>
            <a:r>
              <a:rPr lang="en-GB" dirty="0"/>
              <a:t>junctions (pass side </a:t>
            </a:r>
            <a:br>
              <a:rPr lang="en-GB" dirty="0"/>
            </a:br>
            <a:r>
              <a:rPr lang="en-GB" dirty="0"/>
              <a:t>roads, turn at </a:t>
            </a:r>
            <a:br>
              <a:rPr lang="en-GB" dirty="0"/>
            </a:br>
            <a:r>
              <a:rPr lang="en-GB" dirty="0"/>
              <a:t>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69482-3497-8E4A-BC6F-8A3B67F4D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266" y="4351491"/>
            <a:ext cx="2100534" cy="21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Level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8648" cy="3284693"/>
          </a:xfrm>
        </p:spPr>
        <p:txBody>
          <a:bodyPr/>
          <a:lstStyle/>
          <a:p>
            <a:r>
              <a:rPr lang="en-GB" dirty="0"/>
              <a:t>Be taught on busy and more challenging roads </a:t>
            </a:r>
          </a:p>
          <a:p>
            <a:r>
              <a:rPr lang="en-GB" dirty="0"/>
              <a:t>Help children to plan a journey</a:t>
            </a:r>
          </a:p>
          <a:p>
            <a:r>
              <a:rPr lang="en-GB" dirty="0"/>
              <a:t>Help children to plan and ride assertively everywhere cycling is permitted</a:t>
            </a:r>
          </a:p>
          <a:p>
            <a:r>
              <a:rPr lang="en-GB" dirty="0"/>
              <a:t>Support children to maintain suitable riding positions</a:t>
            </a:r>
          </a:p>
          <a:p>
            <a:endParaRPr lang="en-GB" dirty="0"/>
          </a:p>
          <a:p>
            <a:r>
              <a:rPr lang="en-GB" dirty="0"/>
              <a:t>Help children to cooperate with, and respect other road users (including avoiding driver blind spots and riding with others)</a:t>
            </a:r>
          </a:p>
          <a:p>
            <a:r>
              <a:rPr lang="en-GB" dirty="0"/>
              <a:t>Give children the skills to </a:t>
            </a:r>
            <a:br>
              <a:rPr lang="en-GB" dirty="0"/>
            </a:br>
            <a:r>
              <a:rPr lang="en-GB" dirty="0"/>
              <a:t>pass queuing traffic and </a:t>
            </a:r>
            <a:br>
              <a:rPr lang="en-GB" dirty="0"/>
            </a:br>
            <a:r>
              <a:rPr lang="en-GB" dirty="0"/>
              <a:t>use junctions controlled </a:t>
            </a:r>
            <a:br>
              <a:rPr lang="en-GB" dirty="0"/>
            </a:br>
            <a:r>
              <a:rPr lang="en-GB" dirty="0"/>
              <a:t>by traffic lights</a:t>
            </a:r>
            <a:br>
              <a:rPr lang="en-GB" sz="44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A09ED-F5E4-F34A-9E51-F20CC4B31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Bikeability</a:t>
            </a:r>
            <a:r>
              <a:rPr lang="en-GB" dirty="0"/>
              <a:t> instructors will come to the school to deliver the training.</a:t>
            </a:r>
          </a:p>
          <a:p>
            <a:r>
              <a:rPr lang="en-GB" dirty="0"/>
              <a:t>They are all trained to deliver National Standard cycle training.</a:t>
            </a:r>
          </a:p>
          <a:p>
            <a:r>
              <a:rPr lang="en-GB" dirty="0"/>
              <a:t>They are all DBS checked.</a:t>
            </a:r>
          </a:p>
          <a:p>
            <a:r>
              <a:rPr lang="en-GB" dirty="0"/>
              <a:t>They work in schools all over </a:t>
            </a:r>
            <a:br>
              <a:rPr lang="en-GB" dirty="0"/>
            </a:br>
            <a:r>
              <a:rPr lang="en-GB" dirty="0"/>
              <a:t>the country and will provide </a:t>
            </a:r>
            <a:br>
              <a:rPr lang="en-GB" dirty="0"/>
            </a:br>
            <a:r>
              <a:rPr lang="en-GB" dirty="0"/>
              <a:t>a really enjoyable opportunity </a:t>
            </a:r>
            <a:br>
              <a:rPr lang="en-GB" dirty="0"/>
            </a:br>
            <a:r>
              <a:rPr lang="en-GB" dirty="0"/>
              <a:t>for our pupils!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21D02-FA21-0D4D-BDB9-3F23748B6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32" y="3429000"/>
            <a:ext cx="1649051" cy="2302727"/>
          </a:xfrm>
          <a:prstGeom prst="rect">
            <a:avLst/>
          </a:prstGeom>
        </p:spPr>
      </p:pic>
      <p:pic>
        <p:nvPicPr>
          <p:cNvPr id="13" name="Picture Placeholder 12" descr="A person riding a bicycle">
            <a:extLst>
              <a:ext uri="{FF2B5EF4-FFF2-40B4-BE49-F238E27FC236}">
                <a16:creationId xmlns:a16="http://schemas.microsoft.com/office/drawing/2014/main" id="{1A171645-A42A-7E40-897F-9FC297BC08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8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5348344B-6E14-0E43-B13B-AE9316DE4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219591"/>
            <a:ext cx="6796229" cy="3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have a letter with details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is a consent form that needs to be signed to allow your child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A000"/>
                </a:solidFill>
              </a:rPr>
              <a:t>[schools add in here about access to bikes &amp; helmets- do pupils need their own, do you have some you can lend them, does the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provider have any the school can borrow. We are aiming to make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as accessible as possible]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If you would like to cycle, but don’t feel confident enough to cycle on the roads yourself, do contact the training provider to get some training for yourself too.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Visit </a:t>
            </a:r>
            <a:r>
              <a:rPr lang="en-GB" dirty="0" err="1">
                <a:solidFill>
                  <a:srgbClr val="60D150"/>
                </a:solidFill>
              </a:rPr>
              <a:t>www.bikeability.org.uk</a:t>
            </a:r>
            <a:r>
              <a:rPr lang="en-GB" dirty="0">
                <a:solidFill>
                  <a:srgbClr val="60D150"/>
                </a:solidFill>
              </a:rPr>
              <a:t> </a:t>
            </a:r>
            <a:r>
              <a:rPr lang="en-GB" dirty="0"/>
              <a:t>to sign up to the </a:t>
            </a:r>
            <a:r>
              <a:rPr lang="en-GB" dirty="0" err="1"/>
              <a:t>Bikeability</a:t>
            </a:r>
            <a:r>
              <a:rPr lang="en-GB" dirty="0"/>
              <a:t> Club </a:t>
            </a:r>
            <a:br>
              <a:rPr lang="en-GB" dirty="0"/>
            </a:br>
            <a:r>
              <a:rPr lang="en-GB" dirty="0"/>
              <a:t>(advice, competitions, special offers, newsletter etc)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E44E3-8521-1945-95D2-AC45A751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422F9C-8FC7-4E40-A847-120E2970007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754507d-80b7-4732-aa91-1bd259b279a1"/>
    <ds:schemaRef ds:uri="http://purl.org/dc/terms/"/>
    <ds:schemaRef ds:uri="http://schemas.openxmlformats.org/package/2006/metadata/core-properties"/>
    <ds:schemaRef ds:uri="5478f610-55f3-467b-bec7-79e756b45d5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647</Words>
  <Application>Microsoft Office PowerPoint</Application>
  <PresentationFormat>Widescreen</PresentationFormat>
  <Paragraphs>61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Master</vt:lpstr>
      <vt:lpstr>Blank</vt:lpstr>
      <vt:lpstr>Welcome</vt:lpstr>
      <vt:lpstr>What is Bikeability?</vt:lpstr>
      <vt:lpstr>Why are we providing this in school?</vt:lpstr>
      <vt:lpstr>Level 1</vt:lpstr>
      <vt:lpstr>Level 2</vt:lpstr>
      <vt:lpstr>Level 3</vt:lpstr>
      <vt:lpstr>Who delivers the training?</vt:lpstr>
      <vt:lpstr>A Bikeability Journey</vt:lpstr>
      <vt:lpstr>What happens next?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Bikeability presentation for families</dc:title>
  <dc:creator>LeicestershireCountyCouncil@leics.onmicrosoft.com</dc:creator>
  <cp:revision>40</cp:revision>
  <cp:lastPrinted>2020-01-23T15:41:04Z</cp:lastPrinted>
  <dcterms:created xsi:type="dcterms:W3CDTF">2020-01-13T13:20:20Z</dcterms:created>
  <dcterms:modified xsi:type="dcterms:W3CDTF">2025-05-30T15:11:06Z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