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41" r:id="rId3"/>
    <p:sldId id="277" r:id="rId4"/>
    <p:sldId id="276" r:id="rId5"/>
    <p:sldId id="344" r:id="rId6"/>
    <p:sldId id="262" r:id="rId7"/>
    <p:sldId id="345" r:id="rId8"/>
    <p:sldId id="346" r:id="rId9"/>
    <p:sldId id="261" r:id="rId10"/>
    <p:sldId id="354" r:id="rId11"/>
    <p:sldId id="365" r:id="rId12"/>
    <p:sldId id="349" r:id="rId13"/>
    <p:sldId id="362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22" autoAdjust="0"/>
  </p:normalViewPr>
  <p:slideViewPr>
    <p:cSldViewPr snapToGrid="0">
      <p:cViewPr varScale="1">
        <p:scale>
          <a:sx n="71" d="100"/>
          <a:sy n="71" d="100"/>
        </p:scale>
        <p:origin x="11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5435-6641-4E7C-9990-47F0344BACDA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DEB1C-48F8-4126-A039-EA8628BFA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2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page will change and mission music should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9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8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Play </a:t>
            </a:r>
            <a:r>
              <a:rPr lang="en-GB" b="0" dirty="0">
                <a:highlight>
                  <a:srgbClr val="FFFF00"/>
                </a:highlight>
              </a:rPr>
              <a:t>video   </a:t>
            </a:r>
            <a:r>
              <a:rPr lang="en-GB" b="1" dirty="0">
                <a:highlight>
                  <a:srgbClr val="FFFF00"/>
                </a:highlight>
              </a:rPr>
              <a:t>*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*PAUSE at 24 seconds.**</a:t>
            </a:r>
          </a:p>
          <a:p>
            <a:endParaRPr lang="en-GB" dirty="0"/>
          </a:p>
          <a:p>
            <a:r>
              <a:rPr lang="en-GB" dirty="0"/>
              <a:t>Discuss how many passes were made?  Reveal </a:t>
            </a:r>
            <a:r>
              <a:rPr lang="en-GB" b="1" dirty="0"/>
              <a:t>13</a:t>
            </a:r>
            <a:r>
              <a:rPr lang="en-GB" dirty="0"/>
              <a:t> being the answer</a:t>
            </a:r>
          </a:p>
          <a:p>
            <a:endParaRPr lang="en-GB" dirty="0"/>
          </a:p>
          <a:p>
            <a:r>
              <a:rPr lang="en-GB" dirty="0"/>
              <a:t>Why didn’t we all see the bear? Why was the counting so difficult? What was distracting us? The black team’s passes. The constant movement. The number of people.</a:t>
            </a:r>
          </a:p>
          <a:p>
            <a:endParaRPr lang="en-GB" dirty="0"/>
          </a:p>
          <a:p>
            <a:r>
              <a:rPr lang="en-GB" dirty="0"/>
              <a:t>This is similar to how when we are distracted by something we don’t see dangers – so it is important to walk safely and sensibly – looking all around us when using the road.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0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to them about putting the phone away </a:t>
            </a:r>
          </a:p>
          <a:p>
            <a:r>
              <a:rPr lang="en-GB" dirty="0"/>
              <a:t>Or producing a plan which means they don’t need a phone, choosing a route they know, only using this route, having a set time to get home by</a:t>
            </a:r>
          </a:p>
          <a:p>
            <a:r>
              <a:rPr lang="en-GB" dirty="0"/>
              <a:t>Thinking of a plan in an emergency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Really important message! Really remind the children about talking with their adults.</a:t>
            </a:r>
          </a:p>
          <a:p>
            <a:endParaRPr lang="en-GB" dirty="0"/>
          </a:p>
          <a:p>
            <a:r>
              <a:rPr lang="en-GB" dirty="0"/>
              <a:t>Re-cap each of the sections. What can we remember?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7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page will change and mission music should start.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6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Click to reveal each of the lesson objectives.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statement. These will be what we will cover this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55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this phrase mean?</a:t>
            </a:r>
          </a:p>
          <a:p>
            <a:r>
              <a:rPr lang="en-GB" dirty="0"/>
              <a:t>Why do we stop? Where should we stop?</a:t>
            </a:r>
          </a:p>
          <a:p>
            <a:r>
              <a:rPr lang="en-GB" dirty="0"/>
              <a:t>What are we looking for? Where are we looking?</a:t>
            </a:r>
          </a:p>
          <a:p>
            <a:r>
              <a:rPr lang="en-GB" dirty="0"/>
              <a:t>What are we listening for?</a:t>
            </a:r>
          </a:p>
          <a:p>
            <a:r>
              <a:rPr lang="en-GB" dirty="0"/>
              <a:t>What should we be thinking before making the decision to cross?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6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Anyone know the name of any of these crossings? Do you know of any local to our school? How do each work? What are the rules?</a:t>
            </a:r>
          </a:p>
          <a:p>
            <a:endParaRPr lang="en-GB" dirty="0"/>
          </a:p>
          <a:p>
            <a:r>
              <a:rPr lang="en-GB" dirty="0"/>
              <a:t>Click to reveal each answer. </a:t>
            </a:r>
          </a:p>
          <a:p>
            <a:r>
              <a:rPr lang="en-GB" dirty="0"/>
              <a:t>1 – Zebra crossing. Black and white stripes. Yellow flashing beacons. Drivers SHOULD stop if you are waiting next to one.</a:t>
            </a:r>
          </a:p>
          <a:p>
            <a:r>
              <a:rPr lang="en-GB" dirty="0"/>
              <a:t>2 – Pelican crossing. Used to be a lot more common. Press the button and red light will stop the traffic. Red man/Green walking man displays across the road, often accompanied by a beeping sound for a set period of time. </a:t>
            </a:r>
          </a:p>
          <a:p>
            <a:r>
              <a:rPr lang="en-GB" dirty="0"/>
              <a:t>3 – Puffin crossing. Similar to a pelican crossing. Red man/green walking man displayed on same side. Sensors built in detecting traffic and pedestrians. This will not change the traffic light to green until the crossing is clear of pedestrians.</a:t>
            </a:r>
          </a:p>
          <a:p>
            <a:r>
              <a:rPr lang="en-GB" dirty="0"/>
              <a:t>4 – Toucan crossing. ‘Two can’ cross. Designed for bikes and pedestrians. Usually wider and on outskirts of towns.</a:t>
            </a:r>
          </a:p>
          <a:p>
            <a:r>
              <a:rPr lang="en-GB" dirty="0"/>
              <a:t>5 – Underpass. Tunnel built in for pedestrians to walk under wider, busier roads.</a:t>
            </a:r>
          </a:p>
          <a:p>
            <a:r>
              <a:rPr lang="en-GB" dirty="0"/>
              <a:t>6 – School Crossing Patrol. Often referred to as lollipop man or lollipop lady. They tell you when it is safe to cross.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0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we think ‘Be Bright, Be Seen’ means?</a:t>
            </a:r>
          </a:p>
          <a:p>
            <a:endParaRPr lang="en-GB" dirty="0"/>
          </a:p>
          <a:p>
            <a:r>
              <a:rPr lang="en-GB" dirty="0"/>
              <a:t>Click to read each top tip.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7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through each statistic.</a:t>
            </a:r>
          </a:p>
          <a:p>
            <a:endParaRPr lang="en-GB" dirty="0"/>
          </a:p>
          <a:p>
            <a:r>
              <a:rPr lang="en-GB" dirty="0"/>
              <a:t>Talk about 8-9am and 3-7pm being the times that we are walking to and from school or attending clubs/going out with friends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3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4AD3-3405-C430-33F7-5E5E2F2F5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410B0-D8F6-B849-5C22-276D918DC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E0BD-ACDD-2FA1-799F-13F1372B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1EDEE-D23A-16A4-C40B-E75AF149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D1216-64B8-C7A7-35F0-361AB75A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4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FE55-B7A9-EEBD-9DA7-5356DE2F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C7105-60F7-3B78-5699-A8BD8985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EC1-84B7-5B33-9500-373D9819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0369-FEF5-5C80-1674-1B21AE39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1C375-AE31-7D5F-CC33-13CA3A7F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FDCC9-490C-A141-C24D-6B485D1C6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724C8-A391-971A-D9C7-CC3C52AFC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72B0-6038-CBFF-EC67-B0283239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7CFB-4F64-5877-3526-E0460C90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43D4-9ADC-A282-B160-04E73C70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2B01-4BFB-41BA-3DB3-491EF53A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07D6-1CDA-06E5-1309-7D4CAED2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7E7F-BEB6-7D22-DF1A-D6E2575B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51FD3-5B62-6C1E-06B4-7843DF31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CB41-E9CC-8733-06F9-D0B78F68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8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E01A-4154-3563-1778-4494F09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619FB-62B7-0B17-4567-B9D84FCC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D326-3B60-576E-6614-34136C37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36BF-1984-5D13-BE40-64E393B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C2B9-19DF-45F0-1D2D-20802A81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1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E20-E29A-BB35-5E4F-EA5C54A6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BD2C-D7CF-E86F-3C08-B5ED8EBAB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C9E18-87F9-068D-E691-FFFE3F664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A0059-A407-C2FF-B333-ACFC41D2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4B6AF-7B3F-7E33-D22D-97E69887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215E-FBE2-8BAB-63F6-EA34EA4D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5799-8626-F1EB-2867-7D70CB3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80BCA-6652-95DD-BB43-E20925BD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B300F-9BAA-353B-C38F-B81E86CA1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6B2EA-6862-77A6-9718-48F8AD5B2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C88B2-365E-5B13-6447-1B5927EAE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B4D8E-FF4E-11E0-45A5-5A613B1B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1D2BD-4A83-7BD5-760D-63E331D2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11655-BCE2-83F0-8775-8DDE6134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3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ACFE-C311-DB3B-8B9D-595212C7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F84DE-ED97-58B7-D48F-CFB7F510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B6DFD-A0DC-876C-1FFE-6AACB314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23A1A-38B7-CD74-974B-86EEC80D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05CD1-51E8-DACB-7CF8-5664012B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73181-23C4-BBC8-F2FD-B8EEF4C7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823C2-53E5-A448-0E80-C4C9ABBA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7375-72EF-2989-68EB-F91E43D3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C9CD-CF91-8AC3-221E-78470E08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7DAAD-0EBC-12EC-4D3A-2452B7E7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4A962-A482-CF29-FA47-BEC299E8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7F60-98EA-96A1-55CE-2FDBB805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F0B86-AA68-BF29-B108-9CEBC554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C3E9-6E17-1F1E-EFF1-E9BA51BF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A4E2A-CC5F-8BED-A93E-9ECAA16D4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7A29E-0374-B99A-1362-0733F61D2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82945-6F42-6CD1-BD61-5F8587D2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4D62D-261D-8C0A-E6BE-359741D7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1F4DF-C42F-E4F9-C429-BB32732B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A6D0E-A5D4-949D-C812-322A5A5B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6B6E6-0B77-16AD-194E-730062F7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1082-CFCE-4B00-3B34-D6734747B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3011-43E2-4DD2-A95C-3FF2A0417A0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EFD2A-CBA1-84BB-CB90-0CF506644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6FFF-E77F-9185-4D9B-7899EBB3A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video" Target="https://www.youtube.com/embed/xNSgmm9FX2s?feature=oembed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31.jp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60769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5's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LCC logo">
            <a:extLst>
              <a:ext uri="{FF2B5EF4-FFF2-40B4-BE49-F238E27FC236}">
                <a16:creationId xmlns:a16="http://schemas.microsoft.com/office/drawing/2014/main" id="{FE0D72F0-F468-1D85-9CFD-7FC76455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Road safety logo">
            <a:extLst>
              <a:ext uri="{FF2B5EF4-FFF2-40B4-BE49-F238E27FC236}">
                <a16:creationId xmlns:a16="http://schemas.microsoft.com/office/drawing/2014/main" id="{653B54E1-D65D-F666-9920-8017D1657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D1A9-2EE1-B8E6-2A00-67E8D14D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59" y="1099185"/>
            <a:ext cx="4857750" cy="4055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4000" b="1" i="0" dirty="0">
                <a:effectLst/>
              </a:rPr>
              <a:t>Be observant!</a:t>
            </a:r>
          </a:p>
          <a:p>
            <a:endParaRPr lang="en-GB" sz="11200" b="0" i="0" dirty="0">
              <a:effectLst/>
            </a:endParaRPr>
          </a:p>
          <a:p>
            <a:pPr marL="0" indent="0">
              <a:buNone/>
            </a:pPr>
            <a:r>
              <a:rPr lang="en-GB" sz="11200" b="0" i="0" dirty="0">
                <a:effectLst/>
              </a:rPr>
              <a:t>Pay attention when walking to school or home</a:t>
            </a:r>
            <a:r>
              <a:rPr lang="en-GB" sz="11200" dirty="0"/>
              <a:t>.</a:t>
            </a:r>
          </a:p>
          <a:p>
            <a:endParaRPr lang="en-GB" sz="11200" dirty="0"/>
          </a:p>
          <a:p>
            <a:pPr marL="0" indent="0">
              <a:buNone/>
            </a:pPr>
            <a:r>
              <a:rPr lang="en-GB" sz="11200" b="0" i="0" dirty="0">
                <a:effectLst/>
              </a:rPr>
              <a:t>Don’t be distracted by: </a:t>
            </a:r>
          </a:p>
          <a:p>
            <a:pPr marL="0" indent="0">
              <a:buNone/>
            </a:pPr>
            <a:r>
              <a:rPr lang="en-GB" sz="11200" i="1" dirty="0"/>
              <a:t>- chatting to your </a:t>
            </a:r>
            <a:r>
              <a:rPr lang="en-GB" sz="11200" b="0" i="1" dirty="0">
                <a:effectLst/>
              </a:rPr>
              <a:t>friends</a:t>
            </a:r>
          </a:p>
          <a:p>
            <a:pPr marL="0" indent="0">
              <a:buNone/>
            </a:pPr>
            <a:r>
              <a:rPr lang="en-GB" sz="11200" i="1" dirty="0"/>
              <a:t>- using your </a:t>
            </a:r>
            <a:r>
              <a:rPr lang="en-GB" sz="11200" b="0" i="1" dirty="0">
                <a:effectLst/>
              </a:rPr>
              <a:t>phone </a:t>
            </a:r>
          </a:p>
          <a:p>
            <a:pPr marL="0" indent="0">
              <a:buNone/>
            </a:pPr>
            <a:r>
              <a:rPr lang="en-GB" sz="11200" b="0" i="1" dirty="0">
                <a:effectLst/>
              </a:rPr>
              <a:t>- listening to music</a:t>
            </a:r>
          </a:p>
          <a:p>
            <a:pPr marL="0" indent="0">
              <a:buNone/>
            </a:pPr>
            <a:endParaRPr lang="en-GB" sz="11200" b="0" i="0" dirty="0">
              <a:effectLst/>
            </a:endParaRPr>
          </a:p>
          <a:p>
            <a:pPr marL="0" indent="0">
              <a:buNone/>
            </a:pPr>
            <a:r>
              <a:rPr lang="en-GB" sz="11200" b="1" dirty="0"/>
              <a:t>Even</a:t>
            </a:r>
            <a:r>
              <a:rPr lang="en-GB" sz="11200" dirty="0"/>
              <a:t> dribbling a football or eating snacks could affect your concentration!</a:t>
            </a:r>
            <a:endParaRPr lang="en-GB" sz="11200" b="0" i="0" dirty="0">
              <a:effectLst/>
            </a:endParaRP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BF2A1-3E6C-BE77-C031-2306BE827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r="14198" b="-1"/>
          <a:stretch/>
        </p:blipFill>
        <p:spPr>
          <a:xfrm>
            <a:off x="8379605" y="583477"/>
            <a:ext cx="3168675" cy="3139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4D7F8-1DAC-F0FF-1697-1E01DBCA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"/>
            <a:ext cx="4857750" cy="92115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CE60A5-2E69-04D6-5AFB-156371D84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625" y="0"/>
            <a:ext cx="4680499" cy="784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Distractions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FA673-6BD1-4B32-B96B-A2E88D15B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938" y="2925532"/>
            <a:ext cx="3032093" cy="3348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A83ED-E19D-EFDD-B438-F5C854330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8D1E94-F4CE-02BE-286C-E945CDFF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E0A56-9311-A838-A723-CA2C8153D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3126885"/>
            <a:ext cx="641765" cy="69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B2E82-D170-9A5D-6059-116C29567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2026212"/>
            <a:ext cx="641765" cy="69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2D8742-A6AB-914A-5B26-A6A700685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992875"/>
            <a:ext cx="641765" cy="697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BA51D9-3FCB-EE12-3370-868A83414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5260895"/>
            <a:ext cx="641765" cy="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FL Viral - Awareness Test (Moonwalking Bear)">
            <a:hlinkClick r:id="" action="ppaction://media"/>
            <a:extLst>
              <a:ext uri="{FF2B5EF4-FFF2-40B4-BE49-F238E27FC236}">
                <a16:creationId xmlns:a16="http://schemas.microsoft.com/office/drawing/2014/main" id="{4C62A9B6-170A-1CD5-E079-39B59140F9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92444" y="1360298"/>
            <a:ext cx="7700962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B94A6-9513-985D-AF8C-C22263720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865C1-7A92-FDD3-F69F-25BF3E380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6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9B517FCE-2C13-3272-9DC4-488E2AB7A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924" y="1360298"/>
            <a:ext cx="304800" cy="304800"/>
          </a:xfrm>
          <a:prstGeom prst="rect">
            <a:avLst/>
          </a:prstGeom>
        </p:spPr>
      </p:pic>
      <p:pic>
        <p:nvPicPr>
          <p:cNvPr id="7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003D8899-5692-A37B-4D74-755AD253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6" r="38292" b="1"/>
          <a:stretch/>
        </p:blipFill>
        <p:spPr bwMode="auto">
          <a:xfrm>
            <a:off x="1" y="0"/>
            <a:ext cx="405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FDD38-7BAD-C323-440D-1824A81B0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246"/>
          <a:stretch/>
        </p:blipFill>
        <p:spPr>
          <a:xfrm>
            <a:off x="498916" y="599439"/>
            <a:ext cx="2781688" cy="5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E93CE-F078-7A07-74C3-597629D2E6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26988"/>
            <a:ext cx="9721850" cy="4351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be 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SMOMBIE!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96E82-05FA-EE8E-EDCB-456D3EE9F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1D41A-6518-BE25-328E-393742EB0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C0C7C-5A48-C500-33F4-8FDE4C66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074" y="231957"/>
            <a:ext cx="3280570" cy="2389793"/>
          </a:xfrm>
          <a:prstGeom prst="rect">
            <a:avLst/>
          </a:prstGeom>
        </p:spPr>
      </p:pic>
      <p:pic>
        <p:nvPicPr>
          <p:cNvPr id="6" name="Picture 5" descr="a zombie addicted to his smartphone.">
            <a:extLst>
              <a:ext uri="{FF2B5EF4-FFF2-40B4-BE49-F238E27FC236}">
                <a16:creationId xmlns:a16="http://schemas.microsoft.com/office/drawing/2014/main" id="{E35E5DA5-4F0E-B484-8752-4F4A7F916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 b="3564"/>
          <a:stretch/>
        </p:blipFill>
        <p:spPr>
          <a:xfrm>
            <a:off x="3589020" y="3080474"/>
            <a:ext cx="5223510" cy="35455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6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7D27B2C4-9F9F-D49C-7F29-258C0064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6" r="38292" b="1"/>
          <a:stretch/>
        </p:blipFill>
        <p:spPr bwMode="auto">
          <a:xfrm>
            <a:off x="-59448" y="-21854"/>
            <a:ext cx="5096415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A819A8-AEFA-05EC-AD31-7039BD19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AE3F5-7252-4992-BC5A-58E81E467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A01C0AF-80C7-7E07-4962-0FC425A83C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28074" y="216168"/>
            <a:ext cx="359213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Distractions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CC6A85-B90F-AB27-C53C-48052928A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84" y="2366820"/>
            <a:ext cx="2114030" cy="330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9E0C9-C559-BED5-618E-61586323F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22" t="1324" b="-480"/>
          <a:stretch/>
        </p:blipFill>
        <p:spPr>
          <a:xfrm>
            <a:off x="1057275" y="295275"/>
            <a:ext cx="2922677" cy="5922606"/>
          </a:xfrm>
          <a:prstGeom prst="rect">
            <a:avLst/>
          </a:prstGeom>
        </p:spPr>
      </p:pic>
      <p:pic>
        <p:nvPicPr>
          <p:cNvPr id="3" name="Picture 2" descr="a zombie addicted to his smartphone.">
            <a:extLst>
              <a:ext uri="{FF2B5EF4-FFF2-40B4-BE49-F238E27FC236}">
                <a16:creationId xmlns:a16="http://schemas.microsoft.com/office/drawing/2014/main" id="{DCCA567B-8D4F-2AAB-08C5-E78BF94574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 b="3564"/>
          <a:stretch/>
        </p:blipFill>
        <p:spPr>
          <a:xfrm>
            <a:off x="7908796" y="2699132"/>
            <a:ext cx="3680950" cy="26379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/>
              <a:t>Thank you!</a:t>
            </a:r>
            <a:br>
              <a:rPr lang="en-US" sz="2900" b="1"/>
            </a:br>
            <a:endParaRPr lang="en-US" sz="29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D1823-C005-3A73-C115-54A19C3B3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7" y="1416715"/>
            <a:ext cx="5069590" cy="150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3EE06-EE7D-583C-D042-EA6A794F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0" y="671201"/>
            <a:ext cx="442691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5's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547A0-B126-225E-1040-DC6E72060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F455D-2CA2-F935-6550-6EE98BEB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BE4DB-D7D5-3901-011B-93EC241F9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76" y="1208408"/>
            <a:ext cx="3985101" cy="3985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FF3B9-FDBB-D651-767F-CE132CCC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A29AC-6627-77F0-4F01-12118156230E}"/>
              </a:ext>
            </a:extLst>
          </p:cNvPr>
          <p:cNvSpPr txBox="1"/>
          <p:nvPr/>
        </p:nvSpPr>
        <p:spPr>
          <a:xfrm>
            <a:off x="640080" y="2836741"/>
            <a:ext cx="4663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 be able to explain how distractions can have an impact on using the road safely. </a:t>
            </a:r>
          </a:p>
          <a:p>
            <a:endParaRPr lang="en-GB" sz="2800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59801-D157-BBF9-2715-0A8A13658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/>
              <a:t>What is Road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3000" b="1" i="0" dirty="0">
                <a:effectLst/>
              </a:rPr>
              <a:t>Road safety helps to keep everyone who uses the road safe and stops us from getting hurt.</a:t>
            </a:r>
          </a:p>
          <a:p>
            <a:endParaRPr lang="en-GB" sz="3000" b="1" i="0" dirty="0">
              <a:effectLst/>
            </a:endParaRPr>
          </a:p>
          <a:p>
            <a:r>
              <a:rPr lang="en-GB" sz="3000" b="1" i="0" dirty="0">
                <a:effectLst/>
              </a:rPr>
              <a:t>It is important to know how to behave when we are near the road and that’s what we are going to learn today.</a:t>
            </a:r>
          </a:p>
          <a:p>
            <a:endParaRPr lang="en-GB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78232-DD49-0363-3D41-FDBB8004F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18" y="1691640"/>
            <a:ext cx="6529382" cy="3360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E2B37-0C35-5D98-5BF7-3E98A3B3F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449" y="6466238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E8B40-B29C-E011-91E1-E24CB8AA7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101" y="1968246"/>
            <a:ext cx="5614416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D4C9B-1FD6-79D1-18F1-BD6B964B1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4354830" cy="6852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820" y="6318880"/>
            <a:ext cx="1198483" cy="357550"/>
          </a:xfrm>
          <a:prstGeom prst="rect">
            <a:avLst/>
          </a:prstGeom>
        </p:spPr>
      </p:pic>
      <p:pic>
        <p:nvPicPr>
          <p:cNvPr id="3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28E5ED4B-A204-85DF-B5C4-4F717D6B3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116690" y="623367"/>
            <a:ext cx="4106725" cy="517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B1DDB9A-81AD-5D94-AF65-709D5B0771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0283" y="1807130"/>
            <a:ext cx="2533147" cy="355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What do we need to think about when walking to school?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0C2DA-8188-DB22-8318-B35ACB40F43B}"/>
              </a:ext>
            </a:extLst>
          </p:cNvPr>
          <p:cNvSpPr/>
          <p:nvPr/>
        </p:nvSpPr>
        <p:spPr>
          <a:xfrm>
            <a:off x="8483173" y="514469"/>
            <a:ext cx="32626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pedestrian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Crossings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02A4E0-1DC6-52BB-B49D-4EEA9FD5DB62}"/>
              </a:ext>
            </a:extLst>
          </p:cNvPr>
          <p:cNvSpPr/>
          <p:nvPr/>
        </p:nvSpPr>
        <p:spPr>
          <a:xfrm>
            <a:off x="4381271" y="421839"/>
            <a:ext cx="3509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ow to cross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the road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193C05-A4F3-D44E-75FB-1A3E189B92E7}"/>
              </a:ext>
            </a:extLst>
          </p:cNvPr>
          <p:cNvSpPr/>
          <p:nvPr/>
        </p:nvSpPr>
        <p:spPr>
          <a:xfrm>
            <a:off x="4738210" y="3997836"/>
            <a:ext cx="3151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 Bright,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 Seen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81E215-4C76-93B3-C87E-85D8C99B1FC3}"/>
              </a:ext>
            </a:extLst>
          </p:cNvPr>
          <p:cNvSpPr/>
          <p:nvPr/>
        </p:nvSpPr>
        <p:spPr>
          <a:xfrm>
            <a:off x="8483173" y="4449703"/>
            <a:ext cx="359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Distractions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421669-B2E0-5E2E-AC6E-F582020F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" idx="3"/>
          </p:cNvCxnSpPr>
          <p:nvPr/>
        </p:nvCxnSpPr>
        <p:spPr>
          <a:xfrm flipV="1">
            <a:off x="4354830" y="3429000"/>
            <a:ext cx="7837170" cy="27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742A19-6F45-AA72-E898-15A9D475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73415" y="0"/>
            <a:ext cx="93345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44EF4A5-CEB1-1F7C-76C2-786689804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9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D27C62-C07F-DF30-B21B-77A3C18D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6451" y="1250644"/>
            <a:ext cx="2651760" cy="55062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BF37F-BA1F-DD60-43ED-E81579C4F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3741" y="1250644"/>
            <a:ext cx="2651760" cy="5493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5A641-8222-6DF2-F32F-DC8AF5272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5940" y="1250644"/>
            <a:ext cx="2651760" cy="54793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139AF-F8E4-31C9-AD6F-A354348F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" y="1237452"/>
            <a:ext cx="2651760" cy="55062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12192000" cy="112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B73C6-E3C4-A2CF-D759-E2FCF5C8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-102823"/>
            <a:ext cx="11503198" cy="1325563"/>
          </a:xfrm>
        </p:spPr>
        <p:txBody>
          <a:bodyPr>
            <a:normAutofit fontScale="90000"/>
          </a:bodyPr>
          <a:lstStyle/>
          <a:p>
            <a:r>
              <a:rPr lang="en-GB" sz="6500" b="1" dirty="0"/>
              <a:t>Remember you are never too old to…</a:t>
            </a:r>
            <a:endParaRPr lang="en-GB" sz="6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D0A76-1739-A2DB-E2C9-731CA3591F45}"/>
              </a:ext>
            </a:extLst>
          </p:cNvPr>
          <p:cNvSpPr/>
          <p:nvPr/>
        </p:nvSpPr>
        <p:spPr>
          <a:xfrm>
            <a:off x="654715" y="1678306"/>
            <a:ext cx="1489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CB3FB-8AA4-34E1-BACD-DE003EF1D378}"/>
              </a:ext>
            </a:extLst>
          </p:cNvPr>
          <p:cNvSpPr/>
          <p:nvPr/>
        </p:nvSpPr>
        <p:spPr>
          <a:xfrm>
            <a:off x="3692353" y="1690688"/>
            <a:ext cx="155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E33A0-E294-B871-D58A-DF046DB43E9D}"/>
              </a:ext>
            </a:extLst>
          </p:cNvPr>
          <p:cNvSpPr/>
          <p:nvPr/>
        </p:nvSpPr>
        <p:spPr>
          <a:xfrm>
            <a:off x="6642902" y="1678306"/>
            <a:ext cx="186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38FA9-65AD-24C1-5CB5-804F9472A98F}"/>
              </a:ext>
            </a:extLst>
          </p:cNvPr>
          <p:cNvSpPr/>
          <p:nvPr/>
        </p:nvSpPr>
        <p:spPr>
          <a:xfrm>
            <a:off x="9868928" y="1690688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Think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820" y="6318880"/>
            <a:ext cx="1198483" cy="35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67C446-9A09-0044-8726-6F205B28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8900" r="18190" b="18901"/>
          <a:stretch/>
        </p:blipFill>
        <p:spPr>
          <a:xfrm>
            <a:off x="378036" y="2882369"/>
            <a:ext cx="2124288" cy="2059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70322C-711B-C416-8B0C-AF876846D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9774" r="14756" b="20149"/>
          <a:stretch/>
        </p:blipFill>
        <p:spPr>
          <a:xfrm>
            <a:off x="3298416" y="3092990"/>
            <a:ext cx="2367830" cy="1638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C9C14D-3AC7-1FF0-D234-016375A9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9143" r="16430" b="8579"/>
          <a:stretch/>
        </p:blipFill>
        <p:spPr>
          <a:xfrm>
            <a:off x="6504151" y="2878620"/>
            <a:ext cx="2170940" cy="25975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1F44AA-257C-B3D2-7BD7-0EB7BD638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8561" b="8985"/>
          <a:stretch/>
        </p:blipFill>
        <p:spPr>
          <a:xfrm>
            <a:off x="9726284" y="3001363"/>
            <a:ext cx="2122071" cy="23520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312139-C18E-3370-6689-3B730217C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DA7E4C-7D6B-C51E-7CA2-BCCE3806E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0" t="652" r="7430" b="-652"/>
          <a:stretch/>
        </p:blipFill>
        <p:spPr>
          <a:xfrm>
            <a:off x="8942906" y="755057"/>
            <a:ext cx="2076719" cy="216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"/>
            <a:ext cx="4354830" cy="921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907" y="6475250"/>
            <a:ext cx="1198483" cy="35755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B1DDB9A-81AD-5D94-AF65-709D5B0771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251" y="0"/>
            <a:ext cx="4000327" cy="784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Pedestrian Crossings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1F43F-C325-435F-0A05-8A54DB674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4" b="3971"/>
          <a:stretch/>
        </p:blipFill>
        <p:spPr>
          <a:xfrm>
            <a:off x="5179714" y="872836"/>
            <a:ext cx="3048283" cy="2356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6AD06-6421-F441-FF3D-6A89FCA9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4" y="3866872"/>
            <a:ext cx="2004341" cy="2830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00976-6201-2E53-1716-FE636E5EE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87" y="3931000"/>
            <a:ext cx="2506503" cy="270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9FD300-99A1-6C55-AA99-81B96F466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7755" r="15805" b="7829"/>
          <a:stretch/>
        </p:blipFill>
        <p:spPr>
          <a:xfrm>
            <a:off x="2565845" y="4213830"/>
            <a:ext cx="3284646" cy="2504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01EAC9-177D-C7D6-A242-2DF0E8570A2B}"/>
              </a:ext>
            </a:extLst>
          </p:cNvPr>
          <p:cNvSpPr txBox="1"/>
          <p:nvPr/>
        </p:nvSpPr>
        <p:spPr>
          <a:xfrm>
            <a:off x="177251" y="1082145"/>
            <a:ext cx="4312930" cy="240065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000" dirty="0"/>
              <a:t>Zebra Crossing</a:t>
            </a:r>
          </a:p>
          <a:p>
            <a:pPr marL="342900" indent="-342900">
              <a:buAutoNum type="arabicPeriod"/>
            </a:pPr>
            <a:r>
              <a:rPr lang="en-GB" sz="3000" dirty="0"/>
              <a:t>Puffin Crossing</a:t>
            </a:r>
          </a:p>
          <a:p>
            <a:pPr marL="342900" indent="-342900">
              <a:buAutoNum type="arabicPeriod"/>
            </a:pPr>
            <a:r>
              <a:rPr lang="en-GB" sz="3000" dirty="0"/>
              <a:t>Toucan Crossing</a:t>
            </a:r>
          </a:p>
          <a:p>
            <a:pPr marL="342900" indent="-342900">
              <a:buAutoNum type="arabicPeriod"/>
            </a:pPr>
            <a:r>
              <a:rPr lang="en-GB" sz="3000" dirty="0"/>
              <a:t>School Crossing Patrol</a:t>
            </a:r>
          </a:p>
          <a:p>
            <a:pPr marL="342900" indent="-342900">
              <a:buFontTx/>
              <a:buAutoNum type="arabicPeriod"/>
            </a:pPr>
            <a:r>
              <a:rPr lang="en-GB" sz="3000" dirty="0"/>
              <a:t>Underpass and overpass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27C76F-F843-8279-33D1-59DECF1DB85F}"/>
              </a:ext>
            </a:extLst>
          </p:cNvPr>
          <p:cNvSpPr txBox="1"/>
          <p:nvPr/>
        </p:nvSpPr>
        <p:spPr>
          <a:xfrm>
            <a:off x="7734345" y="2784960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86DDA-3968-BC0C-5A97-74162891C1F6}"/>
              </a:ext>
            </a:extLst>
          </p:cNvPr>
          <p:cNvSpPr txBox="1"/>
          <p:nvPr/>
        </p:nvSpPr>
        <p:spPr>
          <a:xfrm>
            <a:off x="1811654" y="6232724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A14B18-8E52-8113-B54F-62E8F276D30E}"/>
              </a:ext>
            </a:extLst>
          </p:cNvPr>
          <p:cNvSpPr txBox="1"/>
          <p:nvPr/>
        </p:nvSpPr>
        <p:spPr>
          <a:xfrm>
            <a:off x="9156113" y="2400156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E3D838-1EB9-E4DA-1D41-FD6BDBB649E7}"/>
              </a:ext>
            </a:extLst>
          </p:cNvPr>
          <p:cNvSpPr txBox="1"/>
          <p:nvPr/>
        </p:nvSpPr>
        <p:spPr>
          <a:xfrm>
            <a:off x="5317857" y="6232724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F22553-3ADD-24F4-498A-5C903DC3955E}"/>
              </a:ext>
            </a:extLst>
          </p:cNvPr>
          <p:cNvSpPr txBox="1"/>
          <p:nvPr/>
        </p:nvSpPr>
        <p:spPr>
          <a:xfrm>
            <a:off x="6488914" y="6140565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46C61-B5BA-A33E-6FFC-1FAF31E0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D8070-27B9-6EDF-A2AC-630746FB0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521873" y="4143276"/>
            <a:ext cx="2475914" cy="1895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45B4D-F2D7-166E-3FD8-B3D4892780BD}"/>
              </a:ext>
            </a:extLst>
          </p:cNvPr>
          <p:cNvSpPr txBox="1"/>
          <p:nvPr/>
        </p:nvSpPr>
        <p:spPr>
          <a:xfrm>
            <a:off x="7782395" y="4748654"/>
            <a:ext cx="28416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prstClr val="black"/>
                </a:solidFill>
                <a:latin typeface="Calibri" panose="020F0502020204030204"/>
              </a:rPr>
              <a:t>&amp;</a:t>
            </a:r>
            <a:endParaRPr kumimoji="0" lang="en-GB" sz="45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793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4857750" cy="921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907" y="6475250"/>
            <a:ext cx="1198483" cy="35755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B1DDB9A-81AD-5D94-AF65-709D5B0771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625" y="0"/>
            <a:ext cx="4680499" cy="784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Be Bright, Be Seen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058AA-7E5F-493F-A19A-236C5387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4706" y="1100128"/>
            <a:ext cx="3909360" cy="225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04313-7EF6-2B39-ADC2-9DC68209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31" r="1131"/>
          <a:stretch/>
        </p:blipFill>
        <p:spPr>
          <a:xfrm>
            <a:off x="2394280" y="3532150"/>
            <a:ext cx="2222373" cy="3167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0FA3B-DBCA-65A2-5488-D32AAD95291E}"/>
              </a:ext>
            </a:extLst>
          </p:cNvPr>
          <p:cNvSpPr txBox="1"/>
          <p:nvPr/>
        </p:nvSpPr>
        <p:spPr>
          <a:xfrm>
            <a:off x="6812280" y="504385"/>
            <a:ext cx="528511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When walking to and from school sometimes it can be dark, especially when the clocks have changed in Autumn.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1" dirty="0"/>
          </a:p>
          <a:p>
            <a:r>
              <a:rPr lang="en-GB" sz="2600" b="1" dirty="0"/>
              <a:t>Consider wearing items of clothing such as a coat that is brightly coloured.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1" dirty="0"/>
          </a:p>
          <a:p>
            <a:r>
              <a:rPr lang="en-GB" sz="2600" b="1" dirty="0"/>
              <a:t>Think about getting a bag with reflective strips or putting a reflective keyring on your bag so it reflects the light off it, letting drivers know you are there.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B100A-1F19-97E9-FA64-B1D27FF31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8449" r="19515" b="26999"/>
          <a:stretch/>
        </p:blipFill>
        <p:spPr>
          <a:xfrm>
            <a:off x="308595" y="3602863"/>
            <a:ext cx="1793097" cy="280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E190CE-A892-8CAC-2600-C5894F1B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00C8C-570B-B3F6-99D7-14071F77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504385"/>
            <a:ext cx="847068" cy="92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DB6FD-EF39-F15C-C480-C3593D4B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4148901"/>
            <a:ext cx="847068" cy="921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BDD82-E876-43A4-5608-02C4370D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2492457"/>
            <a:ext cx="847068" cy="9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C9FD-241A-5053-FD8F-1A79D256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375" y="0"/>
            <a:ext cx="7157000" cy="5826551"/>
          </a:xfrm>
        </p:spPr>
        <p:txBody>
          <a:bodyPr anchor="ctr">
            <a:noAutofit/>
          </a:bodyPr>
          <a:lstStyle/>
          <a:p>
            <a:r>
              <a:rPr lang="en-GB" sz="2300" b="0" i="0" dirty="0">
                <a:effectLst/>
              </a:rPr>
              <a:t>Road accidents are one of the main reasons that young people die.</a:t>
            </a:r>
          </a:p>
          <a:p>
            <a:pPr marL="0" indent="0">
              <a:buNone/>
            </a:pPr>
            <a:endParaRPr lang="en-GB" sz="2300" b="0" i="0" dirty="0">
              <a:effectLst/>
            </a:endParaRPr>
          </a:p>
          <a:p>
            <a:r>
              <a:rPr lang="en-GB" sz="2300" b="0" i="0" dirty="0">
                <a:effectLst/>
              </a:rPr>
              <a:t>Government figures show that </a:t>
            </a:r>
            <a:r>
              <a:rPr lang="en-GB" sz="2300" b="1" i="0" dirty="0">
                <a:effectLst/>
              </a:rPr>
              <a:t>88 children </a:t>
            </a:r>
            <a:r>
              <a:rPr lang="en-GB" sz="2300" b="0" i="0" dirty="0">
                <a:effectLst/>
              </a:rPr>
              <a:t>aged 15 and under were hurt on UK roads </a:t>
            </a:r>
            <a:r>
              <a:rPr lang="en-GB" sz="2300" b="1" i="0" dirty="0">
                <a:effectLst/>
              </a:rPr>
              <a:t>every week </a:t>
            </a:r>
            <a:r>
              <a:rPr lang="en-GB" sz="2300" b="0" i="0" dirty="0">
                <a:effectLst/>
              </a:rPr>
              <a:t>in 2023.</a:t>
            </a:r>
          </a:p>
          <a:p>
            <a:pPr marL="0" indent="0">
              <a:buNone/>
            </a:pPr>
            <a:endParaRPr lang="en-GB" sz="2300" b="0" i="0" dirty="0">
              <a:effectLst/>
            </a:endParaRPr>
          </a:p>
          <a:p>
            <a:r>
              <a:rPr lang="en-GB" sz="2300" b="1" i="0" dirty="0">
                <a:effectLst/>
              </a:rPr>
              <a:t>26 </a:t>
            </a:r>
            <a:r>
              <a:rPr lang="en-GB" sz="2300" b="0" i="0" dirty="0">
                <a:effectLst/>
              </a:rPr>
              <a:t>of the 88 children were either killed or left with serious, life-changing injuries. </a:t>
            </a:r>
          </a:p>
          <a:p>
            <a:endParaRPr lang="en-GB" sz="2300" dirty="0"/>
          </a:p>
          <a:p>
            <a:r>
              <a:rPr lang="en-GB" sz="2300" b="0" i="0" dirty="0">
                <a:effectLst/>
              </a:rPr>
              <a:t>Most of these injuries take place between </a:t>
            </a:r>
            <a:r>
              <a:rPr lang="en-GB" sz="2300" b="1" i="0" dirty="0">
                <a:effectLst/>
              </a:rPr>
              <a:t>8 am and 9 am </a:t>
            </a:r>
            <a:r>
              <a:rPr lang="en-GB" sz="2300" b="0" i="0" dirty="0">
                <a:effectLst/>
              </a:rPr>
              <a:t>and between </a:t>
            </a:r>
            <a:r>
              <a:rPr lang="en-GB" sz="2300" b="1" i="0" dirty="0">
                <a:effectLst/>
              </a:rPr>
              <a:t>3 pm and 7 pm.</a:t>
            </a:r>
          </a:p>
          <a:p>
            <a:endParaRPr lang="en-GB" sz="2300" b="1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A8A0F-76C1-FDB3-E4C2-0595FD68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4857750" cy="9211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8D9504-FA40-BB1E-B659-38A1367632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625" y="0"/>
            <a:ext cx="4680499" cy="784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Distractions</a:t>
            </a:r>
          </a:p>
        </p:txBody>
      </p:sp>
      <p:pic>
        <p:nvPicPr>
          <p:cNvPr id="9" name="Picture 8" descr="Free A Sheet of Paper on Top of a Brown Envelope Stock Photo">
            <a:extLst>
              <a:ext uri="{FF2B5EF4-FFF2-40B4-BE49-F238E27FC236}">
                <a16:creationId xmlns:a16="http://schemas.microsoft.com/office/drawing/2014/main" id="{96E3047F-B79A-4E0B-95F8-AEBECFBEE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464967" y="1346361"/>
            <a:ext cx="3673927" cy="462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74E3D0-13CE-D3C9-20DB-79A103421316}"/>
              </a:ext>
            </a:extLst>
          </p:cNvPr>
          <p:cNvSpPr txBox="1"/>
          <p:nvPr/>
        </p:nvSpPr>
        <p:spPr>
          <a:xfrm>
            <a:off x="737509" y="2246829"/>
            <a:ext cx="3128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it so important?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818EE1-15BF-486B-604C-F028D5CB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64C94-F0AD-B74C-6727-0E28163C5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C8E5F9-72AE-D4F7-57B1-970F75DED60A}"/>
              </a:ext>
            </a:extLst>
          </p:cNvPr>
          <p:cNvSpPr/>
          <p:nvPr/>
        </p:nvSpPr>
        <p:spPr>
          <a:xfrm>
            <a:off x="4719892" y="4965851"/>
            <a:ext cx="743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want you to be safe!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07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897</Words>
  <Application>Microsoft Office PowerPoint</Application>
  <PresentationFormat>Widescreen</PresentationFormat>
  <Paragraphs>119</Paragraphs>
  <Slides>14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ADLaM Display</vt:lpstr>
      <vt:lpstr>Arial</vt:lpstr>
      <vt:lpstr>Calibri</vt:lpstr>
      <vt:lpstr>Calibri Light</vt:lpstr>
      <vt:lpstr>Haettenschweiler</vt:lpstr>
      <vt:lpstr>Ink Free</vt:lpstr>
      <vt:lpstr>Office Theme</vt:lpstr>
      <vt:lpstr>Year 5's Road Safety Mission </vt:lpstr>
      <vt:lpstr>Year 5's Road Safety Mission </vt:lpstr>
      <vt:lpstr>Our Mission:    </vt:lpstr>
      <vt:lpstr>What is Road Safety?</vt:lpstr>
      <vt:lpstr>What do we need to think about when walking to school?</vt:lpstr>
      <vt:lpstr>Remember you are never too old to…</vt:lpstr>
      <vt:lpstr>Pedestrian Crossings</vt:lpstr>
      <vt:lpstr>Be Bright, Be Seen</vt:lpstr>
      <vt:lpstr>Distractions</vt:lpstr>
      <vt:lpstr>Distractions</vt:lpstr>
      <vt:lpstr>PowerPoint Presentation</vt:lpstr>
      <vt:lpstr>Don’t be a  SMOMBIE!</vt:lpstr>
      <vt:lpstr>Distractions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5 - Assembly </dc:title>
  <dc:creator>LeicestershireCountyCouncil@leics.onmicrosoft.com</dc:creator>
  <cp:lastModifiedBy>Nishad Karim</cp:lastModifiedBy>
  <cp:revision>17</cp:revision>
  <dcterms:created xsi:type="dcterms:W3CDTF">2024-12-02T14:12:51Z</dcterms:created>
  <dcterms:modified xsi:type="dcterms:W3CDTF">2025-11-04T12:12:16Z</dcterms:modified>
</cp:coreProperties>
</file>