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handoutMasterIdLst>
    <p:handoutMasterId r:id="rId31"/>
  </p:handoutMasterIdLst>
  <p:sldIdLst>
    <p:sldId id="322" r:id="rId5"/>
    <p:sldId id="321" r:id="rId6"/>
    <p:sldId id="318" r:id="rId7"/>
    <p:sldId id="320" r:id="rId8"/>
    <p:sldId id="332" r:id="rId9"/>
    <p:sldId id="334" r:id="rId10"/>
    <p:sldId id="335" r:id="rId11"/>
    <p:sldId id="317" r:id="rId12"/>
    <p:sldId id="319" r:id="rId13"/>
    <p:sldId id="323" r:id="rId14"/>
    <p:sldId id="326" r:id="rId15"/>
    <p:sldId id="331" r:id="rId16"/>
    <p:sldId id="275" r:id="rId17"/>
    <p:sldId id="276" r:id="rId18"/>
    <p:sldId id="277" r:id="rId19"/>
    <p:sldId id="338" r:id="rId20"/>
    <p:sldId id="278" r:id="rId21"/>
    <p:sldId id="339" r:id="rId22"/>
    <p:sldId id="312" r:id="rId23"/>
    <p:sldId id="340" r:id="rId24"/>
    <p:sldId id="343" r:id="rId25"/>
    <p:sldId id="341" r:id="rId26"/>
    <p:sldId id="342" r:id="rId27"/>
    <p:sldId id="310" r:id="rId28"/>
    <p:sldId id="32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26" autoAdjust="0"/>
    <p:restoredTop sz="86020" autoAdjust="0"/>
  </p:normalViewPr>
  <p:slideViewPr>
    <p:cSldViewPr snapToGrid="0">
      <p:cViewPr varScale="1">
        <p:scale>
          <a:sx n="54" d="100"/>
          <a:sy n="54" d="100"/>
        </p:scale>
        <p:origin x="1256" y="52"/>
      </p:cViewPr>
      <p:guideLst/>
    </p:cSldViewPr>
  </p:slideViewPr>
  <p:outlineViewPr>
    <p:cViewPr>
      <p:scale>
        <a:sx n="33" d="100"/>
        <a:sy n="33" d="100"/>
      </p:scale>
      <p:origin x="0" y="-7776"/>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8C1E70-EDC6-4E99-B68B-E2422BD1B412}" type="doc">
      <dgm:prSet loTypeId="urn:microsoft.com/office/officeart/2005/8/layout/vProcess5" loCatId="process" qsTypeId="urn:microsoft.com/office/officeart/2005/8/quickstyle/simple5" qsCatId="simple" csTypeId="urn:microsoft.com/office/officeart/2005/8/colors/accent1_2" csCatId="accent1" phldr="1"/>
      <dgm:spPr/>
      <dgm:t>
        <a:bodyPr/>
        <a:lstStyle/>
        <a:p>
          <a:endParaRPr lang="en-US"/>
        </a:p>
      </dgm:t>
    </dgm:pt>
    <dgm:pt modelId="{F9397CE0-E1F0-4736-B563-0511AECCCD48}">
      <dgm:prSet custT="1"/>
      <dgm:spPr>
        <a:solidFill>
          <a:schemeClr val="accent4">
            <a:lumMod val="75000"/>
          </a:schemeClr>
        </a:solidFill>
        <a:ln>
          <a:solidFill>
            <a:schemeClr val="accent1">
              <a:lumMod val="40000"/>
              <a:lumOff val="60000"/>
            </a:schemeClr>
          </a:solidFill>
        </a:ln>
      </dgm:spPr>
      <dgm:t>
        <a:bodyPr/>
        <a:lstStyle/>
        <a:p>
          <a:r>
            <a:rPr lang="en-GB" sz="1700" dirty="0"/>
            <a:t>    A new hierarchy of road users  - People who can cause the most harm have the greatest responsibility to reduce danger. Drivers of larger vehicles must take extra care around more vulnerable road users such as pedestrians, cyclists, and horse riders</a:t>
          </a:r>
          <a:r>
            <a:rPr lang="en-GB" sz="2000" dirty="0"/>
            <a:t>. </a:t>
          </a:r>
          <a:endParaRPr lang="en-US" sz="2000" dirty="0"/>
        </a:p>
      </dgm:t>
    </dgm:pt>
    <dgm:pt modelId="{E2F53C5B-86EF-4514-8BF2-F98D71E123CF}" type="parTrans" cxnId="{C1710671-E5A9-4EC9-ADFF-139276DE5F13}">
      <dgm:prSet/>
      <dgm:spPr/>
      <dgm:t>
        <a:bodyPr/>
        <a:lstStyle/>
        <a:p>
          <a:endParaRPr lang="en-US"/>
        </a:p>
      </dgm:t>
    </dgm:pt>
    <dgm:pt modelId="{B9281E66-790B-4AAE-8960-13C3D4493529}" type="sibTrans" cxnId="{C1710671-E5A9-4EC9-ADFF-139276DE5F13}">
      <dgm:prSet/>
      <dgm:spPr/>
      <dgm:t>
        <a:bodyPr/>
        <a:lstStyle/>
        <a:p>
          <a:endParaRPr lang="en-US"/>
        </a:p>
      </dgm:t>
    </dgm:pt>
    <dgm:pt modelId="{7A6A9617-D7B4-467A-A4BB-1874F90095DF}">
      <dgm:prSet/>
      <dgm:spPr>
        <a:solidFill>
          <a:schemeClr val="accent4">
            <a:lumMod val="75000"/>
          </a:schemeClr>
        </a:solidFill>
        <a:ln>
          <a:solidFill>
            <a:schemeClr val="accent1">
              <a:lumMod val="40000"/>
              <a:lumOff val="60000"/>
            </a:schemeClr>
          </a:solidFill>
        </a:ln>
      </dgm:spPr>
      <dgm:t>
        <a:bodyPr/>
        <a:lstStyle/>
        <a:p>
          <a:r>
            <a:rPr lang="en-GB" dirty="0"/>
            <a:t>   Pedestrians have priority at junctions - Drivers and cyclists should give way to pedestrians who are crossing or waiting to cross at a junction, including side roads.</a:t>
          </a:r>
          <a:endParaRPr lang="en-US" dirty="0"/>
        </a:p>
      </dgm:t>
    </dgm:pt>
    <dgm:pt modelId="{67DA3210-D38A-41F1-8364-49429A8A9D76}" type="parTrans" cxnId="{DBCB726B-DF47-439E-A90E-C6CEED1CCCCD}">
      <dgm:prSet/>
      <dgm:spPr/>
      <dgm:t>
        <a:bodyPr/>
        <a:lstStyle/>
        <a:p>
          <a:endParaRPr lang="en-US"/>
        </a:p>
      </dgm:t>
    </dgm:pt>
    <dgm:pt modelId="{CFB8476A-DE64-42AB-8261-CFB5E2DF34DB}" type="sibTrans" cxnId="{DBCB726B-DF47-439E-A90E-C6CEED1CCCCD}">
      <dgm:prSet/>
      <dgm:spPr/>
      <dgm:t>
        <a:bodyPr/>
        <a:lstStyle/>
        <a:p>
          <a:endParaRPr lang="en-US"/>
        </a:p>
      </dgm:t>
    </dgm:pt>
    <dgm:pt modelId="{70B43D59-5427-47AC-8128-8478CAFEE1B7}">
      <dgm:prSet/>
      <dgm:spPr>
        <a:solidFill>
          <a:schemeClr val="accent4">
            <a:lumMod val="75000"/>
          </a:schemeClr>
        </a:solidFill>
        <a:ln>
          <a:solidFill>
            <a:schemeClr val="accent1">
              <a:lumMod val="40000"/>
              <a:lumOff val="60000"/>
            </a:schemeClr>
          </a:solidFill>
        </a:ln>
      </dgm:spPr>
      <dgm:t>
        <a:bodyPr/>
        <a:lstStyle/>
        <a:p>
          <a:r>
            <a:rPr lang="en-GB" dirty="0"/>
            <a:t>   Cyclists can ride in the centre of the lane - Cyclists are allowed to ride in the middle of the lane on quieter roads, in slow traffic, or when approaching junctions, to improve visibility and safety. </a:t>
          </a:r>
          <a:endParaRPr lang="en-US" dirty="0"/>
        </a:p>
      </dgm:t>
    </dgm:pt>
    <dgm:pt modelId="{F48DD729-9CAB-4FB2-9C7B-DDE75744B199}" type="parTrans" cxnId="{532DCBC4-E7E5-461B-A398-CC1FBE258BFD}">
      <dgm:prSet/>
      <dgm:spPr/>
      <dgm:t>
        <a:bodyPr/>
        <a:lstStyle/>
        <a:p>
          <a:endParaRPr lang="en-US"/>
        </a:p>
      </dgm:t>
    </dgm:pt>
    <dgm:pt modelId="{FB3CAFAC-AE68-4B36-83CD-FB75E970E795}" type="sibTrans" cxnId="{532DCBC4-E7E5-461B-A398-CC1FBE258BFD}">
      <dgm:prSet/>
      <dgm:spPr/>
      <dgm:t>
        <a:bodyPr/>
        <a:lstStyle/>
        <a:p>
          <a:endParaRPr lang="en-US"/>
        </a:p>
      </dgm:t>
    </dgm:pt>
    <dgm:pt modelId="{458192FB-0B74-46D8-BDF9-05E5D3440EBE}">
      <dgm:prSet/>
      <dgm:spPr>
        <a:solidFill>
          <a:schemeClr val="accent4">
            <a:lumMod val="75000"/>
          </a:schemeClr>
        </a:solidFill>
        <a:ln>
          <a:solidFill>
            <a:schemeClr val="accent1">
              <a:lumMod val="40000"/>
              <a:lumOff val="60000"/>
            </a:schemeClr>
          </a:solidFill>
        </a:ln>
      </dgm:spPr>
      <dgm:t>
        <a:bodyPr/>
        <a:lstStyle/>
        <a:p>
          <a:r>
            <a:rPr lang="en-GB" dirty="0"/>
            <a:t>  Drivers must give more space when overtaking cyclists - When overtaking a cyclist, drivers should leave at least 1.5 metres at speeds up to 30 mph, and more space when travelling faster. </a:t>
          </a:r>
          <a:endParaRPr lang="en-US" dirty="0"/>
        </a:p>
      </dgm:t>
    </dgm:pt>
    <dgm:pt modelId="{075C92D5-6BD0-470C-B6FE-18FC20113016}" type="parTrans" cxnId="{3BDBA84D-1514-4852-94D4-754203AD4E35}">
      <dgm:prSet/>
      <dgm:spPr/>
      <dgm:t>
        <a:bodyPr/>
        <a:lstStyle/>
        <a:p>
          <a:endParaRPr lang="en-US"/>
        </a:p>
      </dgm:t>
    </dgm:pt>
    <dgm:pt modelId="{00CB2550-4258-4061-A306-284B98450905}" type="sibTrans" cxnId="{3BDBA84D-1514-4852-94D4-754203AD4E35}">
      <dgm:prSet/>
      <dgm:spPr/>
      <dgm:t>
        <a:bodyPr/>
        <a:lstStyle/>
        <a:p>
          <a:endParaRPr lang="en-US"/>
        </a:p>
      </dgm:t>
    </dgm:pt>
    <dgm:pt modelId="{22595FEF-A9E1-4F1C-817A-1C520EC13D1C}" type="pres">
      <dgm:prSet presAssocID="{BF8C1E70-EDC6-4E99-B68B-E2422BD1B412}" presName="outerComposite" presStyleCnt="0">
        <dgm:presLayoutVars>
          <dgm:chMax val="5"/>
          <dgm:dir/>
          <dgm:resizeHandles val="exact"/>
        </dgm:presLayoutVars>
      </dgm:prSet>
      <dgm:spPr/>
    </dgm:pt>
    <dgm:pt modelId="{418C3A30-A24F-4E64-B06A-B31098703BBB}" type="pres">
      <dgm:prSet presAssocID="{BF8C1E70-EDC6-4E99-B68B-E2422BD1B412}" presName="dummyMaxCanvas" presStyleCnt="0">
        <dgm:presLayoutVars/>
      </dgm:prSet>
      <dgm:spPr/>
    </dgm:pt>
    <dgm:pt modelId="{7D16A5AD-0C08-4EA5-989D-B6C9CD12F95A}" type="pres">
      <dgm:prSet presAssocID="{BF8C1E70-EDC6-4E99-B68B-E2422BD1B412}" presName="FourNodes_1" presStyleLbl="node1" presStyleIdx="0" presStyleCnt="4" custScaleX="94890" custLinFactNeighborX="1604" custLinFactNeighborY="0">
        <dgm:presLayoutVars>
          <dgm:bulletEnabled val="1"/>
        </dgm:presLayoutVars>
      </dgm:prSet>
      <dgm:spPr/>
    </dgm:pt>
    <dgm:pt modelId="{E90977CC-2675-4DAB-9ABB-BF63F547C524}" type="pres">
      <dgm:prSet presAssocID="{BF8C1E70-EDC6-4E99-B68B-E2422BD1B412}" presName="FourNodes_2" presStyleLbl="node1" presStyleIdx="1" presStyleCnt="4">
        <dgm:presLayoutVars>
          <dgm:bulletEnabled val="1"/>
        </dgm:presLayoutVars>
      </dgm:prSet>
      <dgm:spPr/>
    </dgm:pt>
    <dgm:pt modelId="{2CFACBB1-AA16-4FAB-8193-4C67677B0A08}" type="pres">
      <dgm:prSet presAssocID="{BF8C1E70-EDC6-4E99-B68B-E2422BD1B412}" presName="FourNodes_3" presStyleLbl="node1" presStyleIdx="2" presStyleCnt="4">
        <dgm:presLayoutVars>
          <dgm:bulletEnabled val="1"/>
        </dgm:presLayoutVars>
      </dgm:prSet>
      <dgm:spPr/>
    </dgm:pt>
    <dgm:pt modelId="{480CB3C2-13DF-41F1-8E7F-F649E8BB1E60}" type="pres">
      <dgm:prSet presAssocID="{BF8C1E70-EDC6-4E99-B68B-E2422BD1B412}" presName="FourNodes_4" presStyleLbl="node1" presStyleIdx="3" presStyleCnt="4" custLinFactNeighborX="1303" custLinFactNeighborY="30819">
        <dgm:presLayoutVars>
          <dgm:bulletEnabled val="1"/>
        </dgm:presLayoutVars>
      </dgm:prSet>
      <dgm:spPr/>
    </dgm:pt>
    <dgm:pt modelId="{584D8558-86D7-446F-BCD6-439B222C2BFC}" type="pres">
      <dgm:prSet presAssocID="{BF8C1E70-EDC6-4E99-B68B-E2422BD1B412}" presName="FourConn_1-2" presStyleLbl="fgAccFollowNode1" presStyleIdx="0" presStyleCnt="3">
        <dgm:presLayoutVars>
          <dgm:bulletEnabled val="1"/>
        </dgm:presLayoutVars>
      </dgm:prSet>
      <dgm:spPr/>
    </dgm:pt>
    <dgm:pt modelId="{BE2F4FEA-7777-4237-AB5F-3E7B5C2C645E}" type="pres">
      <dgm:prSet presAssocID="{BF8C1E70-EDC6-4E99-B68B-E2422BD1B412}" presName="FourConn_2-3" presStyleLbl="fgAccFollowNode1" presStyleIdx="1" presStyleCnt="3">
        <dgm:presLayoutVars>
          <dgm:bulletEnabled val="1"/>
        </dgm:presLayoutVars>
      </dgm:prSet>
      <dgm:spPr/>
    </dgm:pt>
    <dgm:pt modelId="{675E2F8D-61A5-482D-B223-DCBDA7CC8219}" type="pres">
      <dgm:prSet presAssocID="{BF8C1E70-EDC6-4E99-B68B-E2422BD1B412}" presName="FourConn_3-4" presStyleLbl="fgAccFollowNode1" presStyleIdx="2" presStyleCnt="3">
        <dgm:presLayoutVars>
          <dgm:bulletEnabled val="1"/>
        </dgm:presLayoutVars>
      </dgm:prSet>
      <dgm:spPr/>
    </dgm:pt>
    <dgm:pt modelId="{C8E94227-4B0D-4D5B-929F-63045916FD6A}" type="pres">
      <dgm:prSet presAssocID="{BF8C1E70-EDC6-4E99-B68B-E2422BD1B412}" presName="FourNodes_1_text" presStyleLbl="node1" presStyleIdx="3" presStyleCnt="4">
        <dgm:presLayoutVars>
          <dgm:bulletEnabled val="1"/>
        </dgm:presLayoutVars>
      </dgm:prSet>
      <dgm:spPr/>
    </dgm:pt>
    <dgm:pt modelId="{A111E6B8-D117-47AC-89DE-6108098E6C3A}" type="pres">
      <dgm:prSet presAssocID="{BF8C1E70-EDC6-4E99-B68B-E2422BD1B412}" presName="FourNodes_2_text" presStyleLbl="node1" presStyleIdx="3" presStyleCnt="4">
        <dgm:presLayoutVars>
          <dgm:bulletEnabled val="1"/>
        </dgm:presLayoutVars>
      </dgm:prSet>
      <dgm:spPr/>
    </dgm:pt>
    <dgm:pt modelId="{718B1908-3770-4498-BEF8-9F38FC49E61C}" type="pres">
      <dgm:prSet presAssocID="{BF8C1E70-EDC6-4E99-B68B-E2422BD1B412}" presName="FourNodes_3_text" presStyleLbl="node1" presStyleIdx="3" presStyleCnt="4">
        <dgm:presLayoutVars>
          <dgm:bulletEnabled val="1"/>
        </dgm:presLayoutVars>
      </dgm:prSet>
      <dgm:spPr/>
    </dgm:pt>
    <dgm:pt modelId="{E439D0D5-697D-4556-B8DB-C3D350D56A9D}" type="pres">
      <dgm:prSet presAssocID="{BF8C1E70-EDC6-4E99-B68B-E2422BD1B412}" presName="FourNodes_4_text" presStyleLbl="node1" presStyleIdx="3" presStyleCnt="4">
        <dgm:presLayoutVars>
          <dgm:bulletEnabled val="1"/>
        </dgm:presLayoutVars>
      </dgm:prSet>
      <dgm:spPr/>
    </dgm:pt>
  </dgm:ptLst>
  <dgm:cxnLst>
    <dgm:cxn modelId="{BCC83619-C969-4859-9D99-A65400725132}" type="presOf" srcId="{F9397CE0-E1F0-4736-B563-0511AECCCD48}" destId="{C8E94227-4B0D-4D5B-929F-63045916FD6A}" srcOrd="1" destOrd="0" presId="urn:microsoft.com/office/officeart/2005/8/layout/vProcess5"/>
    <dgm:cxn modelId="{A1393321-314F-47EC-992D-B0A3024BC2D2}" type="presOf" srcId="{F9397CE0-E1F0-4736-B563-0511AECCCD48}" destId="{7D16A5AD-0C08-4EA5-989D-B6C9CD12F95A}" srcOrd="0" destOrd="0" presId="urn:microsoft.com/office/officeart/2005/8/layout/vProcess5"/>
    <dgm:cxn modelId="{70F23B63-6C07-481E-8CF6-E49D322B9BFD}" type="presOf" srcId="{458192FB-0B74-46D8-BDF9-05E5D3440EBE}" destId="{480CB3C2-13DF-41F1-8E7F-F649E8BB1E60}" srcOrd="0" destOrd="0" presId="urn:microsoft.com/office/officeart/2005/8/layout/vProcess5"/>
    <dgm:cxn modelId="{DF5E7168-9DF8-4D84-800E-1F74A536A619}" type="presOf" srcId="{CFB8476A-DE64-42AB-8261-CFB5E2DF34DB}" destId="{BE2F4FEA-7777-4237-AB5F-3E7B5C2C645E}" srcOrd="0" destOrd="0" presId="urn:microsoft.com/office/officeart/2005/8/layout/vProcess5"/>
    <dgm:cxn modelId="{6AFEB349-FFF4-4587-B918-FB168ED77EF2}" type="presOf" srcId="{7A6A9617-D7B4-467A-A4BB-1874F90095DF}" destId="{E90977CC-2675-4DAB-9ABB-BF63F547C524}" srcOrd="0" destOrd="0" presId="urn:microsoft.com/office/officeart/2005/8/layout/vProcess5"/>
    <dgm:cxn modelId="{DBCB726B-DF47-439E-A90E-C6CEED1CCCCD}" srcId="{BF8C1E70-EDC6-4E99-B68B-E2422BD1B412}" destId="{7A6A9617-D7B4-467A-A4BB-1874F90095DF}" srcOrd="1" destOrd="0" parTransId="{67DA3210-D38A-41F1-8364-49429A8A9D76}" sibTransId="{CFB8476A-DE64-42AB-8261-CFB5E2DF34DB}"/>
    <dgm:cxn modelId="{3BDBA84D-1514-4852-94D4-754203AD4E35}" srcId="{BF8C1E70-EDC6-4E99-B68B-E2422BD1B412}" destId="{458192FB-0B74-46D8-BDF9-05E5D3440EBE}" srcOrd="3" destOrd="0" parTransId="{075C92D5-6BD0-470C-B6FE-18FC20113016}" sibTransId="{00CB2550-4258-4061-A306-284B98450905}"/>
    <dgm:cxn modelId="{C1710671-E5A9-4EC9-ADFF-139276DE5F13}" srcId="{BF8C1E70-EDC6-4E99-B68B-E2422BD1B412}" destId="{F9397CE0-E1F0-4736-B563-0511AECCCD48}" srcOrd="0" destOrd="0" parTransId="{E2F53C5B-86EF-4514-8BF2-F98D71E123CF}" sibTransId="{B9281E66-790B-4AAE-8960-13C3D4493529}"/>
    <dgm:cxn modelId="{50430654-F565-42FE-853C-8055DCE126C9}" type="presOf" srcId="{458192FB-0B74-46D8-BDF9-05E5D3440EBE}" destId="{E439D0D5-697D-4556-B8DB-C3D350D56A9D}" srcOrd="1" destOrd="0" presId="urn:microsoft.com/office/officeart/2005/8/layout/vProcess5"/>
    <dgm:cxn modelId="{C036537D-7955-4032-B541-04BD73B4FCAD}" type="presOf" srcId="{70B43D59-5427-47AC-8128-8478CAFEE1B7}" destId="{2CFACBB1-AA16-4FAB-8193-4C67677B0A08}" srcOrd="0" destOrd="0" presId="urn:microsoft.com/office/officeart/2005/8/layout/vProcess5"/>
    <dgm:cxn modelId="{20139180-B63A-4AE5-B7B4-1B66461844B4}" type="presOf" srcId="{B9281E66-790B-4AAE-8960-13C3D4493529}" destId="{584D8558-86D7-446F-BCD6-439B222C2BFC}" srcOrd="0" destOrd="0" presId="urn:microsoft.com/office/officeart/2005/8/layout/vProcess5"/>
    <dgm:cxn modelId="{E5C33281-2306-4190-A9B9-4C22B3C9ED52}" type="presOf" srcId="{FB3CAFAC-AE68-4B36-83CD-FB75E970E795}" destId="{675E2F8D-61A5-482D-B223-DCBDA7CC8219}" srcOrd="0" destOrd="0" presId="urn:microsoft.com/office/officeart/2005/8/layout/vProcess5"/>
    <dgm:cxn modelId="{7C11A484-724B-4BEF-8A93-00C84FF78722}" type="presOf" srcId="{70B43D59-5427-47AC-8128-8478CAFEE1B7}" destId="{718B1908-3770-4498-BEF8-9F38FC49E61C}" srcOrd="1" destOrd="0" presId="urn:microsoft.com/office/officeart/2005/8/layout/vProcess5"/>
    <dgm:cxn modelId="{6DBDA590-2047-407F-9A43-4B46507E012F}" type="presOf" srcId="{BF8C1E70-EDC6-4E99-B68B-E2422BD1B412}" destId="{22595FEF-A9E1-4F1C-817A-1C520EC13D1C}" srcOrd="0" destOrd="0" presId="urn:microsoft.com/office/officeart/2005/8/layout/vProcess5"/>
    <dgm:cxn modelId="{2E3243A1-7397-4970-A414-C4675D2911DE}" type="presOf" srcId="{7A6A9617-D7B4-467A-A4BB-1874F90095DF}" destId="{A111E6B8-D117-47AC-89DE-6108098E6C3A}" srcOrd="1" destOrd="0" presId="urn:microsoft.com/office/officeart/2005/8/layout/vProcess5"/>
    <dgm:cxn modelId="{532DCBC4-E7E5-461B-A398-CC1FBE258BFD}" srcId="{BF8C1E70-EDC6-4E99-B68B-E2422BD1B412}" destId="{70B43D59-5427-47AC-8128-8478CAFEE1B7}" srcOrd="2" destOrd="0" parTransId="{F48DD729-9CAB-4FB2-9C7B-DDE75744B199}" sibTransId="{FB3CAFAC-AE68-4B36-83CD-FB75E970E795}"/>
    <dgm:cxn modelId="{BBE7C804-39E5-4B68-A543-13AFA6C3EE5F}" type="presParOf" srcId="{22595FEF-A9E1-4F1C-817A-1C520EC13D1C}" destId="{418C3A30-A24F-4E64-B06A-B31098703BBB}" srcOrd="0" destOrd="0" presId="urn:microsoft.com/office/officeart/2005/8/layout/vProcess5"/>
    <dgm:cxn modelId="{C951F533-6A9A-453E-8E98-ADDEAC0EA48F}" type="presParOf" srcId="{22595FEF-A9E1-4F1C-817A-1C520EC13D1C}" destId="{7D16A5AD-0C08-4EA5-989D-B6C9CD12F95A}" srcOrd="1" destOrd="0" presId="urn:microsoft.com/office/officeart/2005/8/layout/vProcess5"/>
    <dgm:cxn modelId="{23EAFB9C-6251-4FC9-B164-09AF1D1F3E5D}" type="presParOf" srcId="{22595FEF-A9E1-4F1C-817A-1C520EC13D1C}" destId="{E90977CC-2675-4DAB-9ABB-BF63F547C524}" srcOrd="2" destOrd="0" presId="urn:microsoft.com/office/officeart/2005/8/layout/vProcess5"/>
    <dgm:cxn modelId="{904EFB14-08E9-4C40-9984-6B10A5BCD21B}" type="presParOf" srcId="{22595FEF-A9E1-4F1C-817A-1C520EC13D1C}" destId="{2CFACBB1-AA16-4FAB-8193-4C67677B0A08}" srcOrd="3" destOrd="0" presId="urn:microsoft.com/office/officeart/2005/8/layout/vProcess5"/>
    <dgm:cxn modelId="{B1F982C5-5800-471D-9E49-ECEF6070CFE7}" type="presParOf" srcId="{22595FEF-A9E1-4F1C-817A-1C520EC13D1C}" destId="{480CB3C2-13DF-41F1-8E7F-F649E8BB1E60}" srcOrd="4" destOrd="0" presId="urn:microsoft.com/office/officeart/2005/8/layout/vProcess5"/>
    <dgm:cxn modelId="{32FA1C75-502C-41E0-84E0-A5626BDF947F}" type="presParOf" srcId="{22595FEF-A9E1-4F1C-817A-1C520EC13D1C}" destId="{584D8558-86D7-446F-BCD6-439B222C2BFC}" srcOrd="5" destOrd="0" presId="urn:microsoft.com/office/officeart/2005/8/layout/vProcess5"/>
    <dgm:cxn modelId="{F2FC71EF-2002-4AB3-9F93-E186611C9AF4}" type="presParOf" srcId="{22595FEF-A9E1-4F1C-817A-1C520EC13D1C}" destId="{BE2F4FEA-7777-4237-AB5F-3E7B5C2C645E}" srcOrd="6" destOrd="0" presId="urn:microsoft.com/office/officeart/2005/8/layout/vProcess5"/>
    <dgm:cxn modelId="{6CB0ED16-DB9F-40A8-86F0-7EC484F8DE34}" type="presParOf" srcId="{22595FEF-A9E1-4F1C-817A-1C520EC13D1C}" destId="{675E2F8D-61A5-482D-B223-DCBDA7CC8219}" srcOrd="7" destOrd="0" presId="urn:microsoft.com/office/officeart/2005/8/layout/vProcess5"/>
    <dgm:cxn modelId="{BD843525-6579-482A-994F-3E76D21215B2}" type="presParOf" srcId="{22595FEF-A9E1-4F1C-817A-1C520EC13D1C}" destId="{C8E94227-4B0D-4D5B-929F-63045916FD6A}" srcOrd="8" destOrd="0" presId="urn:microsoft.com/office/officeart/2005/8/layout/vProcess5"/>
    <dgm:cxn modelId="{E8E8D214-7AD2-46EF-8BC9-60EAC5F60E72}" type="presParOf" srcId="{22595FEF-A9E1-4F1C-817A-1C520EC13D1C}" destId="{A111E6B8-D117-47AC-89DE-6108098E6C3A}" srcOrd="9" destOrd="0" presId="urn:microsoft.com/office/officeart/2005/8/layout/vProcess5"/>
    <dgm:cxn modelId="{E5A72039-21B9-4908-9C2E-6CF058E354E9}" type="presParOf" srcId="{22595FEF-A9E1-4F1C-817A-1C520EC13D1C}" destId="{718B1908-3770-4498-BEF8-9F38FC49E61C}" srcOrd="10" destOrd="0" presId="urn:microsoft.com/office/officeart/2005/8/layout/vProcess5"/>
    <dgm:cxn modelId="{93734B7A-F5B3-418F-8112-E19D5AE6CB2A}" type="presParOf" srcId="{22595FEF-A9E1-4F1C-817A-1C520EC13D1C}" destId="{E439D0D5-697D-4556-B8DB-C3D350D56A9D}"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8C1E70-EDC6-4E99-B68B-E2422BD1B412}" type="doc">
      <dgm:prSet loTypeId="urn:microsoft.com/office/officeart/2005/8/layout/vProcess5" loCatId="process" qsTypeId="urn:microsoft.com/office/officeart/2005/8/quickstyle/simple5" qsCatId="simple" csTypeId="urn:microsoft.com/office/officeart/2005/8/colors/accent1_2" csCatId="accent1" phldr="1"/>
      <dgm:spPr/>
      <dgm:t>
        <a:bodyPr/>
        <a:lstStyle/>
        <a:p>
          <a:endParaRPr lang="en-US"/>
        </a:p>
      </dgm:t>
    </dgm:pt>
    <dgm:pt modelId="{F9397CE0-E1F0-4736-B563-0511AECCCD48}">
      <dgm:prSet custT="1"/>
      <dgm:spPr>
        <a:solidFill>
          <a:schemeClr val="accent4">
            <a:lumMod val="75000"/>
          </a:schemeClr>
        </a:solidFill>
        <a:ln>
          <a:solidFill>
            <a:schemeClr val="accent1">
              <a:lumMod val="40000"/>
              <a:lumOff val="60000"/>
            </a:schemeClr>
          </a:solidFill>
        </a:ln>
      </dgm:spPr>
      <dgm:t>
        <a:bodyPr/>
        <a:lstStyle/>
        <a:p>
          <a:r>
            <a:rPr lang="en-GB" sz="1700" dirty="0">
              <a:latin typeface="+mn-lt"/>
            </a:rPr>
            <a:t>   Drivers should not cut across cyclists when turning  - When turning at junctions, drivers should not turn across the path of a cyclist going straight ahead. Cyclists should be given time and space to pass safely. </a:t>
          </a:r>
          <a:r>
            <a:rPr lang="en-GB" sz="2000" dirty="0"/>
            <a:t> </a:t>
          </a:r>
          <a:endParaRPr lang="en-US" sz="2000" dirty="0"/>
        </a:p>
      </dgm:t>
    </dgm:pt>
    <dgm:pt modelId="{E2F53C5B-86EF-4514-8BF2-F98D71E123CF}" type="parTrans" cxnId="{C1710671-E5A9-4EC9-ADFF-139276DE5F13}">
      <dgm:prSet/>
      <dgm:spPr/>
      <dgm:t>
        <a:bodyPr/>
        <a:lstStyle/>
        <a:p>
          <a:endParaRPr lang="en-US"/>
        </a:p>
      </dgm:t>
    </dgm:pt>
    <dgm:pt modelId="{B9281E66-790B-4AAE-8960-13C3D4493529}" type="sibTrans" cxnId="{C1710671-E5A9-4EC9-ADFF-139276DE5F13}">
      <dgm:prSet/>
      <dgm:spPr/>
      <dgm:t>
        <a:bodyPr/>
        <a:lstStyle/>
        <a:p>
          <a:endParaRPr lang="en-US"/>
        </a:p>
      </dgm:t>
    </dgm:pt>
    <dgm:pt modelId="{7A6A9617-D7B4-467A-A4BB-1874F90095DF}">
      <dgm:prSet/>
      <dgm:spPr>
        <a:solidFill>
          <a:schemeClr val="accent4">
            <a:lumMod val="75000"/>
          </a:schemeClr>
        </a:solidFill>
        <a:ln>
          <a:solidFill>
            <a:schemeClr val="accent1">
              <a:lumMod val="40000"/>
              <a:lumOff val="60000"/>
            </a:schemeClr>
          </a:solidFill>
        </a:ln>
      </dgm:spPr>
      <dgm:t>
        <a:bodyPr/>
        <a:lstStyle/>
        <a:p>
          <a:r>
            <a:rPr lang="en-GB" dirty="0">
              <a:latin typeface="+mn-lt"/>
            </a:rPr>
            <a:t>  ‘Dutch Reach’ encouraged to avoid dooring  - Drivers and passengers are encouraged to use the hand furthest from the door to open it, helping them to look behind for cyclists before opening. </a:t>
          </a:r>
          <a:endParaRPr lang="en-US" dirty="0"/>
        </a:p>
      </dgm:t>
    </dgm:pt>
    <dgm:pt modelId="{67DA3210-D38A-41F1-8364-49429A8A9D76}" type="parTrans" cxnId="{DBCB726B-DF47-439E-A90E-C6CEED1CCCCD}">
      <dgm:prSet/>
      <dgm:spPr/>
      <dgm:t>
        <a:bodyPr/>
        <a:lstStyle/>
        <a:p>
          <a:endParaRPr lang="en-US"/>
        </a:p>
      </dgm:t>
    </dgm:pt>
    <dgm:pt modelId="{CFB8476A-DE64-42AB-8261-CFB5E2DF34DB}" type="sibTrans" cxnId="{DBCB726B-DF47-439E-A90E-C6CEED1CCCCD}">
      <dgm:prSet/>
      <dgm:spPr/>
      <dgm:t>
        <a:bodyPr/>
        <a:lstStyle/>
        <a:p>
          <a:endParaRPr lang="en-US"/>
        </a:p>
      </dgm:t>
    </dgm:pt>
    <dgm:pt modelId="{70B43D59-5427-47AC-8128-8478CAFEE1B7}">
      <dgm:prSet/>
      <dgm:spPr>
        <a:solidFill>
          <a:schemeClr val="accent4">
            <a:lumMod val="75000"/>
          </a:schemeClr>
        </a:solidFill>
        <a:ln>
          <a:solidFill>
            <a:schemeClr val="accent1">
              <a:lumMod val="40000"/>
              <a:lumOff val="60000"/>
            </a:schemeClr>
          </a:solidFill>
        </a:ln>
      </dgm:spPr>
      <dgm:t>
        <a:bodyPr/>
        <a:lstStyle/>
        <a:p>
          <a:r>
            <a:rPr lang="en-GB" dirty="0">
              <a:latin typeface="+mn-lt"/>
            </a:rPr>
            <a:t>   Cyclists may ride two abreast  - Cyclists are allowed to ride two‑abreast, especially on quieter roads or in groups, and should move into single file only when it’s safer to do so. </a:t>
          </a:r>
          <a:endParaRPr lang="en-US" dirty="0"/>
        </a:p>
      </dgm:t>
    </dgm:pt>
    <dgm:pt modelId="{F48DD729-9CAB-4FB2-9C7B-DDE75744B199}" type="parTrans" cxnId="{532DCBC4-E7E5-461B-A398-CC1FBE258BFD}">
      <dgm:prSet/>
      <dgm:spPr/>
      <dgm:t>
        <a:bodyPr/>
        <a:lstStyle/>
        <a:p>
          <a:endParaRPr lang="en-US"/>
        </a:p>
      </dgm:t>
    </dgm:pt>
    <dgm:pt modelId="{FB3CAFAC-AE68-4B36-83CD-FB75E970E795}" type="sibTrans" cxnId="{532DCBC4-E7E5-461B-A398-CC1FBE258BFD}">
      <dgm:prSet/>
      <dgm:spPr/>
      <dgm:t>
        <a:bodyPr/>
        <a:lstStyle/>
        <a:p>
          <a:endParaRPr lang="en-US"/>
        </a:p>
      </dgm:t>
    </dgm:pt>
    <dgm:pt modelId="{458192FB-0B74-46D8-BDF9-05E5D3440EBE}">
      <dgm:prSet/>
      <dgm:spPr>
        <a:solidFill>
          <a:schemeClr val="accent4">
            <a:lumMod val="75000"/>
          </a:schemeClr>
        </a:solidFill>
        <a:ln>
          <a:solidFill>
            <a:schemeClr val="accent1">
              <a:lumMod val="40000"/>
              <a:lumOff val="60000"/>
            </a:schemeClr>
          </a:solidFill>
        </a:ln>
      </dgm:spPr>
      <dgm:t>
        <a:bodyPr/>
        <a:lstStyle/>
        <a:p>
          <a:r>
            <a:rPr lang="en-GB" dirty="0">
              <a:latin typeface="+mn-lt"/>
            </a:rPr>
            <a:t>   Shared responsibility for safety All road users are expected to act responsibly, but those operating vehicles capable of causing more harm are expected to anticipate mistakes by others and act to prevent injury. </a:t>
          </a:r>
          <a:endParaRPr lang="en-US" dirty="0"/>
        </a:p>
      </dgm:t>
    </dgm:pt>
    <dgm:pt modelId="{075C92D5-6BD0-470C-B6FE-18FC20113016}" type="parTrans" cxnId="{3BDBA84D-1514-4852-94D4-754203AD4E35}">
      <dgm:prSet/>
      <dgm:spPr/>
      <dgm:t>
        <a:bodyPr/>
        <a:lstStyle/>
        <a:p>
          <a:endParaRPr lang="en-US"/>
        </a:p>
      </dgm:t>
    </dgm:pt>
    <dgm:pt modelId="{00CB2550-4258-4061-A306-284B98450905}" type="sibTrans" cxnId="{3BDBA84D-1514-4852-94D4-754203AD4E35}">
      <dgm:prSet/>
      <dgm:spPr/>
      <dgm:t>
        <a:bodyPr/>
        <a:lstStyle/>
        <a:p>
          <a:endParaRPr lang="en-US"/>
        </a:p>
      </dgm:t>
    </dgm:pt>
    <dgm:pt modelId="{22595FEF-A9E1-4F1C-817A-1C520EC13D1C}" type="pres">
      <dgm:prSet presAssocID="{BF8C1E70-EDC6-4E99-B68B-E2422BD1B412}" presName="outerComposite" presStyleCnt="0">
        <dgm:presLayoutVars>
          <dgm:chMax val="5"/>
          <dgm:dir/>
          <dgm:resizeHandles val="exact"/>
        </dgm:presLayoutVars>
      </dgm:prSet>
      <dgm:spPr/>
    </dgm:pt>
    <dgm:pt modelId="{418C3A30-A24F-4E64-B06A-B31098703BBB}" type="pres">
      <dgm:prSet presAssocID="{BF8C1E70-EDC6-4E99-B68B-E2422BD1B412}" presName="dummyMaxCanvas" presStyleCnt="0">
        <dgm:presLayoutVars/>
      </dgm:prSet>
      <dgm:spPr/>
    </dgm:pt>
    <dgm:pt modelId="{7D16A5AD-0C08-4EA5-989D-B6C9CD12F95A}" type="pres">
      <dgm:prSet presAssocID="{BF8C1E70-EDC6-4E99-B68B-E2422BD1B412}" presName="FourNodes_1" presStyleLbl="node1" presStyleIdx="0" presStyleCnt="4" custScaleX="94890">
        <dgm:presLayoutVars>
          <dgm:bulletEnabled val="1"/>
        </dgm:presLayoutVars>
      </dgm:prSet>
      <dgm:spPr/>
    </dgm:pt>
    <dgm:pt modelId="{E90977CC-2675-4DAB-9ABB-BF63F547C524}" type="pres">
      <dgm:prSet presAssocID="{BF8C1E70-EDC6-4E99-B68B-E2422BD1B412}" presName="FourNodes_2" presStyleLbl="node1" presStyleIdx="1" presStyleCnt="4">
        <dgm:presLayoutVars>
          <dgm:bulletEnabled val="1"/>
        </dgm:presLayoutVars>
      </dgm:prSet>
      <dgm:spPr/>
    </dgm:pt>
    <dgm:pt modelId="{2CFACBB1-AA16-4FAB-8193-4C67677B0A08}" type="pres">
      <dgm:prSet presAssocID="{BF8C1E70-EDC6-4E99-B68B-E2422BD1B412}" presName="FourNodes_3" presStyleLbl="node1" presStyleIdx="2" presStyleCnt="4" custLinFactNeighborX="-15" custLinFactNeighborY="-2334">
        <dgm:presLayoutVars>
          <dgm:bulletEnabled val="1"/>
        </dgm:presLayoutVars>
      </dgm:prSet>
      <dgm:spPr/>
    </dgm:pt>
    <dgm:pt modelId="{480CB3C2-13DF-41F1-8E7F-F649E8BB1E60}" type="pres">
      <dgm:prSet presAssocID="{BF8C1E70-EDC6-4E99-B68B-E2422BD1B412}" presName="FourNodes_4" presStyleLbl="node1" presStyleIdx="3" presStyleCnt="4">
        <dgm:presLayoutVars>
          <dgm:bulletEnabled val="1"/>
        </dgm:presLayoutVars>
      </dgm:prSet>
      <dgm:spPr/>
    </dgm:pt>
    <dgm:pt modelId="{584D8558-86D7-446F-BCD6-439B222C2BFC}" type="pres">
      <dgm:prSet presAssocID="{BF8C1E70-EDC6-4E99-B68B-E2422BD1B412}" presName="FourConn_1-2" presStyleLbl="fgAccFollowNode1" presStyleIdx="0" presStyleCnt="3">
        <dgm:presLayoutVars>
          <dgm:bulletEnabled val="1"/>
        </dgm:presLayoutVars>
      </dgm:prSet>
      <dgm:spPr/>
    </dgm:pt>
    <dgm:pt modelId="{BE2F4FEA-7777-4237-AB5F-3E7B5C2C645E}" type="pres">
      <dgm:prSet presAssocID="{BF8C1E70-EDC6-4E99-B68B-E2422BD1B412}" presName="FourConn_2-3" presStyleLbl="fgAccFollowNode1" presStyleIdx="1" presStyleCnt="3">
        <dgm:presLayoutVars>
          <dgm:bulletEnabled val="1"/>
        </dgm:presLayoutVars>
      </dgm:prSet>
      <dgm:spPr/>
    </dgm:pt>
    <dgm:pt modelId="{675E2F8D-61A5-482D-B223-DCBDA7CC8219}" type="pres">
      <dgm:prSet presAssocID="{BF8C1E70-EDC6-4E99-B68B-E2422BD1B412}" presName="FourConn_3-4" presStyleLbl="fgAccFollowNode1" presStyleIdx="2" presStyleCnt="3">
        <dgm:presLayoutVars>
          <dgm:bulletEnabled val="1"/>
        </dgm:presLayoutVars>
      </dgm:prSet>
      <dgm:spPr/>
    </dgm:pt>
    <dgm:pt modelId="{C8E94227-4B0D-4D5B-929F-63045916FD6A}" type="pres">
      <dgm:prSet presAssocID="{BF8C1E70-EDC6-4E99-B68B-E2422BD1B412}" presName="FourNodes_1_text" presStyleLbl="node1" presStyleIdx="3" presStyleCnt="4">
        <dgm:presLayoutVars>
          <dgm:bulletEnabled val="1"/>
        </dgm:presLayoutVars>
      </dgm:prSet>
      <dgm:spPr/>
    </dgm:pt>
    <dgm:pt modelId="{A111E6B8-D117-47AC-89DE-6108098E6C3A}" type="pres">
      <dgm:prSet presAssocID="{BF8C1E70-EDC6-4E99-B68B-E2422BD1B412}" presName="FourNodes_2_text" presStyleLbl="node1" presStyleIdx="3" presStyleCnt="4">
        <dgm:presLayoutVars>
          <dgm:bulletEnabled val="1"/>
        </dgm:presLayoutVars>
      </dgm:prSet>
      <dgm:spPr/>
    </dgm:pt>
    <dgm:pt modelId="{718B1908-3770-4498-BEF8-9F38FC49E61C}" type="pres">
      <dgm:prSet presAssocID="{BF8C1E70-EDC6-4E99-B68B-E2422BD1B412}" presName="FourNodes_3_text" presStyleLbl="node1" presStyleIdx="3" presStyleCnt="4">
        <dgm:presLayoutVars>
          <dgm:bulletEnabled val="1"/>
        </dgm:presLayoutVars>
      </dgm:prSet>
      <dgm:spPr/>
    </dgm:pt>
    <dgm:pt modelId="{E439D0D5-697D-4556-B8DB-C3D350D56A9D}" type="pres">
      <dgm:prSet presAssocID="{BF8C1E70-EDC6-4E99-B68B-E2422BD1B412}" presName="FourNodes_4_text" presStyleLbl="node1" presStyleIdx="3" presStyleCnt="4">
        <dgm:presLayoutVars>
          <dgm:bulletEnabled val="1"/>
        </dgm:presLayoutVars>
      </dgm:prSet>
      <dgm:spPr/>
    </dgm:pt>
  </dgm:ptLst>
  <dgm:cxnLst>
    <dgm:cxn modelId="{BCC83619-C969-4859-9D99-A65400725132}" type="presOf" srcId="{F9397CE0-E1F0-4736-B563-0511AECCCD48}" destId="{C8E94227-4B0D-4D5B-929F-63045916FD6A}" srcOrd="1" destOrd="0" presId="urn:microsoft.com/office/officeart/2005/8/layout/vProcess5"/>
    <dgm:cxn modelId="{A1393321-314F-47EC-992D-B0A3024BC2D2}" type="presOf" srcId="{F9397CE0-E1F0-4736-B563-0511AECCCD48}" destId="{7D16A5AD-0C08-4EA5-989D-B6C9CD12F95A}" srcOrd="0" destOrd="0" presId="urn:microsoft.com/office/officeart/2005/8/layout/vProcess5"/>
    <dgm:cxn modelId="{70F23B63-6C07-481E-8CF6-E49D322B9BFD}" type="presOf" srcId="{458192FB-0B74-46D8-BDF9-05E5D3440EBE}" destId="{480CB3C2-13DF-41F1-8E7F-F649E8BB1E60}" srcOrd="0" destOrd="0" presId="urn:microsoft.com/office/officeart/2005/8/layout/vProcess5"/>
    <dgm:cxn modelId="{DF5E7168-9DF8-4D84-800E-1F74A536A619}" type="presOf" srcId="{CFB8476A-DE64-42AB-8261-CFB5E2DF34DB}" destId="{BE2F4FEA-7777-4237-AB5F-3E7B5C2C645E}" srcOrd="0" destOrd="0" presId="urn:microsoft.com/office/officeart/2005/8/layout/vProcess5"/>
    <dgm:cxn modelId="{6AFEB349-FFF4-4587-B918-FB168ED77EF2}" type="presOf" srcId="{7A6A9617-D7B4-467A-A4BB-1874F90095DF}" destId="{E90977CC-2675-4DAB-9ABB-BF63F547C524}" srcOrd="0" destOrd="0" presId="urn:microsoft.com/office/officeart/2005/8/layout/vProcess5"/>
    <dgm:cxn modelId="{DBCB726B-DF47-439E-A90E-C6CEED1CCCCD}" srcId="{BF8C1E70-EDC6-4E99-B68B-E2422BD1B412}" destId="{7A6A9617-D7B4-467A-A4BB-1874F90095DF}" srcOrd="1" destOrd="0" parTransId="{67DA3210-D38A-41F1-8364-49429A8A9D76}" sibTransId="{CFB8476A-DE64-42AB-8261-CFB5E2DF34DB}"/>
    <dgm:cxn modelId="{3BDBA84D-1514-4852-94D4-754203AD4E35}" srcId="{BF8C1E70-EDC6-4E99-B68B-E2422BD1B412}" destId="{458192FB-0B74-46D8-BDF9-05E5D3440EBE}" srcOrd="3" destOrd="0" parTransId="{075C92D5-6BD0-470C-B6FE-18FC20113016}" sibTransId="{00CB2550-4258-4061-A306-284B98450905}"/>
    <dgm:cxn modelId="{C1710671-E5A9-4EC9-ADFF-139276DE5F13}" srcId="{BF8C1E70-EDC6-4E99-B68B-E2422BD1B412}" destId="{F9397CE0-E1F0-4736-B563-0511AECCCD48}" srcOrd="0" destOrd="0" parTransId="{E2F53C5B-86EF-4514-8BF2-F98D71E123CF}" sibTransId="{B9281E66-790B-4AAE-8960-13C3D4493529}"/>
    <dgm:cxn modelId="{50430654-F565-42FE-853C-8055DCE126C9}" type="presOf" srcId="{458192FB-0B74-46D8-BDF9-05E5D3440EBE}" destId="{E439D0D5-697D-4556-B8DB-C3D350D56A9D}" srcOrd="1" destOrd="0" presId="urn:microsoft.com/office/officeart/2005/8/layout/vProcess5"/>
    <dgm:cxn modelId="{C036537D-7955-4032-B541-04BD73B4FCAD}" type="presOf" srcId="{70B43D59-5427-47AC-8128-8478CAFEE1B7}" destId="{2CFACBB1-AA16-4FAB-8193-4C67677B0A08}" srcOrd="0" destOrd="0" presId="urn:microsoft.com/office/officeart/2005/8/layout/vProcess5"/>
    <dgm:cxn modelId="{20139180-B63A-4AE5-B7B4-1B66461844B4}" type="presOf" srcId="{B9281E66-790B-4AAE-8960-13C3D4493529}" destId="{584D8558-86D7-446F-BCD6-439B222C2BFC}" srcOrd="0" destOrd="0" presId="urn:microsoft.com/office/officeart/2005/8/layout/vProcess5"/>
    <dgm:cxn modelId="{E5C33281-2306-4190-A9B9-4C22B3C9ED52}" type="presOf" srcId="{FB3CAFAC-AE68-4B36-83CD-FB75E970E795}" destId="{675E2F8D-61A5-482D-B223-DCBDA7CC8219}" srcOrd="0" destOrd="0" presId="urn:microsoft.com/office/officeart/2005/8/layout/vProcess5"/>
    <dgm:cxn modelId="{7C11A484-724B-4BEF-8A93-00C84FF78722}" type="presOf" srcId="{70B43D59-5427-47AC-8128-8478CAFEE1B7}" destId="{718B1908-3770-4498-BEF8-9F38FC49E61C}" srcOrd="1" destOrd="0" presId="urn:microsoft.com/office/officeart/2005/8/layout/vProcess5"/>
    <dgm:cxn modelId="{6DBDA590-2047-407F-9A43-4B46507E012F}" type="presOf" srcId="{BF8C1E70-EDC6-4E99-B68B-E2422BD1B412}" destId="{22595FEF-A9E1-4F1C-817A-1C520EC13D1C}" srcOrd="0" destOrd="0" presId="urn:microsoft.com/office/officeart/2005/8/layout/vProcess5"/>
    <dgm:cxn modelId="{2E3243A1-7397-4970-A414-C4675D2911DE}" type="presOf" srcId="{7A6A9617-D7B4-467A-A4BB-1874F90095DF}" destId="{A111E6B8-D117-47AC-89DE-6108098E6C3A}" srcOrd="1" destOrd="0" presId="urn:microsoft.com/office/officeart/2005/8/layout/vProcess5"/>
    <dgm:cxn modelId="{532DCBC4-E7E5-461B-A398-CC1FBE258BFD}" srcId="{BF8C1E70-EDC6-4E99-B68B-E2422BD1B412}" destId="{70B43D59-5427-47AC-8128-8478CAFEE1B7}" srcOrd="2" destOrd="0" parTransId="{F48DD729-9CAB-4FB2-9C7B-DDE75744B199}" sibTransId="{FB3CAFAC-AE68-4B36-83CD-FB75E970E795}"/>
    <dgm:cxn modelId="{BBE7C804-39E5-4B68-A543-13AFA6C3EE5F}" type="presParOf" srcId="{22595FEF-A9E1-4F1C-817A-1C520EC13D1C}" destId="{418C3A30-A24F-4E64-B06A-B31098703BBB}" srcOrd="0" destOrd="0" presId="urn:microsoft.com/office/officeart/2005/8/layout/vProcess5"/>
    <dgm:cxn modelId="{C951F533-6A9A-453E-8E98-ADDEAC0EA48F}" type="presParOf" srcId="{22595FEF-A9E1-4F1C-817A-1C520EC13D1C}" destId="{7D16A5AD-0C08-4EA5-989D-B6C9CD12F95A}" srcOrd="1" destOrd="0" presId="urn:microsoft.com/office/officeart/2005/8/layout/vProcess5"/>
    <dgm:cxn modelId="{23EAFB9C-6251-4FC9-B164-09AF1D1F3E5D}" type="presParOf" srcId="{22595FEF-A9E1-4F1C-817A-1C520EC13D1C}" destId="{E90977CC-2675-4DAB-9ABB-BF63F547C524}" srcOrd="2" destOrd="0" presId="urn:microsoft.com/office/officeart/2005/8/layout/vProcess5"/>
    <dgm:cxn modelId="{904EFB14-08E9-4C40-9984-6B10A5BCD21B}" type="presParOf" srcId="{22595FEF-A9E1-4F1C-817A-1C520EC13D1C}" destId="{2CFACBB1-AA16-4FAB-8193-4C67677B0A08}" srcOrd="3" destOrd="0" presId="urn:microsoft.com/office/officeart/2005/8/layout/vProcess5"/>
    <dgm:cxn modelId="{B1F982C5-5800-471D-9E49-ECEF6070CFE7}" type="presParOf" srcId="{22595FEF-A9E1-4F1C-817A-1C520EC13D1C}" destId="{480CB3C2-13DF-41F1-8E7F-F649E8BB1E60}" srcOrd="4" destOrd="0" presId="urn:microsoft.com/office/officeart/2005/8/layout/vProcess5"/>
    <dgm:cxn modelId="{32FA1C75-502C-41E0-84E0-A5626BDF947F}" type="presParOf" srcId="{22595FEF-A9E1-4F1C-817A-1C520EC13D1C}" destId="{584D8558-86D7-446F-BCD6-439B222C2BFC}" srcOrd="5" destOrd="0" presId="urn:microsoft.com/office/officeart/2005/8/layout/vProcess5"/>
    <dgm:cxn modelId="{F2FC71EF-2002-4AB3-9F93-E186611C9AF4}" type="presParOf" srcId="{22595FEF-A9E1-4F1C-817A-1C520EC13D1C}" destId="{BE2F4FEA-7777-4237-AB5F-3E7B5C2C645E}" srcOrd="6" destOrd="0" presId="urn:microsoft.com/office/officeart/2005/8/layout/vProcess5"/>
    <dgm:cxn modelId="{6CB0ED16-DB9F-40A8-86F0-7EC484F8DE34}" type="presParOf" srcId="{22595FEF-A9E1-4F1C-817A-1C520EC13D1C}" destId="{675E2F8D-61A5-482D-B223-DCBDA7CC8219}" srcOrd="7" destOrd="0" presId="urn:microsoft.com/office/officeart/2005/8/layout/vProcess5"/>
    <dgm:cxn modelId="{BD843525-6579-482A-994F-3E76D21215B2}" type="presParOf" srcId="{22595FEF-A9E1-4F1C-817A-1C520EC13D1C}" destId="{C8E94227-4B0D-4D5B-929F-63045916FD6A}" srcOrd="8" destOrd="0" presId="urn:microsoft.com/office/officeart/2005/8/layout/vProcess5"/>
    <dgm:cxn modelId="{E8E8D214-7AD2-46EF-8BC9-60EAC5F60E72}" type="presParOf" srcId="{22595FEF-A9E1-4F1C-817A-1C520EC13D1C}" destId="{A111E6B8-D117-47AC-89DE-6108098E6C3A}" srcOrd="9" destOrd="0" presId="urn:microsoft.com/office/officeart/2005/8/layout/vProcess5"/>
    <dgm:cxn modelId="{E5A72039-21B9-4908-9C2E-6CF058E354E9}" type="presParOf" srcId="{22595FEF-A9E1-4F1C-817A-1C520EC13D1C}" destId="{718B1908-3770-4498-BEF8-9F38FC49E61C}" srcOrd="10" destOrd="0" presId="urn:microsoft.com/office/officeart/2005/8/layout/vProcess5"/>
    <dgm:cxn modelId="{93734B7A-F5B3-418F-8112-E19D5AE6CB2A}" type="presParOf" srcId="{22595FEF-A9E1-4F1C-817A-1C520EC13D1C}" destId="{E439D0D5-697D-4556-B8DB-C3D350D56A9D}"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16A5AD-0C08-4EA5-989D-B6C9CD12F95A}">
      <dsp:nvSpPr>
        <dsp:cNvPr id="0" name=""/>
        <dsp:cNvSpPr/>
      </dsp:nvSpPr>
      <dsp:spPr>
        <a:xfrm>
          <a:off x="357893" y="0"/>
          <a:ext cx="8165555" cy="1381832"/>
        </a:xfrm>
        <a:prstGeom prst="roundRect">
          <a:avLst>
            <a:gd name="adj" fmla="val 10000"/>
          </a:avLst>
        </a:prstGeom>
        <a:solidFill>
          <a:schemeClr val="accent4">
            <a:lumMod val="75000"/>
          </a:schemeClr>
        </a:solidFill>
        <a:ln>
          <a:solidFill>
            <a:schemeClr val="accent1">
              <a:lumMod val="40000"/>
              <a:lumOff val="6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    A new hierarchy of road users  - People who can cause the most harm have the greatest responsibility to reduce danger. Drivers of larger vehicles must take extra care around more vulnerable road users such as pedestrians, cyclists, and horse riders</a:t>
          </a:r>
          <a:r>
            <a:rPr lang="en-GB" sz="2000" kern="1200" dirty="0"/>
            <a:t>. </a:t>
          </a:r>
          <a:endParaRPr lang="en-US" sz="2000" kern="1200" dirty="0"/>
        </a:p>
      </dsp:txBody>
      <dsp:txXfrm>
        <a:off x="398365" y="40472"/>
        <a:ext cx="6635712" cy="1300888"/>
      </dsp:txXfrm>
    </dsp:sp>
    <dsp:sp modelId="{E90977CC-2675-4DAB-9ABB-BF63F547C524}">
      <dsp:nvSpPr>
        <dsp:cNvPr id="0" name=""/>
        <dsp:cNvSpPr/>
      </dsp:nvSpPr>
      <dsp:spPr>
        <a:xfrm>
          <a:off x="720692" y="1633074"/>
          <a:ext cx="8605285" cy="1381832"/>
        </a:xfrm>
        <a:prstGeom prst="roundRect">
          <a:avLst>
            <a:gd name="adj" fmla="val 10000"/>
          </a:avLst>
        </a:prstGeom>
        <a:solidFill>
          <a:schemeClr val="accent4">
            <a:lumMod val="75000"/>
          </a:schemeClr>
        </a:solidFill>
        <a:ln>
          <a:solidFill>
            <a:schemeClr val="accent1">
              <a:lumMod val="40000"/>
              <a:lumOff val="6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   Pedestrians have priority at junctions - Drivers and cyclists should give way to pedestrians who are crossing or waiting to cross at a junction, including side roads.</a:t>
          </a:r>
          <a:endParaRPr lang="en-US" sz="2000" kern="1200" dirty="0"/>
        </a:p>
      </dsp:txBody>
      <dsp:txXfrm>
        <a:off x="761164" y="1673546"/>
        <a:ext cx="6905457" cy="1300888"/>
      </dsp:txXfrm>
    </dsp:sp>
    <dsp:sp modelId="{2CFACBB1-AA16-4FAB-8193-4C67677B0A08}">
      <dsp:nvSpPr>
        <dsp:cNvPr id="0" name=""/>
        <dsp:cNvSpPr/>
      </dsp:nvSpPr>
      <dsp:spPr>
        <a:xfrm>
          <a:off x="1430628" y="3266149"/>
          <a:ext cx="8605285" cy="1381832"/>
        </a:xfrm>
        <a:prstGeom prst="roundRect">
          <a:avLst>
            <a:gd name="adj" fmla="val 10000"/>
          </a:avLst>
        </a:prstGeom>
        <a:solidFill>
          <a:schemeClr val="accent4">
            <a:lumMod val="75000"/>
          </a:schemeClr>
        </a:solidFill>
        <a:ln>
          <a:solidFill>
            <a:schemeClr val="accent1">
              <a:lumMod val="40000"/>
              <a:lumOff val="6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   Cyclists can ride in the centre of the lane - Cyclists are allowed to ride in the middle of the lane on quieter roads, in slow traffic, or when approaching junctions, to improve visibility and safety. </a:t>
          </a:r>
          <a:endParaRPr lang="en-US" sz="2000" kern="1200" dirty="0"/>
        </a:p>
      </dsp:txBody>
      <dsp:txXfrm>
        <a:off x="1471100" y="3306621"/>
        <a:ext cx="6916214" cy="1300888"/>
      </dsp:txXfrm>
    </dsp:sp>
    <dsp:sp modelId="{480CB3C2-13DF-41F1-8E7F-F649E8BB1E60}">
      <dsp:nvSpPr>
        <dsp:cNvPr id="0" name=""/>
        <dsp:cNvSpPr/>
      </dsp:nvSpPr>
      <dsp:spPr>
        <a:xfrm>
          <a:off x="2151321" y="4899224"/>
          <a:ext cx="8605285" cy="1381832"/>
        </a:xfrm>
        <a:prstGeom prst="roundRect">
          <a:avLst>
            <a:gd name="adj" fmla="val 10000"/>
          </a:avLst>
        </a:prstGeom>
        <a:solidFill>
          <a:schemeClr val="accent4">
            <a:lumMod val="75000"/>
          </a:schemeClr>
        </a:solidFill>
        <a:ln>
          <a:solidFill>
            <a:schemeClr val="accent1">
              <a:lumMod val="40000"/>
              <a:lumOff val="6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  Drivers must give more space when overtaking cyclists - When overtaking a cyclist, drivers should leave at least 1.5 metres at speeds up to 30 mph, and more space when travelling faster. </a:t>
          </a:r>
          <a:endParaRPr lang="en-US" sz="2000" kern="1200" dirty="0"/>
        </a:p>
      </dsp:txBody>
      <dsp:txXfrm>
        <a:off x="2191793" y="4939696"/>
        <a:ext cx="6905457" cy="1300888"/>
      </dsp:txXfrm>
    </dsp:sp>
    <dsp:sp modelId="{584D8558-86D7-446F-BCD6-439B222C2BFC}">
      <dsp:nvSpPr>
        <dsp:cNvPr id="0" name=""/>
        <dsp:cNvSpPr/>
      </dsp:nvSpPr>
      <dsp:spPr>
        <a:xfrm>
          <a:off x="7707094" y="1058358"/>
          <a:ext cx="898191" cy="898191"/>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909187" y="1058358"/>
        <a:ext cx="494005" cy="675889"/>
      </dsp:txXfrm>
    </dsp:sp>
    <dsp:sp modelId="{BE2F4FEA-7777-4237-AB5F-3E7B5C2C645E}">
      <dsp:nvSpPr>
        <dsp:cNvPr id="0" name=""/>
        <dsp:cNvSpPr/>
      </dsp:nvSpPr>
      <dsp:spPr>
        <a:xfrm>
          <a:off x="8427787" y="2691432"/>
          <a:ext cx="898191" cy="898191"/>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629880" y="2691432"/>
        <a:ext cx="494005" cy="675889"/>
      </dsp:txXfrm>
    </dsp:sp>
    <dsp:sp modelId="{675E2F8D-61A5-482D-B223-DCBDA7CC8219}">
      <dsp:nvSpPr>
        <dsp:cNvPr id="0" name=""/>
        <dsp:cNvSpPr/>
      </dsp:nvSpPr>
      <dsp:spPr>
        <a:xfrm>
          <a:off x="9137723" y="4324507"/>
          <a:ext cx="898191" cy="898191"/>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339816" y="4324507"/>
        <a:ext cx="494005" cy="6758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16A5AD-0C08-4EA5-989D-B6C9CD12F95A}">
      <dsp:nvSpPr>
        <dsp:cNvPr id="0" name=""/>
        <dsp:cNvSpPr/>
      </dsp:nvSpPr>
      <dsp:spPr>
        <a:xfrm>
          <a:off x="216729" y="0"/>
          <a:ext cx="8049089" cy="1377796"/>
        </a:xfrm>
        <a:prstGeom prst="roundRect">
          <a:avLst>
            <a:gd name="adj" fmla="val 10000"/>
          </a:avLst>
        </a:prstGeom>
        <a:solidFill>
          <a:schemeClr val="accent4">
            <a:lumMod val="75000"/>
          </a:schemeClr>
        </a:solidFill>
        <a:ln>
          <a:solidFill>
            <a:schemeClr val="accent1">
              <a:lumMod val="40000"/>
              <a:lumOff val="6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latin typeface="+mn-lt"/>
            </a:rPr>
            <a:t>   Drivers should not cut across cyclists when turning  - When turning at junctions, drivers should not turn across the path of a cyclist going straight ahead. Cyclists should be given time and space to pass safely. </a:t>
          </a:r>
          <a:r>
            <a:rPr lang="en-GB" sz="2000" kern="1200" dirty="0"/>
            <a:t> </a:t>
          </a:r>
          <a:endParaRPr lang="en-US" sz="2000" kern="1200" dirty="0"/>
        </a:p>
      </dsp:txBody>
      <dsp:txXfrm>
        <a:off x="257083" y="40354"/>
        <a:ext cx="6523714" cy="1297088"/>
      </dsp:txXfrm>
    </dsp:sp>
    <dsp:sp modelId="{E90977CC-2675-4DAB-9ABB-BF63F547C524}">
      <dsp:nvSpPr>
        <dsp:cNvPr id="0" name=""/>
        <dsp:cNvSpPr/>
      </dsp:nvSpPr>
      <dsp:spPr>
        <a:xfrm>
          <a:off x="710413" y="1628304"/>
          <a:ext cx="8482548" cy="1377796"/>
        </a:xfrm>
        <a:prstGeom prst="roundRect">
          <a:avLst>
            <a:gd name="adj" fmla="val 10000"/>
          </a:avLst>
        </a:prstGeom>
        <a:solidFill>
          <a:schemeClr val="accent4">
            <a:lumMod val="75000"/>
          </a:schemeClr>
        </a:solidFill>
        <a:ln>
          <a:solidFill>
            <a:schemeClr val="accent1">
              <a:lumMod val="40000"/>
              <a:lumOff val="6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mn-lt"/>
            </a:rPr>
            <a:t>  ‘Dutch Reach’ encouraged to avoid dooring  - Drivers and passengers are encouraged to use the hand furthest from the door to open it, helping them to look behind for cyclists before opening. </a:t>
          </a:r>
          <a:endParaRPr lang="en-US" sz="2000" kern="1200" dirty="0"/>
        </a:p>
      </dsp:txBody>
      <dsp:txXfrm>
        <a:off x="750767" y="1668658"/>
        <a:ext cx="6795858" cy="1297088"/>
      </dsp:txXfrm>
    </dsp:sp>
    <dsp:sp modelId="{2CFACBB1-AA16-4FAB-8193-4C67677B0A08}">
      <dsp:nvSpPr>
        <dsp:cNvPr id="0" name=""/>
        <dsp:cNvSpPr/>
      </dsp:nvSpPr>
      <dsp:spPr>
        <a:xfrm>
          <a:off x="1408951" y="3224451"/>
          <a:ext cx="8482548" cy="1377796"/>
        </a:xfrm>
        <a:prstGeom prst="roundRect">
          <a:avLst>
            <a:gd name="adj" fmla="val 10000"/>
          </a:avLst>
        </a:prstGeom>
        <a:solidFill>
          <a:schemeClr val="accent4">
            <a:lumMod val="75000"/>
          </a:schemeClr>
        </a:solidFill>
        <a:ln>
          <a:solidFill>
            <a:schemeClr val="accent1">
              <a:lumMod val="40000"/>
              <a:lumOff val="6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mn-lt"/>
            </a:rPr>
            <a:t>   Cyclists may ride two abreast  - Cyclists are allowed to ride two‑abreast, especially on quieter roads or in groups, and should move into single file only when it’s safer to do so. </a:t>
          </a:r>
          <a:endParaRPr lang="en-US" sz="2000" kern="1200" dirty="0"/>
        </a:p>
      </dsp:txBody>
      <dsp:txXfrm>
        <a:off x="1449305" y="3264805"/>
        <a:ext cx="6806462" cy="1297088"/>
      </dsp:txXfrm>
    </dsp:sp>
    <dsp:sp modelId="{480CB3C2-13DF-41F1-8E7F-F649E8BB1E60}">
      <dsp:nvSpPr>
        <dsp:cNvPr id="0" name=""/>
        <dsp:cNvSpPr/>
      </dsp:nvSpPr>
      <dsp:spPr>
        <a:xfrm>
          <a:off x="2120636" y="4884914"/>
          <a:ext cx="8482548" cy="1377796"/>
        </a:xfrm>
        <a:prstGeom prst="roundRect">
          <a:avLst>
            <a:gd name="adj" fmla="val 10000"/>
          </a:avLst>
        </a:prstGeom>
        <a:solidFill>
          <a:schemeClr val="accent4">
            <a:lumMod val="75000"/>
          </a:schemeClr>
        </a:solidFill>
        <a:ln>
          <a:solidFill>
            <a:schemeClr val="accent1">
              <a:lumMod val="40000"/>
              <a:lumOff val="6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mn-lt"/>
            </a:rPr>
            <a:t>   Shared responsibility for safety All road users are expected to act responsibly, but those operating vehicles capable of causing more harm are expected to anticipate mistakes by others and act to prevent injury. </a:t>
          </a:r>
          <a:endParaRPr lang="en-US" sz="2000" kern="1200" dirty="0"/>
        </a:p>
      </dsp:txBody>
      <dsp:txXfrm>
        <a:off x="2160990" y="4925268"/>
        <a:ext cx="6795858" cy="1297088"/>
      </dsp:txXfrm>
    </dsp:sp>
    <dsp:sp modelId="{584D8558-86D7-446F-BCD6-439B222C2BFC}">
      <dsp:nvSpPr>
        <dsp:cNvPr id="0" name=""/>
        <dsp:cNvSpPr/>
      </dsp:nvSpPr>
      <dsp:spPr>
        <a:xfrm>
          <a:off x="7586980" y="1055266"/>
          <a:ext cx="895567" cy="895567"/>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788483" y="1055266"/>
        <a:ext cx="492561" cy="673914"/>
      </dsp:txXfrm>
    </dsp:sp>
    <dsp:sp modelId="{BE2F4FEA-7777-4237-AB5F-3E7B5C2C645E}">
      <dsp:nvSpPr>
        <dsp:cNvPr id="0" name=""/>
        <dsp:cNvSpPr/>
      </dsp:nvSpPr>
      <dsp:spPr>
        <a:xfrm>
          <a:off x="8297393" y="2683571"/>
          <a:ext cx="895567" cy="895567"/>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498896" y="2683571"/>
        <a:ext cx="492561" cy="673914"/>
      </dsp:txXfrm>
    </dsp:sp>
    <dsp:sp modelId="{675E2F8D-61A5-482D-B223-DCBDA7CC8219}">
      <dsp:nvSpPr>
        <dsp:cNvPr id="0" name=""/>
        <dsp:cNvSpPr/>
      </dsp:nvSpPr>
      <dsp:spPr>
        <a:xfrm>
          <a:off x="8997203" y="4311876"/>
          <a:ext cx="895567" cy="895567"/>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198706" y="4311876"/>
        <a:ext cx="492561" cy="67391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4/1/2026</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4/1/2026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7D7554-D10C-4E29-B8E6-BB7111FA614F}" type="slidenum">
              <a:rPr lang="en-US" smtClean="0"/>
              <a:t>4</a:t>
            </a:fld>
            <a:endParaRPr lang="en-US" dirty="0"/>
          </a:p>
        </p:txBody>
      </p:sp>
    </p:spTree>
    <p:extLst>
      <p:ext uri="{BB962C8B-B14F-4D97-AF65-F5344CB8AC3E}">
        <p14:creationId xmlns:p14="http://schemas.microsoft.com/office/powerpoint/2010/main" val="3611621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7D7554-D10C-4E29-B8E6-BB7111FA614F}" type="slidenum">
              <a:rPr lang="en-US" smtClean="0"/>
              <a:t>17</a:t>
            </a:fld>
            <a:endParaRPr lang="en-US" dirty="0"/>
          </a:p>
        </p:txBody>
      </p:sp>
    </p:spTree>
    <p:extLst>
      <p:ext uri="{BB962C8B-B14F-4D97-AF65-F5344CB8AC3E}">
        <p14:creationId xmlns:p14="http://schemas.microsoft.com/office/powerpoint/2010/main" val="2130022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Daniel was with double the amount of alcohol allowed</a:t>
            </a:r>
          </a:p>
          <a:p>
            <a:r>
              <a:rPr lang="en-GB" dirty="0"/>
              <a:t>Daniel was driving at 45pmh in a 30mph zone</a:t>
            </a:r>
          </a:p>
          <a:p>
            <a:endParaRPr lang="en-GB" dirty="0"/>
          </a:p>
          <a:p>
            <a:r>
              <a:rPr lang="en-GB" dirty="0"/>
              <a:t>Dylan was wearing all black</a:t>
            </a:r>
          </a:p>
          <a:p>
            <a:r>
              <a:rPr lang="en-GB" dirty="0"/>
              <a:t>Dylan was on his phone</a:t>
            </a:r>
          </a:p>
          <a:p>
            <a:r>
              <a:rPr lang="en-GB" dirty="0"/>
              <a:t>Dylan didn’t use the basic, stop, look, listen, think</a:t>
            </a:r>
          </a:p>
          <a:p>
            <a:r>
              <a:rPr lang="en-GB" dirty="0"/>
              <a:t>Dylan didn’t use a formal crossing</a:t>
            </a:r>
          </a:p>
          <a:p>
            <a:endParaRPr lang="en-GB" dirty="0"/>
          </a:p>
          <a:p>
            <a:r>
              <a:rPr lang="en-GB" dirty="0"/>
              <a:t>Karen had headphones in, so couldn’t hear her surroundings very well, also for her personal safety might have been better to only wear one headphone.</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C37D7554-D10C-4E29-B8E6-BB7111FA614F}" type="slidenum">
              <a:rPr lang="en-US" smtClean="0"/>
              <a:t>19</a:t>
            </a:fld>
            <a:endParaRPr lang="en-US" dirty="0"/>
          </a:p>
        </p:txBody>
      </p:sp>
    </p:spTree>
    <p:extLst>
      <p:ext uri="{BB962C8B-B14F-4D97-AF65-F5344CB8AC3E}">
        <p14:creationId xmlns:p14="http://schemas.microsoft.com/office/powerpoint/2010/main" val="4242275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basic of, stop, look and listen</a:t>
            </a:r>
          </a:p>
          <a:p>
            <a:r>
              <a:rPr lang="en-GB" dirty="0"/>
              <a:t>Wore brighter colour clothing, or had something with a reflective strip </a:t>
            </a:r>
          </a:p>
          <a:p>
            <a:r>
              <a:rPr lang="en-GB" dirty="0"/>
              <a:t>Stopped looking at his phone before crossing the road</a:t>
            </a:r>
          </a:p>
          <a:p>
            <a:r>
              <a:rPr lang="en-GB" dirty="0"/>
              <a:t>Used the formalised crossing further down the road </a:t>
            </a:r>
          </a:p>
          <a:p>
            <a:endParaRPr lang="en-GB" dirty="0"/>
          </a:p>
        </p:txBody>
      </p:sp>
      <p:sp>
        <p:nvSpPr>
          <p:cNvPr id="4" name="Slide Number Placeholder 3"/>
          <p:cNvSpPr>
            <a:spLocks noGrp="1"/>
          </p:cNvSpPr>
          <p:nvPr>
            <p:ph type="sldNum" sz="quarter" idx="5"/>
          </p:nvPr>
        </p:nvSpPr>
        <p:spPr/>
        <p:txBody>
          <a:bodyPr/>
          <a:lstStyle/>
          <a:p>
            <a:fld id="{C37D7554-D10C-4E29-B8E6-BB7111FA614F}" type="slidenum">
              <a:rPr lang="en-US" smtClean="0"/>
              <a:t>20</a:t>
            </a:fld>
            <a:endParaRPr lang="en-US" dirty="0"/>
          </a:p>
        </p:txBody>
      </p:sp>
    </p:spTree>
    <p:extLst>
      <p:ext uri="{BB962C8B-B14F-4D97-AF65-F5344CB8AC3E}">
        <p14:creationId xmlns:p14="http://schemas.microsoft.com/office/powerpoint/2010/main" val="1021091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7D7554-D10C-4E29-B8E6-BB7111FA614F}" type="slidenum">
              <a:rPr lang="en-US" smtClean="0"/>
              <a:t>22</a:t>
            </a:fld>
            <a:endParaRPr lang="en-US" dirty="0"/>
          </a:p>
        </p:txBody>
      </p:sp>
    </p:spTree>
    <p:extLst>
      <p:ext uri="{BB962C8B-B14F-4D97-AF65-F5344CB8AC3E}">
        <p14:creationId xmlns:p14="http://schemas.microsoft.com/office/powerpoint/2010/main" val="2771634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7D7554-D10C-4E29-B8E6-BB7111FA614F}" type="slidenum">
              <a:rPr lang="en-US" smtClean="0"/>
              <a:t>6</a:t>
            </a:fld>
            <a:endParaRPr lang="en-US" dirty="0"/>
          </a:p>
        </p:txBody>
      </p:sp>
    </p:spTree>
    <p:extLst>
      <p:ext uri="{BB962C8B-B14F-4D97-AF65-F5344CB8AC3E}">
        <p14:creationId xmlns:p14="http://schemas.microsoft.com/office/powerpoint/2010/main" val="2618828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7D7554-D10C-4E29-B8E6-BB7111FA614F}" type="slidenum">
              <a:rPr lang="en-US" smtClean="0"/>
              <a:t>8</a:t>
            </a:fld>
            <a:endParaRPr lang="en-US" dirty="0"/>
          </a:p>
        </p:txBody>
      </p:sp>
    </p:spTree>
    <p:extLst>
      <p:ext uri="{BB962C8B-B14F-4D97-AF65-F5344CB8AC3E}">
        <p14:creationId xmlns:p14="http://schemas.microsoft.com/office/powerpoint/2010/main" val="1748767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7D7554-D10C-4E29-B8E6-BB7111FA614F}" type="slidenum">
              <a:rPr lang="en-US" smtClean="0"/>
              <a:t>9</a:t>
            </a:fld>
            <a:endParaRPr lang="en-US" dirty="0"/>
          </a:p>
        </p:txBody>
      </p:sp>
    </p:spTree>
    <p:extLst>
      <p:ext uri="{BB962C8B-B14F-4D97-AF65-F5344CB8AC3E}">
        <p14:creationId xmlns:p14="http://schemas.microsoft.com/office/powerpoint/2010/main" val="4028443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F704E-E2A2-444C-2E1D-539D9929B1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B75122-9BA1-8B89-08F2-EDC215DD042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CF024F5-60BA-D4A9-68EE-8BB5C0F02E54}"/>
              </a:ext>
            </a:extLst>
          </p:cNvPr>
          <p:cNvSpPr>
            <a:spLocks noGrp="1"/>
          </p:cNvSpPr>
          <p:nvPr>
            <p:ph type="body" idx="1"/>
          </p:nvPr>
        </p:nvSpPr>
        <p:spPr/>
        <p:txBody>
          <a:bodyPr/>
          <a:lstStyle/>
          <a:p>
            <a:r>
              <a:rPr lang="en-GB" dirty="0"/>
              <a:t>Traffic lights further down the road Dylan could have used</a:t>
            </a:r>
          </a:p>
          <a:p>
            <a:r>
              <a:rPr lang="en-GB" dirty="0"/>
              <a:t>Speed limit is 30mph </a:t>
            </a:r>
          </a:p>
          <a:p>
            <a:endParaRPr lang="en-GB" dirty="0"/>
          </a:p>
        </p:txBody>
      </p:sp>
      <p:sp>
        <p:nvSpPr>
          <p:cNvPr id="4" name="Slide Number Placeholder 3">
            <a:extLst>
              <a:ext uri="{FF2B5EF4-FFF2-40B4-BE49-F238E27FC236}">
                <a16:creationId xmlns:a16="http://schemas.microsoft.com/office/drawing/2014/main" id="{387BCAF5-7082-87CF-E53C-1429F8858F27}"/>
              </a:ext>
            </a:extLst>
          </p:cNvPr>
          <p:cNvSpPr>
            <a:spLocks noGrp="1"/>
          </p:cNvSpPr>
          <p:nvPr>
            <p:ph type="sldNum" sz="quarter" idx="5"/>
          </p:nvPr>
        </p:nvSpPr>
        <p:spPr/>
        <p:txBody>
          <a:bodyPr/>
          <a:lstStyle/>
          <a:p>
            <a:fld id="{C37D7554-D10C-4E29-B8E6-BB7111FA614F}" type="slidenum">
              <a:rPr lang="en-US" smtClean="0"/>
              <a:t>12</a:t>
            </a:fld>
            <a:endParaRPr lang="en-US" dirty="0"/>
          </a:p>
        </p:txBody>
      </p:sp>
    </p:spTree>
    <p:extLst>
      <p:ext uri="{BB962C8B-B14F-4D97-AF65-F5344CB8AC3E}">
        <p14:creationId xmlns:p14="http://schemas.microsoft.com/office/powerpoint/2010/main" val="2816368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7D7554-D10C-4E29-B8E6-BB7111FA614F}" type="slidenum">
              <a:rPr lang="en-US" smtClean="0"/>
              <a:t>13</a:t>
            </a:fld>
            <a:endParaRPr lang="en-US" dirty="0"/>
          </a:p>
        </p:txBody>
      </p:sp>
    </p:spTree>
    <p:extLst>
      <p:ext uri="{BB962C8B-B14F-4D97-AF65-F5344CB8AC3E}">
        <p14:creationId xmlns:p14="http://schemas.microsoft.com/office/powerpoint/2010/main" val="451134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Add in roadside breath test (driver) - positive</a:t>
            </a:r>
          </a:p>
        </p:txBody>
      </p:sp>
      <p:sp>
        <p:nvSpPr>
          <p:cNvPr id="4" name="Slide Number Placeholder 3"/>
          <p:cNvSpPr>
            <a:spLocks noGrp="1"/>
          </p:cNvSpPr>
          <p:nvPr>
            <p:ph type="sldNum" sz="quarter" idx="5"/>
          </p:nvPr>
        </p:nvSpPr>
        <p:spPr/>
        <p:txBody>
          <a:bodyPr/>
          <a:lstStyle/>
          <a:p>
            <a:fld id="{C37D7554-D10C-4E29-B8E6-BB7111FA614F}" type="slidenum">
              <a:rPr lang="en-US" smtClean="0"/>
              <a:t>14</a:t>
            </a:fld>
            <a:endParaRPr lang="en-US" dirty="0"/>
          </a:p>
        </p:txBody>
      </p:sp>
    </p:spTree>
    <p:extLst>
      <p:ext uri="{BB962C8B-B14F-4D97-AF65-F5344CB8AC3E}">
        <p14:creationId xmlns:p14="http://schemas.microsoft.com/office/powerpoint/2010/main" val="2661463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Boy on the phone in front of the car, minutes before the crash.</a:t>
            </a:r>
          </a:p>
          <a:p>
            <a:r>
              <a:rPr lang="en-GB" dirty="0"/>
              <a:t>Note the boy is all in black, no reflective strips on coat</a:t>
            </a:r>
          </a:p>
        </p:txBody>
      </p:sp>
      <p:sp>
        <p:nvSpPr>
          <p:cNvPr id="4" name="Slide Number Placeholder 3"/>
          <p:cNvSpPr>
            <a:spLocks noGrp="1"/>
          </p:cNvSpPr>
          <p:nvPr>
            <p:ph type="sldNum" sz="quarter" idx="5"/>
          </p:nvPr>
        </p:nvSpPr>
        <p:spPr/>
        <p:txBody>
          <a:bodyPr/>
          <a:lstStyle/>
          <a:p>
            <a:fld id="{C37D7554-D10C-4E29-B8E6-BB7111FA614F}" type="slidenum">
              <a:rPr lang="en-US" smtClean="0"/>
              <a:t>15</a:t>
            </a:fld>
            <a:endParaRPr lang="en-US" dirty="0"/>
          </a:p>
        </p:txBody>
      </p:sp>
    </p:spTree>
    <p:extLst>
      <p:ext uri="{BB962C8B-B14F-4D97-AF65-F5344CB8AC3E}">
        <p14:creationId xmlns:p14="http://schemas.microsoft.com/office/powerpoint/2010/main" val="269762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7D7554-D10C-4E29-B8E6-BB7111FA614F}" type="slidenum">
              <a:rPr lang="en-US" smtClean="0"/>
              <a:t>16</a:t>
            </a:fld>
            <a:endParaRPr lang="en-US" dirty="0"/>
          </a:p>
        </p:txBody>
      </p:sp>
    </p:spTree>
    <p:extLst>
      <p:ext uri="{BB962C8B-B14F-4D97-AF65-F5344CB8AC3E}">
        <p14:creationId xmlns:p14="http://schemas.microsoft.com/office/powerpoint/2010/main" val="2172267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anchor="b">
            <a:normAutofit/>
          </a:bodyPr>
          <a:lstStyle>
            <a:lvl1pPr>
              <a:defRPr sz="6000">
                <a:solidFill>
                  <a:schemeClr val="bg1"/>
                </a:solidFill>
              </a:defRPr>
            </a:lvl1pPr>
          </a:lstStyle>
          <a:p>
            <a:r>
              <a:rPr lang="en-US" dirty="0"/>
              <a:t>Click to add title</a:t>
            </a:r>
          </a:p>
        </p:txBody>
      </p:sp>
    </p:spTree>
    <p:extLst>
      <p:ext uri="{BB962C8B-B14F-4D97-AF65-F5344CB8AC3E}">
        <p14:creationId xmlns:p14="http://schemas.microsoft.com/office/powerpoint/2010/main" val="1784555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1468814" y="2057400"/>
            <a:ext cx="3091027" cy="3867538"/>
          </a:xfrm>
        </p:spPr>
        <p:txBody>
          <a:bodyPr lIns="0">
            <a:normAutofit/>
          </a:bodyPr>
          <a:lstStyle>
            <a:lvl1pPr marL="0" indent="0">
              <a:lnSpc>
                <a:spcPct val="100000"/>
              </a:lnSpc>
              <a:spcBef>
                <a:spcPts val="0"/>
              </a:spcBef>
              <a:spcAft>
                <a:spcPts val="1200"/>
              </a:spcAft>
              <a:buNone/>
              <a:defRPr sz="2000"/>
            </a:lvl1pPr>
            <a:lvl2pPr marL="800100" indent="-342900">
              <a:lnSpc>
                <a:spcPct val="100000"/>
              </a:lnSpc>
              <a:spcBef>
                <a:spcPts val="0"/>
              </a:spcBef>
              <a:spcAft>
                <a:spcPts val="1200"/>
              </a:spcAft>
              <a:buFont typeface="Arial" panose="020B0604020202020204" pitchFamily="34" charset="0"/>
              <a:buChar char="•"/>
              <a:defRPr sz="2000"/>
            </a:lvl2pPr>
            <a:lvl3pPr marL="1257300" indent="-342900">
              <a:spcBef>
                <a:spcPts val="0"/>
              </a:spcBef>
              <a:spcAft>
                <a:spcPts val="1200"/>
              </a:spcAft>
              <a:buFont typeface="Arial" panose="020B0604020202020204" pitchFamily="34" charset="0"/>
              <a:buChar char="•"/>
              <a:defRPr sz="2000"/>
            </a:lvl3pPr>
            <a:lvl4pPr marL="1714500" indent="-342900">
              <a:spcBef>
                <a:spcPts val="0"/>
              </a:spcBef>
              <a:spcAft>
                <a:spcPts val="1200"/>
              </a:spcAft>
              <a:buFont typeface="Arial" panose="020B0604020202020204" pitchFamily="34" charset="0"/>
              <a:buChar char="•"/>
              <a:defRPr sz="2000"/>
            </a:lvl4pPr>
            <a:lvl5pPr marL="2171700" indent="-3429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able Placeholder 13">
            <a:extLst>
              <a:ext uri="{FF2B5EF4-FFF2-40B4-BE49-F238E27FC236}">
                <a16:creationId xmlns:a16="http://schemas.microsoft.com/office/drawing/2014/main" id="{EA708189-1532-1BDD-104F-4D8556146CEE}"/>
              </a:ext>
            </a:extLst>
          </p:cNvPr>
          <p:cNvSpPr>
            <a:spLocks noGrp="1"/>
          </p:cNvSpPr>
          <p:nvPr>
            <p:ph type="tbl" sz="quarter" idx="12"/>
          </p:nvPr>
        </p:nvSpPr>
        <p:spPr>
          <a:xfrm>
            <a:off x="5097463" y="2051976"/>
            <a:ext cx="6180137" cy="3867538"/>
          </a:xfrm>
        </p:spPr>
        <p:txBody>
          <a:bodyPr>
            <a:normAutofit/>
          </a:bodyPr>
          <a:lstStyle>
            <a:lvl1pPr>
              <a:defRPr sz="2000"/>
            </a:lvl1pPr>
          </a:lstStyle>
          <a:p>
            <a:r>
              <a:rPr lang="en-US" dirty="0"/>
              <a:t>Click icon to add table</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E0EC71B-95A1-C740-6B1F-F8DF02E2D1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409299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Content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468814" y="2066731"/>
            <a:ext cx="6452876" cy="3867538"/>
          </a:xfrm>
        </p:spPr>
        <p:txBody>
          <a:bodyPr lIns="0">
            <a:normAutofit/>
          </a:bodyPr>
          <a:lstStyle>
            <a:lvl1pPr>
              <a:lnSpc>
                <a:spcPct val="100000"/>
              </a:lnSpc>
              <a:spcAft>
                <a:spcPts val="600"/>
              </a:spcAft>
              <a:defRPr sz="2000"/>
            </a:lvl1pPr>
            <a:lvl2pPr>
              <a:lnSpc>
                <a:spcPct val="100000"/>
              </a:lnSpc>
              <a:spcAft>
                <a:spcPts val="600"/>
              </a:spcAft>
              <a:defRPr sz="2000"/>
            </a:lvl2pPr>
            <a:lvl3pPr>
              <a:lnSpc>
                <a:spcPct val="100000"/>
              </a:lnSpc>
              <a:spcBef>
                <a:spcPts val="1000"/>
              </a:spcBef>
              <a:spcAft>
                <a:spcPts val="600"/>
              </a:spcAft>
              <a:defRPr sz="2000"/>
            </a:lvl3pPr>
            <a:lvl4pPr>
              <a:lnSpc>
                <a:spcPct val="100000"/>
              </a:lnSpc>
              <a:spcAft>
                <a:spcPts val="1200"/>
              </a:spcAft>
              <a:defRPr sz="2000"/>
            </a:lvl4pPr>
            <a:lvl5pP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8169196" y="2066731"/>
            <a:ext cx="3108391" cy="3867538"/>
          </a:xfrm>
        </p:spPr>
        <p:txBody>
          <a:bodyPr lIns="0">
            <a:normAutofit/>
          </a:bodyPr>
          <a:lstStyle>
            <a:lvl1pPr marL="0" indent="0">
              <a:lnSpc>
                <a:spcPct val="100000"/>
              </a:lnSpc>
              <a:spcAft>
                <a:spcPts val="600"/>
              </a:spcAft>
              <a:buNone/>
              <a:defRPr sz="2000"/>
            </a:lvl1pPr>
            <a:lvl2pPr marL="800100" indent="-342900">
              <a:lnSpc>
                <a:spcPct val="100000"/>
              </a:lnSpc>
              <a:spcAft>
                <a:spcPts val="600"/>
              </a:spcAft>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852814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9" name="Table Placeholder 8">
            <a:extLst>
              <a:ext uri="{FF2B5EF4-FFF2-40B4-BE49-F238E27FC236}">
                <a16:creationId xmlns:a16="http://schemas.microsoft.com/office/drawing/2014/main" id="{CB43608F-0A38-CF4A-4B3B-F1212E786FDE}"/>
              </a:ext>
            </a:extLst>
          </p:cNvPr>
          <p:cNvSpPr>
            <a:spLocks noGrp="1"/>
          </p:cNvSpPr>
          <p:nvPr>
            <p:ph type="tbl" sz="quarter" idx="10"/>
          </p:nvPr>
        </p:nvSpPr>
        <p:spPr>
          <a:xfrm>
            <a:off x="1487488" y="2057400"/>
            <a:ext cx="9790112" cy="3886200"/>
          </a:xfrm>
        </p:spPr>
        <p:txBody>
          <a:bodyPr>
            <a:normAutofit/>
          </a:bodyPr>
          <a:lstStyle>
            <a:lvl1pPr>
              <a:defRPr sz="2400"/>
            </a:lvl1pPr>
          </a:lstStyle>
          <a:p>
            <a:r>
              <a:rPr lang="en-US" dirty="0"/>
              <a:t>Click icon to add table</a:t>
            </a:r>
          </a:p>
        </p:txBody>
      </p:sp>
      <p:sp>
        <p:nvSpPr>
          <p:cNvPr id="2" name="Slide Number Placeholder 5">
            <a:extLst>
              <a:ext uri="{FF2B5EF4-FFF2-40B4-BE49-F238E27FC236}">
                <a16:creationId xmlns:a16="http://schemas.microsoft.com/office/drawing/2014/main" id="{05DA3688-07D1-82D9-6818-C95E9A69C2F1}"/>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69135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dirty="0"/>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748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074E9-EC7B-B96F-2972-84D197BE4E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79E9552-8519-1D34-80CA-585305E9CD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77A02DF-1596-5955-11C5-51890533DBE0}"/>
              </a:ext>
            </a:extLst>
          </p:cNvPr>
          <p:cNvSpPr>
            <a:spLocks noGrp="1"/>
          </p:cNvSpPr>
          <p:nvPr>
            <p:ph type="dt" sz="half" idx="10"/>
          </p:nvPr>
        </p:nvSpPr>
        <p:spPr/>
        <p:txBody>
          <a:bodyPr/>
          <a:lstStyle/>
          <a:p>
            <a:fld id="{FC97A0E3-FAA6-4153-AE13-12AC9599C0DF}" type="datetimeFigureOut">
              <a:rPr lang="en-GB" smtClean="0"/>
              <a:t>01/04/2026</a:t>
            </a:fld>
            <a:endParaRPr lang="en-GB"/>
          </a:p>
        </p:txBody>
      </p:sp>
      <p:sp>
        <p:nvSpPr>
          <p:cNvPr id="5" name="Footer Placeholder 4">
            <a:extLst>
              <a:ext uri="{FF2B5EF4-FFF2-40B4-BE49-F238E27FC236}">
                <a16:creationId xmlns:a16="http://schemas.microsoft.com/office/drawing/2014/main" id="{6F20D53D-4DD1-D29E-89C1-EA3E3BC050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49B26C-83C6-E757-AC8F-CD7403C342C9}"/>
              </a:ext>
            </a:extLst>
          </p:cNvPr>
          <p:cNvSpPr>
            <a:spLocks noGrp="1"/>
          </p:cNvSpPr>
          <p:nvPr>
            <p:ph type="sldNum" sz="quarter" idx="12"/>
          </p:nvPr>
        </p:nvSpPr>
        <p:spPr/>
        <p:txBody>
          <a:bodyPr/>
          <a:lstStyle/>
          <a:p>
            <a:fld id="{992012C5-E89F-49E3-BC34-18013B020335}" type="slidenum">
              <a:rPr lang="en-GB" smtClean="0"/>
              <a:t>‹#›</a:t>
            </a:fld>
            <a:endParaRPr lang="en-GB"/>
          </a:p>
        </p:txBody>
      </p:sp>
    </p:spTree>
    <p:extLst>
      <p:ext uri="{BB962C8B-B14F-4D97-AF65-F5344CB8AC3E}">
        <p14:creationId xmlns:p14="http://schemas.microsoft.com/office/powerpoint/2010/main" val="1205062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8461" y="737115"/>
            <a:ext cx="4449712" cy="5407091"/>
          </a:xfrm>
        </p:spPr>
        <p:txBody>
          <a:bodyPr lIns="0" tIns="0" rIns="0" bIns="0" anchor="ct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27724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1278294"/>
            <a:ext cx="5000318" cy="4904141"/>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2169" y="-1"/>
            <a:ext cx="4635426" cy="6857999"/>
          </a:xfrm>
        </p:spPr>
        <p:txBody>
          <a:bodyPr>
            <a:normAutofit/>
          </a:bodyPr>
          <a:lstStyle>
            <a:lvl1pPr marL="0" indent="0" algn="ctr">
              <a:buNone/>
              <a:defRPr sz="2000"/>
            </a:lvl1pPr>
          </a:lstStyle>
          <a:p>
            <a:r>
              <a:rPr lang="en-US" dirty="0"/>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029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3508311"/>
            <a:ext cx="9923770" cy="1438762"/>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600" y="0"/>
            <a:ext cx="10361995" cy="3429000"/>
          </a:xfrm>
        </p:spPr>
        <p:txBody>
          <a:bodyPr>
            <a:normAutofit/>
          </a:bodyPr>
          <a:lstStyle>
            <a:lvl1pPr marL="0" indent="0" algn="ctr">
              <a:buNone/>
              <a:defRPr sz="2000"/>
            </a:lvl1pPr>
          </a:lstStyle>
          <a:p>
            <a:r>
              <a:rPr lang="en-US" dirty="0"/>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5228488"/>
            <a:ext cx="9923770" cy="1368256"/>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3227224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37359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8031" y="1068169"/>
            <a:ext cx="10115939" cy="2681549"/>
          </a:xfrm>
        </p:spPr>
        <p:txBody>
          <a:bodyPr anchor="b"/>
          <a:lstStyle>
            <a:lvl1pPr algn="ctr">
              <a:defRPr>
                <a:solidFill>
                  <a:schemeClr val="bg1"/>
                </a:solidFill>
              </a:defRPr>
            </a:lvl1pPr>
          </a:lstStyle>
          <a:p>
            <a:r>
              <a:rPr lang="en-US" dirty="0"/>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mn-lt"/>
              </a:defRPr>
            </a:lvl1pPr>
          </a:lstStyle>
          <a:p>
            <a:pPr lvl="0"/>
            <a:r>
              <a:rPr lang="en-US" dirty="0"/>
              <a:t>Click to add subtitle</a:t>
            </a:r>
          </a:p>
        </p:txBody>
      </p:sp>
    </p:spTree>
    <p:extLst>
      <p:ext uri="{BB962C8B-B14F-4D97-AF65-F5344CB8AC3E}">
        <p14:creationId xmlns:p14="http://schemas.microsoft.com/office/powerpoint/2010/main" val="206953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56172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468815" y="2057401"/>
            <a:ext cx="3068678" cy="4119463"/>
          </a:xfrm>
        </p:spPr>
        <p:txBody>
          <a:bodyPr lIns="0">
            <a:normAutofit/>
          </a:bodyPr>
          <a:lstStyle>
            <a:lvl1pPr marL="320040" indent="-320040">
              <a:lnSpc>
                <a:spcPct val="100000"/>
              </a:lnSpc>
              <a:spcBef>
                <a:spcPts val="0"/>
              </a:spcBef>
              <a:spcAft>
                <a:spcPts val="1200"/>
              </a:spcAft>
              <a:buFont typeface="+mj-lt"/>
              <a:buAutoNum type="arabicPeriod"/>
              <a:defRPr sz="2000"/>
            </a:lvl1pPr>
            <a:lvl2pPr marL="457200" indent="-320040">
              <a:lnSpc>
                <a:spcPct val="100000"/>
              </a:lnSpc>
              <a:spcBef>
                <a:spcPts val="1000"/>
              </a:spcBef>
              <a:spcAft>
                <a:spcPts val="1200"/>
              </a:spcAft>
              <a:buFont typeface="+mj-lt"/>
              <a:buAutoNum type="alphaLcPeriod"/>
              <a:defRPr sz="2000"/>
            </a:lvl2pPr>
            <a:lvl3pPr marL="914400" indent="-320040">
              <a:spcBef>
                <a:spcPts val="1000"/>
              </a:spcBef>
              <a:spcAft>
                <a:spcPts val="1200"/>
              </a:spcAft>
              <a:buFont typeface="+mj-lt"/>
              <a:buAutoNum type="arabicParenR"/>
              <a:defRPr sz="2000"/>
            </a:lvl3pPr>
            <a:lvl4pPr marL="1371600" indent="-320040">
              <a:spcBef>
                <a:spcPts val="1000"/>
              </a:spcBef>
              <a:spcAft>
                <a:spcPts val="1200"/>
              </a:spcAft>
              <a:buFont typeface="+mj-lt"/>
              <a:buAutoNum type="alphaLcParenR"/>
              <a:defRPr sz="2000"/>
            </a:lvl4pPr>
            <a:lvl5pPr marL="1828800" indent="-320040">
              <a:spcBef>
                <a:spcPts val="1000"/>
              </a:spcBef>
              <a:spcAft>
                <a:spcPts val="1200"/>
              </a:spcAft>
              <a:buFont typeface="+mj-lt"/>
              <a:buAutoNum type="romanLcPeriod"/>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191727" y="2057401"/>
            <a:ext cx="6085857"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514237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icture and Conten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503363" y="2061969"/>
            <a:ext cx="4592637" cy="4805362"/>
          </a:xfrm>
        </p:spPr>
        <p:txBody>
          <a:bodyPr>
            <a:normAutofit/>
          </a:bodyPr>
          <a:lstStyle>
            <a:lvl1pPr marL="0" indent="0" algn="ctr">
              <a:buNone/>
              <a:defRPr sz="2000"/>
            </a:lvl1pPr>
          </a:lstStyle>
          <a:p>
            <a:r>
              <a:rPr lang="en-US" dirty="0"/>
              <a:t>Click icon to add picture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787262" y="2052736"/>
            <a:ext cx="4490320" cy="4800598"/>
          </a:xfrm>
        </p:spPr>
        <p:txBody>
          <a:bodyPr lIns="0">
            <a:normAutofit/>
          </a:bodyPr>
          <a:lstStyle>
            <a:lvl1pPr marL="0" indent="0">
              <a:lnSpc>
                <a:spcPct val="100000"/>
              </a:lnSpc>
              <a:spcBef>
                <a:spcPts val="1000"/>
              </a:spcBef>
              <a:spcAft>
                <a:spcPts val="1200"/>
              </a:spcAft>
              <a:buNone/>
              <a:defRPr sz="2000"/>
            </a:lvl1pPr>
            <a:lvl2pPr marL="800100" indent="-342900">
              <a:lnSpc>
                <a:spcPct val="100000"/>
              </a:lnSpc>
              <a:spcBef>
                <a:spcPts val="1000"/>
              </a:spcBef>
              <a:spcAft>
                <a:spcPts val="1200"/>
              </a:spcAft>
              <a:buFont typeface="Arial" panose="020B0604020202020204" pitchFamily="34" charset="0"/>
              <a:buChar char="•"/>
              <a:defRPr sz="2000"/>
            </a:lvl2pPr>
            <a:lvl3pPr marL="1257300" indent="-342900">
              <a:spcBef>
                <a:spcPts val="1000"/>
              </a:spcBef>
              <a:spcAft>
                <a:spcPts val="1200"/>
              </a:spcAft>
              <a:buFont typeface="Arial" panose="020B0604020202020204" pitchFamily="34" charset="0"/>
              <a:buChar char="•"/>
              <a:defRPr sz="2000"/>
            </a:lvl3pPr>
            <a:lvl4pPr marL="1714500" indent="-342900">
              <a:spcBef>
                <a:spcPts val="1000"/>
              </a:spcBef>
              <a:spcAft>
                <a:spcPts val="1200"/>
              </a:spcAft>
              <a:buFont typeface="Arial" panose="020B0604020202020204" pitchFamily="34" charset="0"/>
              <a:buChar char="•"/>
              <a:defRPr sz="2000"/>
            </a:lvl4pPr>
            <a:lvl5pPr marL="2171700" indent="-3429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107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2F216-62F1-7E0B-63FD-51C27CDAA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1F31D-B959-2AD8-9208-FF08B574D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412136" y="5943601"/>
            <a:ext cx="968983" cy="651912"/>
          </a:xfrm>
          <a:prstGeom prst="rect">
            <a:avLst/>
          </a:prstGeom>
        </p:spPr>
        <p:txBody>
          <a:bodyPr vert="horz" lIns="91440" tIns="45720" rIns="91440" bIns="45720" rtlCol="0" anchor="ctr"/>
          <a:lstStyle>
            <a:lvl1pPr algn="ctr">
              <a:defRPr sz="1200" b="1" spc="150" baseline="0">
                <a:solidFill>
                  <a:schemeClr val="tx1"/>
                </a:solidFill>
                <a:latin typeface="+mn-lt"/>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94" r:id="rId1"/>
    <p:sldLayoutId id="2147483693" r:id="rId2"/>
    <p:sldLayoutId id="2147483692" r:id="rId3"/>
    <p:sldLayoutId id="2147483691" r:id="rId4"/>
    <p:sldLayoutId id="2147483690" r:id="rId5"/>
    <p:sldLayoutId id="2147483689" r:id="rId6"/>
    <p:sldLayoutId id="2147483688" r:id="rId7"/>
    <p:sldLayoutId id="2147483687" r:id="rId8"/>
    <p:sldLayoutId id="2147483686" r:id="rId9"/>
    <p:sldLayoutId id="2147483685" r:id="rId10"/>
    <p:sldLayoutId id="2147483684" r:id="rId11"/>
    <p:sldLayoutId id="2147483682" r:id="rId12"/>
    <p:sldLayoutId id="2147483681" r:id="rId13"/>
    <p:sldLayoutId id="2147483695"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www.pexels.com/photo/a-lamp-beside-a-stack-of-documents-on-a-wooden-desk-8872665/" TargetMode="External"/><Relationship Id="rId7" Type="http://schemas.openxmlformats.org/officeDocument/2006/relationships/image" Target="../media/image6.png"/><Relationship Id="rId2" Type="http://schemas.openxmlformats.org/officeDocument/2006/relationships/hyperlink" Target="https://www.pexels.com/photo/pile-of-folders-357514/" TargetMode="Externa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hyperlink" Target="https://www.pexels.com/photo/question-marks-on-craft-paper-5428830/" TargetMode="External"/><Relationship Id="rId4" Type="http://schemas.openxmlformats.org/officeDocument/2006/relationships/hyperlink" Target="https://www.gov.uk/government/news/the-highway-code-8-changes-you-need-to-know-from-29-january-202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4.png"/><Relationship Id="rId17" Type="http://schemas.openxmlformats.org/officeDocument/2006/relationships/image" Target="../media/image6.png"/><Relationship Id="rId2" Type="http://schemas.openxmlformats.org/officeDocument/2006/relationships/notesSlide" Target="../notesSlides/notesSlide2.xml"/><Relationship Id="rId16"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image" Target="../media/image13.svg"/><Relationship Id="rId5" Type="http://schemas.openxmlformats.org/officeDocument/2006/relationships/diagramQuickStyle" Target="../diagrams/quickStyle1.xml"/><Relationship Id="rId1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diagramLayout" Target="../diagrams/layout1.xml"/><Relationship Id="rId9" Type="http://schemas.openxmlformats.org/officeDocument/2006/relationships/image" Target="../media/image11.sv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8.png"/><Relationship Id="rId3" Type="http://schemas.openxmlformats.org/officeDocument/2006/relationships/diagramLayout" Target="../diagrams/layout2.xml"/><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diagramData" Target="../diagrams/data2.xml"/><Relationship Id="rId16" Type="http://schemas.openxmlformats.org/officeDocument/2006/relationships/image" Target="../media/image6.png"/><Relationship Id="rId1" Type="http://schemas.openxmlformats.org/officeDocument/2006/relationships/slideLayout" Target="../slideLayouts/slideLayout5.xml"/><Relationship Id="rId6" Type="http://schemas.microsoft.com/office/2007/relationships/diagramDrawing" Target="../diagrams/drawing2.xml"/><Relationship Id="rId11" Type="http://schemas.openxmlformats.org/officeDocument/2006/relationships/image" Target="../media/image22.png"/><Relationship Id="rId5" Type="http://schemas.openxmlformats.org/officeDocument/2006/relationships/diagramColors" Target="../diagrams/colors2.xml"/><Relationship Id="rId15" Type="http://schemas.openxmlformats.org/officeDocument/2006/relationships/image" Target="../media/image1.png"/><Relationship Id="rId10" Type="http://schemas.openxmlformats.org/officeDocument/2006/relationships/image" Target="../media/image21.svg"/><Relationship Id="rId4" Type="http://schemas.openxmlformats.org/officeDocument/2006/relationships/diagramQuickStyle" Target="../diagrams/quickStyle2.xml"/><Relationship Id="rId9" Type="http://schemas.openxmlformats.org/officeDocument/2006/relationships/image" Target="../media/image20.png"/><Relationship Id="rId1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ideo" Target="https://www.youtube.com/embed/yhK8ySq_kZg?feature=oembed" TargetMode="Externa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31358C0-A816-F302-BB20-03726F23EB6F}"/>
              </a:ext>
            </a:extLst>
          </p:cNvPr>
          <p:cNvSpPr txBox="1">
            <a:spLocks/>
          </p:cNvSpPr>
          <p:nvPr/>
        </p:nvSpPr>
        <p:spPr>
          <a:xfrm>
            <a:off x="1931983" y="1366815"/>
            <a:ext cx="5129287" cy="3108758"/>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pPr algn="ctr">
              <a:spcAft>
                <a:spcPts val="600"/>
              </a:spcAft>
            </a:pPr>
            <a:r>
              <a:rPr lang="en-US" u="sng" kern="1200" dirty="0">
                <a:solidFill>
                  <a:schemeClr val="accent4">
                    <a:lumMod val="20000"/>
                    <a:lumOff val="80000"/>
                  </a:schemeClr>
                </a:solidFill>
                <a:latin typeface="+mj-lt"/>
                <a:ea typeface="+mj-ea"/>
                <a:cs typeface="+mj-cs"/>
              </a:rPr>
              <a:t>Year 10</a:t>
            </a:r>
          </a:p>
          <a:p>
            <a:pPr>
              <a:spcAft>
                <a:spcPts val="600"/>
              </a:spcAft>
            </a:pPr>
            <a:endParaRPr lang="en-US" kern="1200" dirty="0">
              <a:solidFill>
                <a:schemeClr val="accent4">
                  <a:lumMod val="20000"/>
                  <a:lumOff val="80000"/>
                </a:schemeClr>
              </a:solidFill>
              <a:latin typeface="+mj-lt"/>
              <a:ea typeface="+mj-ea"/>
              <a:cs typeface="+mj-cs"/>
            </a:endParaRPr>
          </a:p>
          <a:p>
            <a:pPr algn="ctr">
              <a:spcAft>
                <a:spcPts val="600"/>
              </a:spcAft>
            </a:pPr>
            <a:r>
              <a:rPr lang="en-US" kern="1200" dirty="0">
                <a:solidFill>
                  <a:schemeClr val="accent4">
                    <a:lumMod val="20000"/>
                    <a:lumOff val="80000"/>
                  </a:schemeClr>
                </a:solidFill>
                <a:latin typeface="+mj-lt"/>
                <a:ea typeface="+mj-ea"/>
                <a:cs typeface="+mj-cs"/>
              </a:rPr>
              <a:t>The Collision Casefile Challenge</a:t>
            </a:r>
          </a:p>
        </p:txBody>
      </p:sp>
      <p:sp>
        <p:nvSpPr>
          <p:cNvPr id="7" name="TextBox 6">
            <a:extLst>
              <a:ext uri="{FF2B5EF4-FFF2-40B4-BE49-F238E27FC236}">
                <a16:creationId xmlns:a16="http://schemas.microsoft.com/office/drawing/2014/main" id="{B9EA18FB-7F7E-20C8-93DF-7B353BF0F215}"/>
              </a:ext>
            </a:extLst>
          </p:cNvPr>
          <p:cNvSpPr txBox="1"/>
          <p:nvPr/>
        </p:nvSpPr>
        <p:spPr>
          <a:xfrm>
            <a:off x="2104440" y="4605360"/>
            <a:ext cx="4784372" cy="1095329"/>
          </a:xfrm>
          <a:prstGeom prst="rect">
            <a:avLst/>
          </a:prstGeom>
        </p:spPr>
        <p:txBody>
          <a:bodyPr vert="horz" lIns="91440" tIns="45720" rIns="91440" bIns="45720" rtlCol="0" anchor="ctr">
            <a:normAutofit/>
          </a:bodyPr>
          <a:lstStyle/>
          <a:p>
            <a:pPr algn="ctr">
              <a:spcAft>
                <a:spcPts val="1200"/>
              </a:spcAft>
              <a:buFont typeface="Arial" panose="020B0604020202020204" pitchFamily="34" charset="0"/>
            </a:pPr>
            <a:r>
              <a:rPr lang="en-US" sz="2000" spc="0" baseline="0" dirty="0">
                <a:solidFill>
                  <a:schemeClr val="accent4">
                    <a:lumMod val="20000"/>
                    <a:lumOff val="80000"/>
                  </a:schemeClr>
                </a:solidFill>
              </a:rPr>
              <a:t>The hierarchy of road users and behaving responsibly.</a:t>
            </a:r>
          </a:p>
        </p:txBody>
      </p:sp>
      <p:pic>
        <p:nvPicPr>
          <p:cNvPr id="8" name="Picture 7">
            <a:extLst>
              <a:ext uri="{FF2B5EF4-FFF2-40B4-BE49-F238E27FC236}">
                <a16:creationId xmlns:a16="http://schemas.microsoft.com/office/drawing/2014/main" id="{E23FDF31-5808-8E18-EEAF-08696FFE794B}"/>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4" y="6043058"/>
            <a:ext cx="1201285" cy="8149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Get Streetwise - Road Safety Logo">
            <a:extLst>
              <a:ext uri="{FF2B5EF4-FFF2-40B4-BE49-F238E27FC236}">
                <a16:creationId xmlns:a16="http://schemas.microsoft.com/office/drawing/2014/main" id="{3981460E-38F0-7BED-8E5D-68C3A91CCD28}"/>
              </a:ext>
            </a:extLst>
          </p:cNvPr>
          <p:cNvPicPr>
            <a:picLocks noChangeAspect="1"/>
          </p:cNvPicPr>
          <p:nvPr/>
        </p:nvPicPr>
        <p:blipFill>
          <a:blip r:embed="rId3"/>
          <a:srcRect t="8341"/>
          <a:stretch>
            <a:fillRect/>
          </a:stretch>
        </p:blipFill>
        <p:spPr>
          <a:xfrm>
            <a:off x="7165938" y="885825"/>
            <a:ext cx="3962400" cy="2763873"/>
          </a:xfrm>
          <a:prstGeom prst="rect">
            <a:avLst/>
          </a:prstGeom>
        </p:spPr>
      </p:pic>
      <p:pic>
        <p:nvPicPr>
          <p:cNvPr id="12" name="Picture 11">
            <a:extLst>
              <a:ext uri="{FF2B5EF4-FFF2-40B4-BE49-F238E27FC236}">
                <a16:creationId xmlns:a16="http://schemas.microsoft.com/office/drawing/2014/main" id="{F4B6EDE3-0DA3-E00F-EA45-68164B3ED6FB}"/>
              </a:ext>
              <a:ext uri="{C183D7F6-B498-43B3-948B-1728B52AA6E4}">
                <adec:decorative xmlns:adec="http://schemas.microsoft.com/office/drawing/2017/decorative" val="1"/>
              </a:ext>
            </a:extLst>
          </p:cNvPr>
          <p:cNvPicPr>
            <a:picLocks noChangeAspect="1"/>
          </p:cNvPicPr>
          <p:nvPr/>
        </p:nvPicPr>
        <p:blipFill>
          <a:blip r:embed="rId4"/>
          <a:srcRect l="-1" r="32601"/>
          <a:stretch>
            <a:fillRect/>
          </a:stretch>
        </p:blipFill>
        <p:spPr>
          <a:xfrm>
            <a:off x="7542176" y="2940243"/>
            <a:ext cx="3209925" cy="3171825"/>
          </a:xfrm>
          <a:prstGeom prst="rect">
            <a:avLst/>
          </a:prstGeom>
        </p:spPr>
      </p:pic>
    </p:spTree>
    <p:extLst>
      <p:ext uri="{BB962C8B-B14F-4D97-AF65-F5344CB8AC3E}">
        <p14:creationId xmlns:p14="http://schemas.microsoft.com/office/powerpoint/2010/main" val="3378822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4D6FB-102A-463A-1DC7-AB370A9E80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5CB27A1-CE20-C45B-1AE5-43D98FBA4488}"/>
              </a:ext>
            </a:extLst>
          </p:cNvPr>
          <p:cNvSpPr>
            <a:spLocks noGrp="1"/>
          </p:cNvSpPr>
          <p:nvPr>
            <p:ph type="title"/>
          </p:nvPr>
        </p:nvSpPr>
        <p:spPr>
          <a:xfrm>
            <a:off x="3552237" y="286411"/>
            <a:ext cx="6452262" cy="1166523"/>
          </a:xfrm>
        </p:spPr>
        <p:txBody>
          <a:bodyPr/>
          <a:lstStyle/>
          <a:p>
            <a:r>
              <a:rPr lang="en-GB" dirty="0">
                <a:solidFill>
                  <a:schemeClr val="tx2">
                    <a:lumMod val="90000"/>
                    <a:lumOff val="10000"/>
                  </a:schemeClr>
                </a:solidFill>
              </a:rPr>
              <a:t>Task:</a:t>
            </a:r>
            <a:endParaRPr lang="en-US" dirty="0">
              <a:solidFill>
                <a:schemeClr val="tx2">
                  <a:lumMod val="90000"/>
                  <a:lumOff val="10000"/>
                </a:schemeClr>
              </a:solidFill>
            </a:endParaRPr>
          </a:p>
        </p:txBody>
      </p:sp>
      <p:sp>
        <p:nvSpPr>
          <p:cNvPr id="8" name="TextBox 7">
            <a:extLst>
              <a:ext uri="{FF2B5EF4-FFF2-40B4-BE49-F238E27FC236}">
                <a16:creationId xmlns:a16="http://schemas.microsoft.com/office/drawing/2014/main" id="{F48A773E-49A4-836F-0F3C-04758D6DB0F9}"/>
              </a:ext>
            </a:extLst>
          </p:cNvPr>
          <p:cNvSpPr txBox="1"/>
          <p:nvPr/>
        </p:nvSpPr>
        <p:spPr>
          <a:xfrm>
            <a:off x="1222414" y="1875129"/>
            <a:ext cx="6097604" cy="4524315"/>
          </a:xfrm>
          <a:prstGeom prst="rect">
            <a:avLst/>
          </a:prstGeom>
          <a:noFill/>
        </p:spPr>
        <p:txBody>
          <a:bodyPr wrap="square">
            <a:spAutoFit/>
          </a:bodyPr>
          <a:lstStyle/>
          <a:p>
            <a:pPr algn="ctr"/>
            <a:r>
              <a:rPr lang="en-GB" dirty="0">
                <a:solidFill>
                  <a:schemeClr val="tx2">
                    <a:lumMod val="90000"/>
                    <a:lumOff val="10000"/>
                  </a:schemeClr>
                </a:solidFill>
              </a:rPr>
              <a:t>You are going to spend the next half an hour doing some detective work.</a:t>
            </a:r>
            <a:br>
              <a:rPr lang="en-GB" dirty="0">
                <a:solidFill>
                  <a:schemeClr val="tx2">
                    <a:lumMod val="90000"/>
                    <a:lumOff val="10000"/>
                  </a:schemeClr>
                </a:solidFill>
              </a:rPr>
            </a:br>
            <a:br>
              <a:rPr lang="en-GB" dirty="0">
                <a:solidFill>
                  <a:schemeClr val="tx2">
                    <a:lumMod val="90000"/>
                    <a:lumOff val="10000"/>
                  </a:schemeClr>
                </a:solidFill>
              </a:rPr>
            </a:br>
            <a:r>
              <a:rPr lang="en-GB" dirty="0">
                <a:solidFill>
                  <a:schemeClr val="tx2">
                    <a:lumMod val="90000"/>
                    <a:lumOff val="10000"/>
                  </a:schemeClr>
                </a:solidFill>
              </a:rPr>
              <a:t>Imagine you’re a collision investigator, working for the Police. You have been handed this case file. </a:t>
            </a:r>
            <a:br>
              <a:rPr lang="en-GB" dirty="0">
                <a:solidFill>
                  <a:schemeClr val="tx2">
                    <a:lumMod val="90000"/>
                    <a:lumOff val="10000"/>
                  </a:schemeClr>
                </a:solidFill>
              </a:rPr>
            </a:br>
            <a:br>
              <a:rPr lang="en-GB" dirty="0">
                <a:solidFill>
                  <a:schemeClr val="tx2">
                    <a:lumMod val="90000"/>
                    <a:lumOff val="10000"/>
                  </a:schemeClr>
                </a:solidFill>
              </a:rPr>
            </a:br>
            <a:r>
              <a:rPr lang="en-GB" dirty="0">
                <a:solidFill>
                  <a:schemeClr val="tx2">
                    <a:lumMod val="90000"/>
                    <a:lumOff val="10000"/>
                  </a:schemeClr>
                </a:solidFill>
              </a:rPr>
              <a:t>It is up to you to determine who was at fault for the collision detailed in the casefile. Using the evidence available to you. </a:t>
            </a:r>
            <a:br>
              <a:rPr lang="en-GB" dirty="0">
                <a:solidFill>
                  <a:schemeClr val="tx2">
                    <a:lumMod val="90000"/>
                    <a:lumOff val="10000"/>
                  </a:schemeClr>
                </a:solidFill>
              </a:rPr>
            </a:br>
            <a:br>
              <a:rPr lang="en-GB" dirty="0">
                <a:solidFill>
                  <a:schemeClr val="tx2">
                    <a:lumMod val="90000"/>
                    <a:lumOff val="10000"/>
                  </a:schemeClr>
                </a:solidFill>
              </a:rPr>
            </a:br>
            <a:r>
              <a:rPr lang="en-GB" dirty="0">
                <a:solidFill>
                  <a:schemeClr val="tx2">
                    <a:lumMod val="90000"/>
                    <a:lumOff val="10000"/>
                  </a:schemeClr>
                </a:solidFill>
              </a:rPr>
              <a:t>After half an hour, the class will come back together, and you should share your conclusions. You should be able to say:</a:t>
            </a:r>
            <a:br>
              <a:rPr lang="en-GB" dirty="0">
                <a:solidFill>
                  <a:schemeClr val="tx2">
                    <a:lumMod val="90000"/>
                    <a:lumOff val="10000"/>
                  </a:schemeClr>
                </a:solidFill>
              </a:rPr>
            </a:br>
            <a:br>
              <a:rPr lang="en-GB" dirty="0">
                <a:solidFill>
                  <a:schemeClr val="tx2">
                    <a:lumMod val="90000"/>
                    <a:lumOff val="10000"/>
                  </a:schemeClr>
                </a:solidFill>
              </a:rPr>
            </a:br>
            <a:r>
              <a:rPr lang="en-GB" dirty="0">
                <a:solidFill>
                  <a:schemeClr val="tx2">
                    <a:lumMod val="90000"/>
                    <a:lumOff val="10000"/>
                  </a:schemeClr>
                </a:solidFill>
              </a:rPr>
              <a:t>A) Who was at fault.</a:t>
            </a:r>
            <a:br>
              <a:rPr lang="en-GB" dirty="0">
                <a:solidFill>
                  <a:schemeClr val="tx2">
                    <a:lumMod val="90000"/>
                    <a:lumOff val="10000"/>
                  </a:schemeClr>
                </a:solidFill>
              </a:rPr>
            </a:br>
            <a:r>
              <a:rPr lang="en-GB" dirty="0">
                <a:solidFill>
                  <a:schemeClr val="tx2">
                    <a:lumMod val="90000"/>
                    <a:lumOff val="10000"/>
                  </a:schemeClr>
                </a:solidFill>
              </a:rPr>
              <a:t>B) Who should have acted more responsibly</a:t>
            </a:r>
            <a:endParaRPr lang="en-GB" sz="1800" dirty="0">
              <a:solidFill>
                <a:schemeClr val="tx2">
                  <a:lumMod val="90000"/>
                  <a:lumOff val="10000"/>
                </a:schemeClr>
              </a:solidFill>
            </a:endParaRPr>
          </a:p>
        </p:txBody>
      </p:sp>
      <p:pic>
        <p:nvPicPr>
          <p:cNvPr id="4" name="Picture 3" descr="A stack of files on a table&#10;&#10;AI-generated content may be incorrect.">
            <a:extLst>
              <a:ext uri="{FF2B5EF4-FFF2-40B4-BE49-F238E27FC236}">
                <a16:creationId xmlns:a16="http://schemas.microsoft.com/office/drawing/2014/main" id="{1201258C-B7B5-9678-B0F1-3B6A640A7AC3}"/>
              </a:ext>
            </a:extLst>
          </p:cNvPr>
          <p:cNvPicPr>
            <a:picLocks noChangeAspect="1"/>
          </p:cNvPicPr>
          <p:nvPr/>
        </p:nvPicPr>
        <p:blipFill>
          <a:blip r:embed="rId2"/>
          <a:stretch>
            <a:fillRect/>
          </a:stretch>
        </p:blipFill>
        <p:spPr>
          <a:xfrm>
            <a:off x="7506630" y="1987420"/>
            <a:ext cx="4232210" cy="4114800"/>
          </a:xfrm>
          <a:prstGeom prst="rect">
            <a:avLst/>
          </a:prstGeom>
        </p:spPr>
      </p:pic>
      <p:pic>
        <p:nvPicPr>
          <p:cNvPr id="5" name="Picture 4">
            <a:extLst>
              <a:ext uri="{FF2B5EF4-FFF2-40B4-BE49-F238E27FC236}">
                <a16:creationId xmlns:a16="http://schemas.microsoft.com/office/drawing/2014/main" id="{DBB7E4D3-03CE-080C-08EF-1A61792E1E4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4" y="6043058"/>
            <a:ext cx="1201285" cy="8149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A6004E59-559D-2B9B-B41B-C3B685915BCB}"/>
              </a:ext>
              <a:ext uri="{C183D7F6-B498-43B3-948B-1728B52AA6E4}">
                <adec:decorative xmlns:adec="http://schemas.microsoft.com/office/drawing/2017/decorative" val="1"/>
              </a:ext>
            </a:extLst>
          </p:cNvPr>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1196973" y="6410969"/>
            <a:ext cx="1235529" cy="36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443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44640B-247D-FB31-7962-61CEA2D92560}"/>
              </a:ext>
            </a:extLst>
          </p:cNvPr>
          <p:cNvSpPr txBox="1"/>
          <p:nvPr/>
        </p:nvSpPr>
        <p:spPr>
          <a:xfrm>
            <a:off x="6096000" y="690512"/>
            <a:ext cx="5432155" cy="4770537"/>
          </a:xfrm>
          <a:prstGeom prst="rect">
            <a:avLst/>
          </a:prstGeom>
          <a:noFill/>
        </p:spPr>
        <p:txBody>
          <a:bodyPr wrap="square" rtlCol="0">
            <a:spAutoFit/>
          </a:bodyPr>
          <a:lstStyle/>
          <a:p>
            <a:r>
              <a:rPr lang="en-GB" sz="3200" dirty="0">
                <a:solidFill>
                  <a:schemeClr val="accent3"/>
                </a:solidFill>
                <a:latin typeface="Courier New" panose="02070309020205020404" pitchFamily="49" charset="0"/>
                <a:cs typeface="Courier New" panose="02070309020205020404" pitchFamily="49" charset="0"/>
              </a:rPr>
              <a:t>Casefile Contents</a:t>
            </a:r>
          </a:p>
          <a:p>
            <a:endParaRPr lang="en-GB" sz="3200" dirty="0">
              <a:solidFill>
                <a:schemeClr val="accent3"/>
              </a:solidFill>
              <a:latin typeface="Courier New" panose="02070309020205020404" pitchFamily="49" charset="0"/>
              <a:cs typeface="Courier New" panose="02070309020205020404" pitchFamily="49" charset="0"/>
            </a:endParaRPr>
          </a:p>
          <a:p>
            <a:r>
              <a:rPr lang="en-GB" sz="2400" dirty="0">
                <a:solidFill>
                  <a:schemeClr val="accent3"/>
                </a:solidFill>
                <a:latin typeface="Courier New" panose="02070309020205020404" pitchFamily="49" charset="0"/>
                <a:cs typeface="Courier New" panose="02070309020205020404" pitchFamily="49" charset="0"/>
              </a:rPr>
              <a:t>This casefile contains:</a:t>
            </a:r>
          </a:p>
          <a:p>
            <a:endParaRPr lang="en-GB" sz="2400" dirty="0">
              <a:solidFill>
                <a:schemeClr val="accent3"/>
              </a:solidFill>
              <a:latin typeface="Courier New" panose="02070309020205020404" pitchFamily="49" charset="0"/>
              <a:cs typeface="Courier New" panose="02070309020205020404" pitchFamily="49" charset="0"/>
            </a:endParaRPr>
          </a:p>
          <a:p>
            <a:pPr marL="457200" indent="-457200">
              <a:buFont typeface="Wingdings" panose="05000000000000000000" pitchFamily="2" charset="2"/>
              <a:buChar char="§"/>
            </a:pPr>
            <a:r>
              <a:rPr lang="en-GB" sz="2400" dirty="0">
                <a:solidFill>
                  <a:schemeClr val="accent3"/>
                </a:solidFill>
                <a:latin typeface="Courier New" panose="02070309020205020404" pitchFamily="49" charset="0"/>
                <a:cs typeface="Courier New" panose="02070309020205020404" pitchFamily="49" charset="0"/>
              </a:rPr>
              <a:t>Crime Scene Maps</a:t>
            </a:r>
          </a:p>
          <a:p>
            <a:pPr marL="457200" indent="-457200">
              <a:buFont typeface="Wingdings" panose="05000000000000000000" pitchFamily="2" charset="2"/>
              <a:buChar char="§"/>
            </a:pPr>
            <a:r>
              <a:rPr lang="en-GB" sz="2400" dirty="0">
                <a:solidFill>
                  <a:schemeClr val="accent3"/>
                </a:solidFill>
                <a:latin typeface="Courier New" panose="02070309020205020404" pitchFamily="49" charset="0"/>
                <a:cs typeface="Courier New" panose="02070309020205020404" pitchFamily="49" charset="0"/>
              </a:rPr>
              <a:t>Crime Scene Positioning</a:t>
            </a:r>
          </a:p>
          <a:p>
            <a:pPr marL="457200" indent="-457200">
              <a:buFont typeface="Wingdings" panose="05000000000000000000" pitchFamily="2" charset="2"/>
              <a:buChar char="§"/>
            </a:pPr>
            <a:r>
              <a:rPr lang="en-GB" sz="2400" dirty="0">
                <a:solidFill>
                  <a:schemeClr val="accent3"/>
                </a:solidFill>
                <a:latin typeface="Courier New" panose="02070309020205020404" pitchFamily="49" charset="0"/>
                <a:cs typeface="Courier New" panose="02070309020205020404" pitchFamily="49" charset="0"/>
              </a:rPr>
              <a:t>At Scene Incident Reports</a:t>
            </a:r>
          </a:p>
          <a:p>
            <a:pPr marL="457200" indent="-457200">
              <a:buFont typeface="Wingdings" panose="05000000000000000000" pitchFamily="2" charset="2"/>
              <a:buChar char="§"/>
            </a:pPr>
            <a:r>
              <a:rPr lang="en-GB" sz="2400" dirty="0">
                <a:solidFill>
                  <a:schemeClr val="accent3"/>
                </a:solidFill>
                <a:latin typeface="Courier New" panose="02070309020205020404" pitchFamily="49" charset="0"/>
                <a:cs typeface="Courier New" panose="02070309020205020404" pitchFamily="49" charset="0"/>
              </a:rPr>
              <a:t>Photographic Evidence</a:t>
            </a:r>
          </a:p>
          <a:p>
            <a:pPr marL="457200" indent="-457200">
              <a:buFont typeface="Wingdings" panose="05000000000000000000" pitchFamily="2" charset="2"/>
              <a:buChar char="§"/>
            </a:pPr>
            <a:r>
              <a:rPr lang="en-GB" sz="2400" dirty="0">
                <a:solidFill>
                  <a:schemeClr val="accent3"/>
                </a:solidFill>
                <a:latin typeface="Courier New" panose="02070309020205020404" pitchFamily="49" charset="0"/>
                <a:cs typeface="Courier New" panose="02070309020205020404" pitchFamily="49" charset="0"/>
              </a:rPr>
              <a:t>Witness Statements</a:t>
            </a:r>
          </a:p>
          <a:p>
            <a:pPr marL="457200" indent="-457200">
              <a:buFont typeface="Wingdings" panose="05000000000000000000" pitchFamily="2" charset="2"/>
              <a:buChar char="§"/>
            </a:pPr>
            <a:r>
              <a:rPr lang="en-GB" sz="2400" dirty="0">
                <a:solidFill>
                  <a:schemeClr val="accent3"/>
                </a:solidFill>
                <a:latin typeface="Courier New" panose="02070309020205020404" pitchFamily="49" charset="0"/>
                <a:cs typeface="Courier New" panose="02070309020205020404" pitchFamily="49" charset="0"/>
              </a:rPr>
              <a:t>Highway Code Extracts</a:t>
            </a:r>
          </a:p>
          <a:p>
            <a:pPr marL="457200" indent="-457200">
              <a:buFont typeface="Wingdings" panose="05000000000000000000" pitchFamily="2" charset="2"/>
              <a:buChar char="§"/>
            </a:pPr>
            <a:endParaRPr lang="en-GB" sz="2400" dirty="0">
              <a:latin typeface="Courier New" panose="02070309020205020404" pitchFamily="49" charset="0"/>
              <a:cs typeface="Courier New" panose="02070309020205020404" pitchFamily="49" charset="0"/>
            </a:endParaRPr>
          </a:p>
          <a:p>
            <a:pPr marL="457200" indent="-457200">
              <a:buFont typeface="Wingdings" panose="05000000000000000000" pitchFamily="2" charset="2"/>
              <a:buChar char="§"/>
            </a:pPr>
            <a:endParaRPr lang="en-GB" sz="2400" dirty="0">
              <a:latin typeface="Courier New" panose="02070309020205020404" pitchFamily="49" charset="0"/>
              <a:cs typeface="Courier New" panose="02070309020205020404" pitchFamily="49" charset="0"/>
            </a:endParaRPr>
          </a:p>
        </p:txBody>
      </p:sp>
      <p:sp>
        <p:nvSpPr>
          <p:cNvPr id="5" name="TextBox 4">
            <a:extLst>
              <a:ext uri="{FF2B5EF4-FFF2-40B4-BE49-F238E27FC236}">
                <a16:creationId xmlns:a16="http://schemas.microsoft.com/office/drawing/2014/main" id="{5BF8A5C3-CE95-34EA-AA77-E810D5D13BF4}"/>
              </a:ext>
            </a:extLst>
          </p:cNvPr>
          <p:cNvSpPr txBox="1"/>
          <p:nvPr/>
        </p:nvSpPr>
        <p:spPr>
          <a:xfrm>
            <a:off x="1583461" y="1450888"/>
            <a:ext cx="3886797" cy="1143390"/>
          </a:xfrm>
          <a:prstGeom prst="rect">
            <a:avLst/>
          </a:prstGeom>
          <a:noFill/>
        </p:spPr>
        <p:txBody>
          <a:bodyPr wrap="square" rtlCol="0">
            <a:spAutoFit/>
          </a:bodyPr>
          <a:lstStyle/>
          <a:p>
            <a:r>
              <a:rPr lang="en-GB" sz="2215" dirty="0">
                <a:solidFill>
                  <a:schemeClr val="accent3"/>
                </a:solidFill>
                <a:latin typeface="Courier New" panose="02070309020205020404" pitchFamily="49" charset="0"/>
                <a:cs typeface="Courier New" panose="02070309020205020404" pitchFamily="49" charset="0"/>
              </a:rPr>
              <a:t>LOCATION: WIGSTON ROAD</a:t>
            </a:r>
          </a:p>
          <a:p>
            <a:r>
              <a:rPr lang="en-GB" sz="2215" dirty="0">
                <a:solidFill>
                  <a:schemeClr val="accent3"/>
                </a:solidFill>
                <a:latin typeface="Courier New" panose="02070309020205020404" pitchFamily="49" charset="0"/>
                <a:cs typeface="Courier New" panose="02070309020205020404" pitchFamily="49" charset="0"/>
              </a:rPr>
              <a:t>DATE: </a:t>
            </a:r>
            <a:r>
              <a:rPr lang="en-GB" sz="2400" dirty="0">
                <a:solidFill>
                  <a:schemeClr val="accent3"/>
                </a:solidFill>
                <a:latin typeface="Courier New" panose="02070309020205020404" pitchFamily="49" charset="0"/>
                <a:cs typeface="Courier New" panose="02070309020205020404" pitchFamily="49" charset="0"/>
              </a:rPr>
              <a:t>18/11/2025</a:t>
            </a:r>
          </a:p>
          <a:p>
            <a:r>
              <a:rPr lang="en-GB" sz="2215" dirty="0">
                <a:solidFill>
                  <a:schemeClr val="accent3"/>
                </a:solidFill>
                <a:latin typeface="Courier New" panose="02070309020205020404" pitchFamily="49" charset="0"/>
                <a:cs typeface="Courier New" panose="02070309020205020404" pitchFamily="49" charset="0"/>
              </a:rPr>
              <a:t>CRN: 16255687425</a:t>
            </a:r>
          </a:p>
        </p:txBody>
      </p:sp>
      <p:pic>
        <p:nvPicPr>
          <p:cNvPr id="6" name="Picture 5">
            <a:extLst>
              <a:ext uri="{FF2B5EF4-FFF2-40B4-BE49-F238E27FC236}">
                <a16:creationId xmlns:a16="http://schemas.microsoft.com/office/drawing/2014/main" id="{A136AA9C-0BA1-13BC-E48A-A442CA07A3C0}"/>
              </a:ext>
              <a:ext uri="{C183D7F6-B498-43B3-948B-1728B52AA6E4}">
                <adec:decorative xmlns:adec="http://schemas.microsoft.com/office/drawing/2017/decorative" val="1"/>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475400" y="5598209"/>
            <a:ext cx="4023728" cy="916012"/>
          </a:xfrm>
          <a:prstGeom prst="rect">
            <a:avLst/>
          </a:prstGeom>
        </p:spPr>
      </p:pic>
      <p:sp>
        <p:nvSpPr>
          <p:cNvPr id="7" name="TextBox 6">
            <a:extLst>
              <a:ext uri="{FF2B5EF4-FFF2-40B4-BE49-F238E27FC236}">
                <a16:creationId xmlns:a16="http://schemas.microsoft.com/office/drawing/2014/main" id="{53B272F4-E7EC-2BFB-7504-B342ADC047D9}"/>
              </a:ext>
            </a:extLst>
          </p:cNvPr>
          <p:cNvSpPr txBox="1"/>
          <p:nvPr/>
        </p:nvSpPr>
        <p:spPr>
          <a:xfrm rot="16200000">
            <a:off x="-2219646" y="1776362"/>
            <a:ext cx="5274539" cy="492443"/>
          </a:xfrm>
          <a:prstGeom prst="rect">
            <a:avLst/>
          </a:prstGeom>
          <a:noFill/>
        </p:spPr>
        <p:txBody>
          <a:bodyPr wrap="square" rtlCol="0">
            <a:spAutoFit/>
          </a:bodyPr>
          <a:lstStyle/>
          <a:p>
            <a:r>
              <a:rPr lang="en-GB" sz="2600" dirty="0">
                <a:solidFill>
                  <a:schemeClr val="accent3"/>
                </a:solidFill>
                <a:latin typeface="Courier New" panose="02070309020205020404" pitchFamily="49" charset="0"/>
                <a:cs typeface="Courier New" panose="02070309020205020404" pitchFamily="49" charset="0"/>
              </a:rPr>
              <a:t>COLLISION CASEFILE</a:t>
            </a:r>
          </a:p>
        </p:txBody>
      </p:sp>
      <p:pic>
        <p:nvPicPr>
          <p:cNvPr id="9" name="Picture 2">
            <a:extLst>
              <a:ext uri="{FF2B5EF4-FFF2-40B4-BE49-F238E27FC236}">
                <a16:creationId xmlns:a16="http://schemas.microsoft.com/office/drawing/2014/main" id="{A173061E-ED64-F4D8-93C6-F63048838ED8}"/>
              </a:ext>
              <a:ext uri="{C183D7F6-B498-43B3-948B-1728B52AA6E4}">
                <adec:decorative xmlns:adec="http://schemas.microsoft.com/office/drawing/2017/decorative" val="1"/>
              </a:ext>
            </a:extLst>
          </p:cNvPr>
          <p:cNvPicPr>
            <a:picLocks noChangeAspect="1" noChangeArrowheads="1"/>
          </p:cNvPicPr>
          <p:nvPr/>
        </p:nvPicPr>
        <p:blipFill>
          <a:blip r:embed="rId3">
            <a:alphaModFix amt="35000"/>
            <a:duotone>
              <a:prstClr val="black"/>
              <a:schemeClr val="accent3">
                <a:tint val="45000"/>
                <a:satMod val="400000"/>
              </a:schemeClr>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l="6354" r="6699"/>
          <a:stretch/>
        </p:blipFill>
        <p:spPr bwMode="auto">
          <a:xfrm>
            <a:off x="1965453" y="3172302"/>
            <a:ext cx="2423934" cy="278784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BEB10BA-00CE-4BE4-E450-A1F1745E7585}"/>
              </a:ext>
            </a:extLst>
          </p:cNvPr>
          <p:cNvSpPr txBox="1"/>
          <p:nvPr/>
        </p:nvSpPr>
        <p:spPr>
          <a:xfrm>
            <a:off x="10351865" y="6466715"/>
            <a:ext cx="1840135" cy="369332"/>
          </a:xfrm>
          <a:prstGeom prst="rect">
            <a:avLst/>
          </a:prstGeom>
          <a:noFill/>
        </p:spPr>
        <p:txBody>
          <a:bodyPr wrap="square" rtlCol="0">
            <a:spAutoFit/>
          </a:bodyPr>
          <a:lstStyle/>
          <a:p>
            <a:r>
              <a:rPr lang="en-GB" dirty="0">
                <a:solidFill>
                  <a:schemeClr val="bg1"/>
                </a:solidFill>
              </a:rPr>
              <a:t>Report Page 1</a:t>
            </a:r>
          </a:p>
        </p:txBody>
      </p:sp>
    </p:spTree>
    <p:extLst>
      <p:ext uri="{BB962C8B-B14F-4D97-AF65-F5344CB8AC3E}">
        <p14:creationId xmlns:p14="http://schemas.microsoft.com/office/powerpoint/2010/main" val="237714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6B21F-2167-8560-EF56-8C9D0C5C16C5}"/>
            </a:ext>
          </a:extLst>
        </p:cNvPr>
        <p:cNvGrpSpPr/>
        <p:nvPr/>
      </p:nvGrpSpPr>
      <p:grpSpPr>
        <a:xfrm>
          <a:off x="0" y="0"/>
          <a:ext cx="0" cy="0"/>
          <a:chOff x="0" y="0"/>
          <a:chExt cx="0" cy="0"/>
        </a:xfrm>
      </p:grpSpPr>
      <p:pic>
        <p:nvPicPr>
          <p:cNvPr id="32" name="Picture 31" descr="Map of a road - depicting a car and child colliding ">
            <a:extLst>
              <a:ext uri="{FF2B5EF4-FFF2-40B4-BE49-F238E27FC236}">
                <a16:creationId xmlns:a16="http://schemas.microsoft.com/office/drawing/2014/main" id="{7D9EB0E3-AC70-CFF2-EB58-80FC98E28BD2}"/>
              </a:ext>
            </a:extLst>
          </p:cNvPr>
          <p:cNvPicPr>
            <a:picLocks noChangeAspect="1"/>
          </p:cNvPicPr>
          <p:nvPr/>
        </p:nvPicPr>
        <p:blipFill>
          <a:blip r:embed="rId3"/>
          <a:stretch>
            <a:fillRect/>
          </a:stretch>
        </p:blipFill>
        <p:spPr>
          <a:xfrm>
            <a:off x="0" y="0"/>
            <a:ext cx="12192000" cy="6858000"/>
          </a:xfrm>
          <a:prstGeom prst="rect">
            <a:avLst/>
          </a:prstGeom>
        </p:spPr>
      </p:pic>
      <p:sp>
        <p:nvSpPr>
          <p:cNvPr id="2" name="Flowchart: Summing Junction 1">
            <a:extLst>
              <a:ext uri="{FF2B5EF4-FFF2-40B4-BE49-F238E27FC236}">
                <a16:creationId xmlns:a16="http://schemas.microsoft.com/office/drawing/2014/main" id="{CE1D2E4D-5A04-CA7E-1362-A17FA6419DE7}"/>
              </a:ext>
            </a:extLst>
          </p:cNvPr>
          <p:cNvSpPr/>
          <p:nvPr/>
        </p:nvSpPr>
        <p:spPr>
          <a:xfrm>
            <a:off x="2890590" y="2496147"/>
            <a:ext cx="148243" cy="130629"/>
          </a:xfrm>
          <a:prstGeom prst="flowChartSummingJunction">
            <a:avLst/>
          </a:prstGeom>
          <a:solidFill>
            <a:srgbClr val="FF0000"/>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03FB5885-8248-077A-1D5C-BD904FCDB37C}"/>
              </a:ext>
            </a:extLst>
          </p:cNvPr>
          <p:cNvCxnSpPr>
            <a:cxnSpLocks/>
            <a:endCxn id="2" idx="6"/>
          </p:cNvCxnSpPr>
          <p:nvPr/>
        </p:nvCxnSpPr>
        <p:spPr>
          <a:xfrm flipH="1">
            <a:off x="3038833" y="1998583"/>
            <a:ext cx="1908994" cy="562879"/>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3CB78402-2F18-EFCB-18DC-1F2B6188AC65}"/>
              </a:ext>
            </a:extLst>
          </p:cNvPr>
          <p:cNvCxnSpPr>
            <a:cxnSpLocks/>
            <a:stCxn id="12" idx="1"/>
            <a:endCxn id="11" idx="5"/>
          </p:cNvCxnSpPr>
          <p:nvPr/>
        </p:nvCxnSpPr>
        <p:spPr>
          <a:xfrm flipH="1" flipV="1">
            <a:off x="3091244" y="2732721"/>
            <a:ext cx="1927555" cy="248713"/>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Flowchart: Summing Junction 10">
            <a:extLst>
              <a:ext uri="{FF2B5EF4-FFF2-40B4-BE49-F238E27FC236}">
                <a16:creationId xmlns:a16="http://schemas.microsoft.com/office/drawing/2014/main" id="{4B759435-65AB-F716-F2BF-CC6E8B1E5EEE}"/>
              </a:ext>
            </a:extLst>
          </p:cNvPr>
          <p:cNvSpPr/>
          <p:nvPr/>
        </p:nvSpPr>
        <p:spPr>
          <a:xfrm>
            <a:off x="2964711" y="2621222"/>
            <a:ext cx="148243" cy="130629"/>
          </a:xfrm>
          <a:prstGeom prst="flowChartSummingJunction">
            <a:avLst/>
          </a:prstGeom>
          <a:solidFill>
            <a:schemeClr val="tx2">
              <a:lumMod val="50000"/>
              <a:lumOff val="50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1EE97AB-6760-9DD7-15ED-497F4EDC93F6}"/>
              </a:ext>
            </a:extLst>
          </p:cNvPr>
          <p:cNvSpPr txBox="1"/>
          <p:nvPr/>
        </p:nvSpPr>
        <p:spPr>
          <a:xfrm>
            <a:off x="5018799" y="2689046"/>
            <a:ext cx="1766453" cy="584775"/>
          </a:xfrm>
          <a:prstGeom prst="rect">
            <a:avLst/>
          </a:prstGeom>
          <a:solidFill>
            <a:srgbClr val="00B0F0"/>
          </a:solidFill>
          <a:ln w="19050">
            <a:solidFill>
              <a:schemeClr val="accent6">
                <a:lumMod val="50000"/>
              </a:schemeClr>
            </a:solidFill>
          </a:ln>
        </p:spPr>
        <p:txBody>
          <a:bodyPr wrap="square" rtlCol="0">
            <a:spAutoFit/>
          </a:bodyPr>
          <a:lstStyle/>
          <a:p>
            <a:r>
              <a:rPr lang="en-GB" sz="1600" b="1" dirty="0"/>
              <a:t>Dylan walking southbound from</a:t>
            </a:r>
          </a:p>
        </p:txBody>
      </p:sp>
      <p:sp>
        <p:nvSpPr>
          <p:cNvPr id="16" name="TextBox 15">
            <a:extLst>
              <a:ext uri="{FF2B5EF4-FFF2-40B4-BE49-F238E27FC236}">
                <a16:creationId xmlns:a16="http://schemas.microsoft.com/office/drawing/2014/main" id="{BB6C2510-4219-5B79-B1E5-7ED10D6BF30B}"/>
              </a:ext>
            </a:extLst>
          </p:cNvPr>
          <p:cNvSpPr txBox="1"/>
          <p:nvPr/>
        </p:nvSpPr>
        <p:spPr>
          <a:xfrm>
            <a:off x="10067387" y="1062556"/>
            <a:ext cx="2124613" cy="923330"/>
          </a:xfrm>
          <a:prstGeom prst="rect">
            <a:avLst/>
          </a:prstGeom>
          <a:solidFill>
            <a:schemeClr val="bg1"/>
          </a:solidFill>
          <a:ln w="28575">
            <a:solidFill>
              <a:schemeClr val="tx1"/>
            </a:solidFill>
          </a:ln>
        </p:spPr>
        <p:txBody>
          <a:bodyPr wrap="square" rtlCol="0">
            <a:spAutoFit/>
          </a:bodyPr>
          <a:lstStyle/>
          <a:p>
            <a:r>
              <a:rPr lang="en-GB" dirty="0"/>
              <a:t>Conditions: Dry</a:t>
            </a:r>
          </a:p>
          <a:p>
            <a:r>
              <a:rPr lang="en-GB" dirty="0"/>
              <a:t>Light/Dark: Dark</a:t>
            </a:r>
          </a:p>
          <a:p>
            <a:r>
              <a:rPr lang="en-GB" dirty="0"/>
              <a:t>Street lighting: Yes</a:t>
            </a:r>
          </a:p>
        </p:txBody>
      </p:sp>
      <p:pic>
        <p:nvPicPr>
          <p:cNvPr id="3" name="Picture 2" descr="30 MPH sign">
            <a:extLst>
              <a:ext uri="{FF2B5EF4-FFF2-40B4-BE49-F238E27FC236}">
                <a16:creationId xmlns:a16="http://schemas.microsoft.com/office/drawing/2014/main" id="{06F8904C-512C-E9E8-3B77-14BB99D5E070}"/>
              </a:ext>
            </a:extLst>
          </p:cNvPr>
          <p:cNvPicPr>
            <a:picLocks noChangeAspect="1"/>
          </p:cNvPicPr>
          <p:nvPr/>
        </p:nvPicPr>
        <p:blipFill>
          <a:blip r:embed="rId4"/>
          <a:stretch>
            <a:fillRect/>
          </a:stretch>
        </p:blipFill>
        <p:spPr>
          <a:xfrm>
            <a:off x="11427183" y="2161565"/>
            <a:ext cx="716545" cy="716545"/>
          </a:xfrm>
          <a:prstGeom prst="rect">
            <a:avLst/>
          </a:prstGeom>
        </p:spPr>
      </p:pic>
      <p:sp>
        <p:nvSpPr>
          <p:cNvPr id="20" name="TextBox 19">
            <a:extLst>
              <a:ext uri="{FF2B5EF4-FFF2-40B4-BE49-F238E27FC236}">
                <a16:creationId xmlns:a16="http://schemas.microsoft.com/office/drawing/2014/main" id="{F15A1E66-4DB0-4A7B-679E-A1B317872E2E}"/>
              </a:ext>
            </a:extLst>
          </p:cNvPr>
          <p:cNvSpPr txBox="1"/>
          <p:nvPr/>
        </p:nvSpPr>
        <p:spPr>
          <a:xfrm>
            <a:off x="4994656" y="1873507"/>
            <a:ext cx="1763862" cy="646331"/>
          </a:xfrm>
          <a:prstGeom prst="rect">
            <a:avLst/>
          </a:prstGeom>
          <a:solidFill>
            <a:srgbClr val="FF0000"/>
          </a:solidFill>
          <a:ln w="19050">
            <a:solidFill>
              <a:schemeClr val="accent6">
                <a:lumMod val="50000"/>
              </a:schemeClr>
            </a:solidFill>
          </a:ln>
        </p:spPr>
        <p:txBody>
          <a:bodyPr wrap="square" rtlCol="0">
            <a:spAutoFit/>
          </a:bodyPr>
          <a:lstStyle/>
          <a:p>
            <a:r>
              <a:rPr lang="en-GB" b="1" dirty="0"/>
              <a:t>Daniel driving Southbound</a:t>
            </a:r>
          </a:p>
        </p:txBody>
      </p:sp>
      <p:pic>
        <p:nvPicPr>
          <p:cNvPr id="23" name="Picture 22">
            <a:extLst>
              <a:ext uri="{FF2B5EF4-FFF2-40B4-BE49-F238E27FC236}">
                <a16:creationId xmlns:a16="http://schemas.microsoft.com/office/drawing/2014/main" id="{037A0D5F-6CCE-7668-21C1-7A7E4AC983C9}"/>
              </a:ext>
            </a:extLst>
          </p:cNvPr>
          <p:cNvPicPr>
            <a:picLocks noChangeAspect="1"/>
          </p:cNvPicPr>
          <p:nvPr/>
        </p:nvPicPr>
        <p:blipFill>
          <a:blip r:embed="rId4"/>
          <a:stretch>
            <a:fillRect/>
          </a:stretch>
        </p:blipFill>
        <p:spPr>
          <a:xfrm rot="2271255">
            <a:off x="3695531" y="1574186"/>
            <a:ext cx="247831" cy="247831"/>
          </a:xfrm>
          <a:prstGeom prst="rect">
            <a:avLst/>
          </a:prstGeom>
        </p:spPr>
      </p:pic>
      <p:pic>
        <p:nvPicPr>
          <p:cNvPr id="24" name="Picture 23">
            <a:extLst>
              <a:ext uri="{FF2B5EF4-FFF2-40B4-BE49-F238E27FC236}">
                <a16:creationId xmlns:a16="http://schemas.microsoft.com/office/drawing/2014/main" id="{0D86E36E-EC6D-E6F3-CD25-25420607BA7E}"/>
              </a:ext>
            </a:extLst>
          </p:cNvPr>
          <p:cNvPicPr>
            <a:picLocks noChangeAspect="1"/>
          </p:cNvPicPr>
          <p:nvPr/>
        </p:nvPicPr>
        <p:blipFill>
          <a:blip r:embed="rId4"/>
          <a:stretch>
            <a:fillRect/>
          </a:stretch>
        </p:blipFill>
        <p:spPr>
          <a:xfrm rot="2271255">
            <a:off x="4752187" y="811935"/>
            <a:ext cx="247831" cy="247831"/>
          </a:xfrm>
          <a:prstGeom prst="rect">
            <a:avLst/>
          </a:prstGeom>
        </p:spPr>
      </p:pic>
      <p:pic>
        <p:nvPicPr>
          <p:cNvPr id="47" name="Picture 46">
            <a:extLst>
              <a:ext uri="{FF2B5EF4-FFF2-40B4-BE49-F238E27FC236}">
                <a16:creationId xmlns:a16="http://schemas.microsoft.com/office/drawing/2014/main" id="{4CBB3089-B821-CAB6-261A-87871FDDDD54}"/>
              </a:ext>
            </a:extLst>
          </p:cNvPr>
          <p:cNvPicPr>
            <a:picLocks noChangeAspect="1"/>
          </p:cNvPicPr>
          <p:nvPr/>
        </p:nvPicPr>
        <p:blipFill>
          <a:blip r:embed="rId4"/>
          <a:stretch>
            <a:fillRect/>
          </a:stretch>
        </p:blipFill>
        <p:spPr>
          <a:xfrm rot="2271255">
            <a:off x="2385483" y="3003499"/>
            <a:ext cx="247831" cy="247831"/>
          </a:xfrm>
          <a:prstGeom prst="rect">
            <a:avLst/>
          </a:prstGeom>
        </p:spPr>
      </p:pic>
      <p:pic>
        <p:nvPicPr>
          <p:cNvPr id="48" name="Picture 47">
            <a:extLst>
              <a:ext uri="{FF2B5EF4-FFF2-40B4-BE49-F238E27FC236}">
                <a16:creationId xmlns:a16="http://schemas.microsoft.com/office/drawing/2014/main" id="{A0412CB8-BA64-014C-B58E-B6BA11D0A116}"/>
              </a:ext>
            </a:extLst>
          </p:cNvPr>
          <p:cNvPicPr>
            <a:picLocks noChangeAspect="1"/>
          </p:cNvPicPr>
          <p:nvPr/>
        </p:nvPicPr>
        <p:blipFill>
          <a:blip r:embed="rId4"/>
          <a:stretch>
            <a:fillRect/>
          </a:stretch>
        </p:blipFill>
        <p:spPr>
          <a:xfrm rot="2271255">
            <a:off x="1335806" y="3967557"/>
            <a:ext cx="247831" cy="247831"/>
          </a:xfrm>
          <a:prstGeom prst="rect">
            <a:avLst/>
          </a:prstGeom>
        </p:spPr>
      </p:pic>
      <p:sp>
        <p:nvSpPr>
          <p:cNvPr id="5" name="TextBox 4">
            <a:extLst>
              <a:ext uri="{FF2B5EF4-FFF2-40B4-BE49-F238E27FC236}">
                <a16:creationId xmlns:a16="http://schemas.microsoft.com/office/drawing/2014/main" id="{6D4BE632-D360-A2EC-8871-53E6B571457F}"/>
              </a:ext>
            </a:extLst>
          </p:cNvPr>
          <p:cNvSpPr txBox="1"/>
          <p:nvPr/>
        </p:nvSpPr>
        <p:spPr>
          <a:xfrm>
            <a:off x="10531243" y="6348682"/>
            <a:ext cx="6118260" cy="369332"/>
          </a:xfrm>
          <a:prstGeom prst="rect">
            <a:avLst/>
          </a:prstGeom>
          <a:noFill/>
        </p:spPr>
        <p:txBody>
          <a:bodyPr wrap="square">
            <a:spAutoFit/>
          </a:bodyPr>
          <a:lstStyle/>
          <a:p>
            <a:r>
              <a:rPr lang="en-GB" dirty="0"/>
              <a:t>Report Page 2</a:t>
            </a:r>
          </a:p>
        </p:txBody>
      </p:sp>
      <p:pic>
        <p:nvPicPr>
          <p:cNvPr id="6" name="Picture 5">
            <a:extLst>
              <a:ext uri="{FF2B5EF4-FFF2-40B4-BE49-F238E27FC236}">
                <a16:creationId xmlns:a16="http://schemas.microsoft.com/office/drawing/2014/main" id="{F418A02B-9094-E7B4-F8DE-BA62057FA77D}"/>
              </a:ext>
            </a:extLst>
          </p:cNvPr>
          <p:cNvPicPr>
            <a:picLocks noChangeAspect="1"/>
          </p:cNvPicPr>
          <p:nvPr/>
        </p:nvPicPr>
        <p:blipFill>
          <a:blip r:embed="rId5"/>
          <a:stretch>
            <a:fillRect/>
          </a:stretch>
        </p:blipFill>
        <p:spPr>
          <a:xfrm rot="2650319">
            <a:off x="1850279" y="3435935"/>
            <a:ext cx="144460" cy="169741"/>
          </a:xfrm>
          <a:prstGeom prst="rect">
            <a:avLst/>
          </a:prstGeom>
        </p:spPr>
      </p:pic>
      <p:pic>
        <p:nvPicPr>
          <p:cNvPr id="8" name="Picture 7">
            <a:extLst>
              <a:ext uri="{FF2B5EF4-FFF2-40B4-BE49-F238E27FC236}">
                <a16:creationId xmlns:a16="http://schemas.microsoft.com/office/drawing/2014/main" id="{881B30CF-44B8-FA59-AAF8-49A4F8B36AC0}"/>
              </a:ext>
            </a:extLst>
          </p:cNvPr>
          <p:cNvPicPr>
            <a:picLocks noChangeAspect="1"/>
          </p:cNvPicPr>
          <p:nvPr/>
        </p:nvPicPr>
        <p:blipFill>
          <a:blip r:embed="rId5"/>
          <a:stretch>
            <a:fillRect/>
          </a:stretch>
        </p:blipFill>
        <p:spPr>
          <a:xfrm rot="2650319">
            <a:off x="2009700" y="3601932"/>
            <a:ext cx="144460" cy="169741"/>
          </a:xfrm>
          <a:prstGeom prst="rect">
            <a:avLst/>
          </a:prstGeom>
        </p:spPr>
      </p:pic>
      <p:pic>
        <p:nvPicPr>
          <p:cNvPr id="9" name="Picture 8" descr="Traffic Light">
            <a:extLst>
              <a:ext uri="{FF2B5EF4-FFF2-40B4-BE49-F238E27FC236}">
                <a16:creationId xmlns:a16="http://schemas.microsoft.com/office/drawing/2014/main" id="{88C80B20-2ED8-2181-71E6-6E6C49559C9E}"/>
              </a:ext>
            </a:extLst>
          </p:cNvPr>
          <p:cNvPicPr>
            <a:picLocks noChangeAspect="1"/>
          </p:cNvPicPr>
          <p:nvPr/>
        </p:nvPicPr>
        <p:blipFill>
          <a:blip r:embed="rId5"/>
          <a:stretch>
            <a:fillRect/>
          </a:stretch>
        </p:blipFill>
        <p:spPr>
          <a:xfrm>
            <a:off x="11498936" y="2967469"/>
            <a:ext cx="573038" cy="673322"/>
          </a:xfrm>
          <a:prstGeom prst="rect">
            <a:avLst/>
          </a:prstGeom>
        </p:spPr>
      </p:pic>
      <p:sp>
        <p:nvSpPr>
          <p:cNvPr id="13" name="TextBox 12">
            <a:extLst>
              <a:ext uri="{FF2B5EF4-FFF2-40B4-BE49-F238E27FC236}">
                <a16:creationId xmlns:a16="http://schemas.microsoft.com/office/drawing/2014/main" id="{9659D6DF-E4EC-49AD-C6E8-9218B6C99A9B}"/>
              </a:ext>
            </a:extLst>
          </p:cNvPr>
          <p:cNvSpPr txBox="1"/>
          <p:nvPr/>
        </p:nvSpPr>
        <p:spPr>
          <a:xfrm>
            <a:off x="10067387" y="3039687"/>
            <a:ext cx="1297559" cy="523220"/>
          </a:xfrm>
          <a:prstGeom prst="rect">
            <a:avLst/>
          </a:prstGeom>
          <a:solidFill>
            <a:schemeClr val="bg1"/>
          </a:solidFill>
          <a:ln w="28575">
            <a:solidFill>
              <a:schemeClr val="tx1"/>
            </a:solidFill>
          </a:ln>
        </p:spPr>
        <p:txBody>
          <a:bodyPr wrap="square" rtlCol="0">
            <a:spAutoFit/>
          </a:bodyPr>
          <a:lstStyle/>
          <a:p>
            <a:pPr algn="ctr"/>
            <a:r>
              <a:rPr lang="en-GB" sz="1400" dirty="0"/>
              <a:t>Formal crossing point</a:t>
            </a:r>
          </a:p>
        </p:txBody>
      </p:sp>
      <p:sp>
        <p:nvSpPr>
          <p:cNvPr id="14" name="TextBox 13">
            <a:extLst>
              <a:ext uri="{FF2B5EF4-FFF2-40B4-BE49-F238E27FC236}">
                <a16:creationId xmlns:a16="http://schemas.microsoft.com/office/drawing/2014/main" id="{06C01948-3545-CC63-C4DB-63330277830D}"/>
              </a:ext>
            </a:extLst>
          </p:cNvPr>
          <p:cNvSpPr txBox="1"/>
          <p:nvPr/>
        </p:nvSpPr>
        <p:spPr>
          <a:xfrm>
            <a:off x="10077838" y="2378759"/>
            <a:ext cx="1297559" cy="307777"/>
          </a:xfrm>
          <a:prstGeom prst="rect">
            <a:avLst/>
          </a:prstGeom>
          <a:solidFill>
            <a:schemeClr val="bg1"/>
          </a:solidFill>
          <a:ln w="28575">
            <a:solidFill>
              <a:schemeClr val="tx1"/>
            </a:solidFill>
          </a:ln>
        </p:spPr>
        <p:txBody>
          <a:bodyPr wrap="square" rtlCol="0">
            <a:spAutoFit/>
          </a:bodyPr>
          <a:lstStyle/>
          <a:p>
            <a:pPr algn="ctr"/>
            <a:r>
              <a:rPr lang="en-GB" sz="1400" dirty="0"/>
              <a:t>30 MPH zone</a:t>
            </a:r>
          </a:p>
        </p:txBody>
      </p:sp>
    </p:spTree>
    <p:extLst>
      <p:ext uri="{BB962C8B-B14F-4D97-AF65-F5344CB8AC3E}">
        <p14:creationId xmlns:p14="http://schemas.microsoft.com/office/powerpoint/2010/main" val="1342267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27AEF6-A623-23A9-DD9D-0731EA04B359}"/>
              </a:ext>
            </a:extLst>
          </p:cNvPr>
          <p:cNvSpPr txBox="1"/>
          <p:nvPr/>
        </p:nvSpPr>
        <p:spPr>
          <a:xfrm>
            <a:off x="4015862" y="371832"/>
            <a:ext cx="4645537" cy="461665"/>
          </a:xfrm>
          <a:prstGeom prst="rect">
            <a:avLst/>
          </a:prstGeom>
          <a:noFill/>
        </p:spPr>
        <p:txBody>
          <a:bodyPr wrap="square" rtlCol="0">
            <a:spAutoFit/>
          </a:bodyPr>
          <a:lstStyle/>
          <a:p>
            <a:r>
              <a:rPr lang="en-GB" sz="2400" b="1" dirty="0">
                <a:latin typeface="Courier New" panose="02070309020205020404" pitchFamily="49" charset="0"/>
                <a:cs typeface="Courier New" panose="02070309020205020404" pitchFamily="49" charset="0"/>
              </a:rPr>
              <a:t>Crime Scene Positioning</a:t>
            </a:r>
          </a:p>
        </p:txBody>
      </p:sp>
      <p:sp>
        <p:nvSpPr>
          <p:cNvPr id="5" name="TextBox 4">
            <a:extLst>
              <a:ext uri="{FF2B5EF4-FFF2-40B4-BE49-F238E27FC236}">
                <a16:creationId xmlns:a16="http://schemas.microsoft.com/office/drawing/2014/main" id="{561476EB-4B2D-F3E2-E2C1-9E4E4114B6F1}"/>
              </a:ext>
            </a:extLst>
          </p:cNvPr>
          <p:cNvSpPr txBox="1"/>
          <p:nvPr/>
        </p:nvSpPr>
        <p:spPr>
          <a:xfrm>
            <a:off x="1295400" y="1320259"/>
            <a:ext cx="9949543" cy="4582345"/>
          </a:xfrm>
          <a:prstGeom prst="rect">
            <a:avLst/>
          </a:prstGeom>
          <a:noFill/>
        </p:spPr>
        <p:txBody>
          <a:bodyPr wrap="square" rtlCol="0">
            <a:spAutoFit/>
          </a:bodyPr>
          <a:lstStyle/>
          <a:p>
            <a:r>
              <a:rPr lang="en-GB" sz="2000" b="1" dirty="0">
                <a:latin typeface="Courier New" panose="02070309020205020404" pitchFamily="49" charset="0"/>
                <a:cs typeface="Courier New" panose="02070309020205020404" pitchFamily="49" charset="0"/>
              </a:rPr>
              <a:t>Collision Location:</a:t>
            </a:r>
          </a:p>
          <a:p>
            <a:endParaRPr lang="en-GB" sz="2000" dirty="0">
              <a:latin typeface="Courier New" panose="02070309020205020404" pitchFamily="49" charset="0"/>
              <a:cs typeface="Courier New" panose="02070309020205020404" pitchFamily="49" charset="0"/>
            </a:endParaRPr>
          </a:p>
          <a:p>
            <a:r>
              <a:rPr lang="en-GB" sz="2000" dirty="0">
                <a:latin typeface="Courier New" panose="02070309020205020404" pitchFamily="49" charset="0"/>
                <a:cs typeface="Courier New" panose="02070309020205020404" pitchFamily="49" charset="0"/>
              </a:rPr>
              <a:t>Pedestrian [D. Birch] and Vehicle collided on Wigston Road.</a:t>
            </a:r>
          </a:p>
          <a:p>
            <a:endParaRPr lang="en-GB" sz="2000" dirty="0">
              <a:latin typeface="Courier New" panose="02070309020205020404" pitchFamily="49" charset="0"/>
              <a:cs typeface="Courier New" panose="02070309020205020404" pitchFamily="49" charset="0"/>
            </a:endParaRPr>
          </a:p>
          <a:p>
            <a:r>
              <a:rPr lang="en-GB" sz="2000" b="1" dirty="0">
                <a:latin typeface="Courier New" panose="02070309020205020404" pitchFamily="49" charset="0"/>
                <a:cs typeface="Courier New" panose="02070309020205020404" pitchFamily="49" charset="0"/>
              </a:rPr>
              <a:t>Vehicle Direction of Travel:</a:t>
            </a:r>
          </a:p>
          <a:p>
            <a:endParaRPr lang="en-GB" sz="2000" dirty="0">
              <a:latin typeface="Courier New" panose="02070309020205020404" pitchFamily="49" charset="0"/>
              <a:cs typeface="Courier New" panose="02070309020205020404" pitchFamily="49" charset="0"/>
            </a:endParaRPr>
          </a:p>
          <a:p>
            <a:r>
              <a:rPr lang="en-GB" sz="2000" dirty="0">
                <a:latin typeface="Courier New" panose="02070309020205020404" pitchFamily="49" charset="0"/>
                <a:cs typeface="Courier New" panose="02070309020205020404" pitchFamily="49" charset="0"/>
              </a:rPr>
              <a:t>Vehicle travelling southbound, down Wigston Road, prior to collision.</a:t>
            </a:r>
          </a:p>
          <a:p>
            <a:endParaRPr lang="en-GB" sz="2000" dirty="0">
              <a:latin typeface="Courier New" panose="02070309020205020404" pitchFamily="49" charset="0"/>
              <a:cs typeface="Courier New" panose="02070309020205020404" pitchFamily="49" charset="0"/>
            </a:endParaRPr>
          </a:p>
          <a:p>
            <a:r>
              <a:rPr lang="en-GB" sz="2000" b="1" dirty="0">
                <a:latin typeface="Courier New" panose="02070309020205020404" pitchFamily="49" charset="0"/>
                <a:cs typeface="Courier New" panose="02070309020205020404" pitchFamily="49" charset="0"/>
              </a:rPr>
              <a:t>Pedestrian Direction of Travel:</a:t>
            </a:r>
          </a:p>
          <a:p>
            <a:endParaRPr lang="en-GB" sz="2000" dirty="0">
              <a:latin typeface="Courier New" panose="02070309020205020404" pitchFamily="49" charset="0"/>
              <a:cs typeface="Courier New" panose="02070309020205020404" pitchFamily="49" charset="0"/>
            </a:endParaRPr>
          </a:p>
          <a:p>
            <a:r>
              <a:rPr lang="en-GB" sz="2000" dirty="0">
                <a:latin typeface="Courier New" panose="02070309020205020404" pitchFamily="49" charset="0"/>
                <a:cs typeface="Courier New" panose="02070309020205020404" pitchFamily="49" charset="0"/>
              </a:rPr>
              <a:t>Pedestrian [D. Birch] travelling southbound down Wigston Road, on east side pavement, moved from </a:t>
            </a:r>
            <a:r>
              <a:rPr lang="en-GB" sz="2000" b="1" dirty="0">
                <a:latin typeface="Courier New" panose="02070309020205020404" pitchFamily="49" charset="0"/>
                <a:cs typeface="Courier New" panose="02070309020205020404" pitchFamily="49" charset="0"/>
              </a:rPr>
              <a:t>East to West pavement, </a:t>
            </a:r>
            <a:r>
              <a:rPr lang="en-GB" sz="2000" dirty="0">
                <a:latin typeface="Courier New" panose="02070309020205020404" pitchFamily="49" charset="0"/>
                <a:cs typeface="Courier New" panose="02070309020205020404" pitchFamily="49" charset="0"/>
              </a:rPr>
              <a:t>to visit his friends who lives at No.</a:t>
            </a:r>
            <a:r>
              <a:rPr lang="en-GB" sz="2000" i="1" dirty="0">
                <a:latin typeface="Courier New" panose="02070309020205020404" pitchFamily="49" charset="0"/>
                <a:cs typeface="Courier New" panose="02070309020205020404" pitchFamily="49" charset="0"/>
              </a:rPr>
              <a:t>250 Wigston Road</a:t>
            </a:r>
            <a:r>
              <a:rPr lang="en-GB" sz="2000" dirty="0">
                <a:latin typeface="Courier New" panose="02070309020205020404" pitchFamily="49" charset="0"/>
                <a:cs typeface="Courier New" panose="02070309020205020404" pitchFamily="49" charset="0"/>
              </a:rPr>
              <a:t>. </a:t>
            </a:r>
            <a:endParaRPr lang="en-GB" sz="1177" dirty="0">
              <a:latin typeface="Courier New" panose="02070309020205020404" pitchFamily="49" charset="0"/>
              <a:cs typeface="Courier New" panose="02070309020205020404" pitchFamily="49" charset="0"/>
            </a:endParaRPr>
          </a:p>
          <a:p>
            <a:endParaRPr lang="en-GB" sz="1177" dirty="0">
              <a:latin typeface="Courier New" panose="02070309020205020404" pitchFamily="49" charset="0"/>
              <a:cs typeface="Courier New" panose="02070309020205020404" pitchFamily="49" charset="0"/>
            </a:endParaRPr>
          </a:p>
        </p:txBody>
      </p:sp>
      <p:sp>
        <p:nvSpPr>
          <p:cNvPr id="7" name="TextBox 6">
            <a:extLst>
              <a:ext uri="{FF2B5EF4-FFF2-40B4-BE49-F238E27FC236}">
                <a16:creationId xmlns:a16="http://schemas.microsoft.com/office/drawing/2014/main" id="{386526C5-E2FB-4440-0BB8-A10F63EDBB74}"/>
              </a:ext>
            </a:extLst>
          </p:cNvPr>
          <p:cNvSpPr txBox="1"/>
          <p:nvPr/>
        </p:nvSpPr>
        <p:spPr>
          <a:xfrm>
            <a:off x="10351865" y="6389366"/>
            <a:ext cx="1840135" cy="369332"/>
          </a:xfrm>
          <a:prstGeom prst="rect">
            <a:avLst/>
          </a:prstGeom>
          <a:noFill/>
        </p:spPr>
        <p:txBody>
          <a:bodyPr wrap="square" rtlCol="0">
            <a:spAutoFit/>
          </a:bodyPr>
          <a:lstStyle/>
          <a:p>
            <a:r>
              <a:rPr lang="en-GB" dirty="0">
                <a:solidFill>
                  <a:schemeClr val="bg1"/>
                </a:solidFill>
              </a:rPr>
              <a:t>Report Page 3</a:t>
            </a:r>
          </a:p>
        </p:txBody>
      </p:sp>
    </p:spTree>
    <p:extLst>
      <p:ext uri="{BB962C8B-B14F-4D97-AF65-F5344CB8AC3E}">
        <p14:creationId xmlns:p14="http://schemas.microsoft.com/office/powerpoint/2010/main" val="412064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2A1FB-BD43-3BF8-F459-262D82EDB42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B8A823F-7E32-8665-3A9E-827742CFDAD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broken cell phone on the ground&#10;&#10;">
            <a:extLst>
              <a:ext uri="{FF2B5EF4-FFF2-40B4-BE49-F238E27FC236}">
                <a16:creationId xmlns:a16="http://schemas.microsoft.com/office/drawing/2014/main" id="{1BAA9C69-6782-28B2-4531-3A5AE0813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55516">
            <a:off x="1011265" y="1289792"/>
            <a:ext cx="4262880" cy="5178733"/>
          </a:xfrm>
          <a:prstGeom prst="rect">
            <a:avLst/>
          </a:prstGeom>
        </p:spPr>
      </p:pic>
      <p:pic>
        <p:nvPicPr>
          <p:cNvPr id="12" name="Picture 11" descr="A car with a broken windshield&#10;&#10;">
            <a:extLst>
              <a:ext uri="{FF2B5EF4-FFF2-40B4-BE49-F238E27FC236}">
                <a16:creationId xmlns:a16="http://schemas.microsoft.com/office/drawing/2014/main" id="{09D282B2-FA96-8E62-B642-A10695BF49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34096">
            <a:off x="6992418" y="1348653"/>
            <a:ext cx="4231324" cy="5075378"/>
          </a:xfrm>
          <a:prstGeom prst="rect">
            <a:avLst/>
          </a:prstGeom>
        </p:spPr>
      </p:pic>
      <p:sp>
        <p:nvSpPr>
          <p:cNvPr id="5" name="TextBox 4">
            <a:extLst>
              <a:ext uri="{FF2B5EF4-FFF2-40B4-BE49-F238E27FC236}">
                <a16:creationId xmlns:a16="http://schemas.microsoft.com/office/drawing/2014/main" id="{F131EACD-BE7D-0FDE-87CF-A32BE6545B61}"/>
              </a:ext>
            </a:extLst>
          </p:cNvPr>
          <p:cNvSpPr txBox="1"/>
          <p:nvPr/>
        </p:nvSpPr>
        <p:spPr>
          <a:xfrm rot="21006007">
            <a:off x="1175813" y="1307155"/>
            <a:ext cx="4645537" cy="923330"/>
          </a:xfrm>
          <a:prstGeom prst="rect">
            <a:avLst/>
          </a:prstGeom>
          <a:noFill/>
        </p:spPr>
        <p:txBody>
          <a:bodyPr wrap="square" rtlCol="0">
            <a:spAutoFit/>
          </a:bodyPr>
          <a:lstStyle/>
          <a:p>
            <a:r>
              <a:rPr lang="en-GB" sz="5400" b="1" dirty="0">
                <a:solidFill>
                  <a:srgbClr val="C00000"/>
                </a:solidFill>
                <a:latin typeface="Courier New" panose="02070309020205020404" pitchFamily="49" charset="0"/>
                <a:cs typeface="Courier New" panose="02070309020205020404" pitchFamily="49" charset="0"/>
              </a:rPr>
              <a:t>Evidence</a:t>
            </a:r>
          </a:p>
        </p:txBody>
      </p:sp>
      <p:sp>
        <p:nvSpPr>
          <p:cNvPr id="7" name="TextBox 6">
            <a:extLst>
              <a:ext uri="{FF2B5EF4-FFF2-40B4-BE49-F238E27FC236}">
                <a16:creationId xmlns:a16="http://schemas.microsoft.com/office/drawing/2014/main" id="{FE90569B-9DCC-B087-B349-F7F56F6ED650}"/>
              </a:ext>
            </a:extLst>
          </p:cNvPr>
          <p:cNvSpPr txBox="1"/>
          <p:nvPr/>
        </p:nvSpPr>
        <p:spPr>
          <a:xfrm rot="924443">
            <a:off x="7875576" y="1688151"/>
            <a:ext cx="4645537" cy="923330"/>
          </a:xfrm>
          <a:prstGeom prst="rect">
            <a:avLst/>
          </a:prstGeom>
          <a:noFill/>
        </p:spPr>
        <p:txBody>
          <a:bodyPr wrap="square" rtlCol="0">
            <a:spAutoFit/>
          </a:bodyPr>
          <a:lstStyle/>
          <a:p>
            <a:r>
              <a:rPr lang="en-GB" sz="5400" b="1" dirty="0">
                <a:solidFill>
                  <a:srgbClr val="C00000"/>
                </a:solidFill>
                <a:latin typeface="Courier New" panose="02070309020205020404" pitchFamily="49" charset="0"/>
                <a:cs typeface="Courier New" panose="02070309020205020404" pitchFamily="49" charset="0"/>
              </a:rPr>
              <a:t>Evidence</a:t>
            </a:r>
          </a:p>
        </p:txBody>
      </p:sp>
      <p:sp>
        <p:nvSpPr>
          <p:cNvPr id="2" name="TextBox 1">
            <a:extLst>
              <a:ext uri="{FF2B5EF4-FFF2-40B4-BE49-F238E27FC236}">
                <a16:creationId xmlns:a16="http://schemas.microsoft.com/office/drawing/2014/main" id="{ACBBDAD4-20B5-0840-1358-557160C016BA}"/>
              </a:ext>
            </a:extLst>
          </p:cNvPr>
          <p:cNvSpPr txBox="1"/>
          <p:nvPr/>
        </p:nvSpPr>
        <p:spPr>
          <a:xfrm>
            <a:off x="10351865" y="6466715"/>
            <a:ext cx="1840135" cy="369332"/>
          </a:xfrm>
          <a:prstGeom prst="rect">
            <a:avLst/>
          </a:prstGeom>
          <a:noFill/>
        </p:spPr>
        <p:txBody>
          <a:bodyPr wrap="square" rtlCol="0">
            <a:spAutoFit/>
          </a:bodyPr>
          <a:lstStyle/>
          <a:p>
            <a:r>
              <a:rPr lang="en-GB" dirty="0">
                <a:solidFill>
                  <a:schemeClr val="bg1"/>
                </a:solidFill>
              </a:rPr>
              <a:t>Report Page 4</a:t>
            </a:r>
          </a:p>
        </p:txBody>
      </p:sp>
    </p:spTree>
    <p:extLst>
      <p:ext uri="{BB962C8B-B14F-4D97-AF65-F5344CB8AC3E}">
        <p14:creationId xmlns:p14="http://schemas.microsoft.com/office/powerpoint/2010/main" val="245982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a:extLst>
            <a:ext uri="{FF2B5EF4-FFF2-40B4-BE49-F238E27FC236}">
              <a16:creationId xmlns:a16="http://schemas.microsoft.com/office/drawing/2014/main" id="{EDCA3D63-290F-4DB3-4FA2-55A090000061}"/>
            </a:ext>
          </a:extLst>
        </p:cNvPr>
        <p:cNvGrpSpPr/>
        <p:nvPr/>
      </p:nvGrpSpPr>
      <p:grpSpPr>
        <a:xfrm>
          <a:off x="0" y="0"/>
          <a:ext cx="0" cy="0"/>
          <a:chOff x="0" y="0"/>
          <a:chExt cx="0" cy="0"/>
        </a:xfrm>
      </p:grpSpPr>
      <p:pic>
        <p:nvPicPr>
          <p:cNvPr id="3" name="Picture 2" descr="A road at night with street lights, dimly lit&#10;&#10;">
            <a:extLst>
              <a:ext uri="{FF2B5EF4-FFF2-40B4-BE49-F238E27FC236}">
                <a16:creationId xmlns:a16="http://schemas.microsoft.com/office/drawing/2014/main" id="{47D67ECE-28D3-269B-2D53-6E066F246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71" y="324975"/>
            <a:ext cx="11038115" cy="5260020"/>
          </a:xfrm>
          <a:prstGeom prst="rect">
            <a:avLst/>
          </a:prstGeom>
        </p:spPr>
      </p:pic>
      <p:sp>
        <p:nvSpPr>
          <p:cNvPr id="5" name="TextBox 4">
            <a:extLst>
              <a:ext uri="{FF2B5EF4-FFF2-40B4-BE49-F238E27FC236}">
                <a16:creationId xmlns:a16="http://schemas.microsoft.com/office/drawing/2014/main" id="{BA68C7A6-2514-8DEE-9111-E4FC0F12B844}"/>
              </a:ext>
            </a:extLst>
          </p:cNvPr>
          <p:cNvSpPr txBox="1"/>
          <p:nvPr/>
        </p:nvSpPr>
        <p:spPr>
          <a:xfrm>
            <a:off x="2449286" y="5768646"/>
            <a:ext cx="7608902" cy="899605"/>
          </a:xfrm>
          <a:prstGeom prst="rect">
            <a:avLst/>
          </a:prstGeom>
          <a:noFill/>
        </p:spPr>
        <p:txBody>
          <a:bodyPr wrap="square" rtlCol="0">
            <a:spAutoFit/>
          </a:bodyPr>
          <a:lstStyle/>
          <a:p>
            <a:r>
              <a:rPr lang="en-GB" sz="2000" b="1" dirty="0">
                <a:latin typeface="Courier New" panose="02070309020205020404" pitchFamily="49" charset="0"/>
                <a:cs typeface="Courier New" panose="02070309020205020404" pitchFamily="49" charset="0"/>
              </a:rPr>
              <a:t>Dashcam footage – captured by R. Simm. Depicts D. Birch two minutes before collision </a:t>
            </a:r>
          </a:p>
          <a:p>
            <a:pPr marL="316520" indent="-316520">
              <a:buFont typeface="Wingdings" panose="05000000000000000000" pitchFamily="2" charset="2"/>
              <a:buChar char="§"/>
            </a:pPr>
            <a:endParaRPr lang="en-GB" sz="1246" dirty="0">
              <a:latin typeface="Courier New" panose="02070309020205020404" pitchFamily="49" charset="0"/>
              <a:cs typeface="Courier New" panose="02070309020205020404" pitchFamily="49" charset="0"/>
            </a:endParaRPr>
          </a:p>
        </p:txBody>
      </p:sp>
      <p:sp>
        <p:nvSpPr>
          <p:cNvPr id="6" name="TextBox 5">
            <a:extLst>
              <a:ext uri="{FF2B5EF4-FFF2-40B4-BE49-F238E27FC236}">
                <a16:creationId xmlns:a16="http://schemas.microsoft.com/office/drawing/2014/main" id="{F313A716-079E-62E7-DF76-501A5C652F55}"/>
              </a:ext>
            </a:extLst>
          </p:cNvPr>
          <p:cNvSpPr txBox="1"/>
          <p:nvPr/>
        </p:nvSpPr>
        <p:spPr>
          <a:xfrm>
            <a:off x="10351865" y="6466715"/>
            <a:ext cx="1840135" cy="369332"/>
          </a:xfrm>
          <a:prstGeom prst="rect">
            <a:avLst/>
          </a:prstGeom>
          <a:noFill/>
        </p:spPr>
        <p:txBody>
          <a:bodyPr wrap="square" rtlCol="0">
            <a:spAutoFit/>
          </a:bodyPr>
          <a:lstStyle/>
          <a:p>
            <a:r>
              <a:rPr lang="en-GB" dirty="0">
                <a:solidFill>
                  <a:schemeClr val="bg1"/>
                </a:solidFill>
              </a:rPr>
              <a:t>Report Page 5</a:t>
            </a:r>
          </a:p>
        </p:txBody>
      </p:sp>
    </p:spTree>
    <p:extLst>
      <p:ext uri="{BB962C8B-B14F-4D97-AF65-F5344CB8AC3E}">
        <p14:creationId xmlns:p14="http://schemas.microsoft.com/office/powerpoint/2010/main" val="2670241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7B971E-798D-B10A-7934-4C70D3FAA0EB}"/>
              </a:ext>
            </a:extLst>
          </p:cNvPr>
          <p:cNvSpPr txBox="1"/>
          <p:nvPr/>
        </p:nvSpPr>
        <p:spPr>
          <a:xfrm>
            <a:off x="1286791" y="1473483"/>
            <a:ext cx="4964671" cy="4371654"/>
          </a:xfrm>
          <a:prstGeom prst="rect">
            <a:avLst/>
          </a:prstGeom>
          <a:ln w="38100">
            <a:solidFill>
              <a:schemeClr val="accent6">
                <a:lumMod val="90000"/>
              </a:schemeClr>
            </a:solidFill>
          </a:ln>
        </p:spPr>
        <p:txBody>
          <a:bodyPr vert="horz" lIns="91440" tIns="45720" rIns="91440" bIns="45720" rtlCol="0" anchor="b">
            <a:normAutofit/>
          </a:bodyPr>
          <a:lstStyle/>
          <a:p>
            <a:pPr algn="ctr">
              <a:lnSpc>
                <a:spcPct val="90000"/>
              </a:lnSpc>
              <a:spcBef>
                <a:spcPct val="0"/>
              </a:spcBef>
              <a:spcAft>
                <a:spcPts val="600"/>
              </a:spcAft>
            </a:pPr>
            <a:r>
              <a:rPr lang="en-US" sz="4200" b="1" kern="1200" dirty="0">
                <a:solidFill>
                  <a:schemeClr val="bg1"/>
                </a:solidFill>
                <a:latin typeface="+mj-lt"/>
                <a:ea typeface="+mj-ea"/>
                <a:cs typeface="+mj-cs"/>
              </a:rPr>
              <a:t>The police were suspicious of Daniel’s behaviour and asked him to do a breath test. He blew 74, over double the limit.</a:t>
            </a:r>
          </a:p>
        </p:txBody>
      </p:sp>
      <p:pic>
        <p:nvPicPr>
          <p:cNvPr id="9" name="Picture 8" descr="Person being breathalysed - blowing a reading on 74 ">
            <a:extLst>
              <a:ext uri="{FF2B5EF4-FFF2-40B4-BE49-F238E27FC236}">
                <a16:creationId xmlns:a16="http://schemas.microsoft.com/office/drawing/2014/main" id="{295CEB56-A8D3-E285-FB70-B803E0556411}"/>
              </a:ext>
            </a:extLst>
          </p:cNvPr>
          <p:cNvPicPr>
            <a:picLocks noChangeAspect="1"/>
          </p:cNvPicPr>
          <p:nvPr/>
        </p:nvPicPr>
        <p:blipFill>
          <a:blip r:embed="rId3"/>
          <a:srcRect b="42622"/>
          <a:stretch>
            <a:fillRect/>
          </a:stretch>
        </p:blipFill>
        <p:spPr>
          <a:xfrm>
            <a:off x="6578885" y="1086918"/>
            <a:ext cx="4969268" cy="5144784"/>
          </a:xfrm>
          <a:prstGeom prst="rect">
            <a:avLst/>
          </a:prstGeom>
        </p:spPr>
      </p:pic>
      <p:sp>
        <p:nvSpPr>
          <p:cNvPr id="10" name="TextBox 9">
            <a:extLst>
              <a:ext uri="{FF2B5EF4-FFF2-40B4-BE49-F238E27FC236}">
                <a16:creationId xmlns:a16="http://schemas.microsoft.com/office/drawing/2014/main" id="{2C0B67DD-13A8-D6B0-1D56-C24AD1B2EA8B}"/>
              </a:ext>
            </a:extLst>
          </p:cNvPr>
          <p:cNvSpPr txBox="1"/>
          <p:nvPr/>
        </p:nvSpPr>
        <p:spPr>
          <a:xfrm>
            <a:off x="10351865" y="6466715"/>
            <a:ext cx="1840135" cy="369332"/>
          </a:xfrm>
          <a:prstGeom prst="rect">
            <a:avLst/>
          </a:prstGeom>
          <a:noFill/>
        </p:spPr>
        <p:txBody>
          <a:bodyPr wrap="square" rtlCol="0">
            <a:spAutoFit/>
          </a:bodyPr>
          <a:lstStyle/>
          <a:p>
            <a:r>
              <a:rPr lang="en-GB" dirty="0">
                <a:solidFill>
                  <a:schemeClr val="bg1"/>
                </a:solidFill>
              </a:rPr>
              <a:t>Report Page 6</a:t>
            </a:r>
          </a:p>
        </p:txBody>
      </p:sp>
    </p:spTree>
    <p:extLst>
      <p:ext uri="{BB962C8B-B14F-4D97-AF65-F5344CB8AC3E}">
        <p14:creationId xmlns:p14="http://schemas.microsoft.com/office/powerpoint/2010/main" val="2991872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a:extLst>
            <a:ext uri="{FF2B5EF4-FFF2-40B4-BE49-F238E27FC236}">
              <a16:creationId xmlns:a16="http://schemas.microsoft.com/office/drawing/2014/main" id="{73C3DED2-37E8-7F65-D5E6-E11DCCEBD6E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BC62B45-0BB0-E5D9-9CCB-571CE7CDDD8F}"/>
              </a:ext>
            </a:extLst>
          </p:cNvPr>
          <p:cNvSpPr txBox="1"/>
          <p:nvPr/>
        </p:nvSpPr>
        <p:spPr>
          <a:xfrm>
            <a:off x="2532180" y="170939"/>
            <a:ext cx="7608902" cy="1053494"/>
          </a:xfrm>
          <a:prstGeom prst="rect">
            <a:avLst/>
          </a:prstGeom>
          <a:noFill/>
        </p:spPr>
        <p:txBody>
          <a:bodyPr wrap="square" rtlCol="0">
            <a:spAutoFit/>
          </a:bodyPr>
          <a:lstStyle/>
          <a:p>
            <a:r>
              <a:rPr lang="en-GB" sz="5000" b="1" dirty="0">
                <a:latin typeface="Courier New" panose="02070309020205020404" pitchFamily="49" charset="0"/>
                <a:cs typeface="Courier New" panose="02070309020205020404" pitchFamily="49" charset="0"/>
              </a:rPr>
              <a:t>Witness Statements</a:t>
            </a:r>
          </a:p>
          <a:p>
            <a:pPr marL="316520" indent="-316520">
              <a:buFont typeface="Wingdings" panose="05000000000000000000" pitchFamily="2" charset="2"/>
              <a:buChar char="§"/>
            </a:pPr>
            <a:endParaRPr lang="en-GB" sz="1246" dirty="0">
              <a:latin typeface="Courier New" panose="02070309020205020404" pitchFamily="49" charset="0"/>
              <a:cs typeface="Courier New" panose="02070309020205020404" pitchFamily="49" charset="0"/>
            </a:endParaRPr>
          </a:p>
        </p:txBody>
      </p:sp>
      <p:sp>
        <p:nvSpPr>
          <p:cNvPr id="2" name="TextBox 1">
            <a:extLst>
              <a:ext uri="{FF2B5EF4-FFF2-40B4-BE49-F238E27FC236}">
                <a16:creationId xmlns:a16="http://schemas.microsoft.com/office/drawing/2014/main" id="{970EA2E9-4DDF-CF83-ECC7-BD8A9BB60C23}"/>
              </a:ext>
            </a:extLst>
          </p:cNvPr>
          <p:cNvSpPr txBox="1"/>
          <p:nvPr/>
        </p:nvSpPr>
        <p:spPr>
          <a:xfrm>
            <a:off x="10351865" y="6466715"/>
            <a:ext cx="1840135" cy="369332"/>
          </a:xfrm>
          <a:prstGeom prst="rect">
            <a:avLst/>
          </a:prstGeom>
          <a:noFill/>
        </p:spPr>
        <p:txBody>
          <a:bodyPr wrap="square" rtlCol="0">
            <a:spAutoFit/>
          </a:bodyPr>
          <a:lstStyle/>
          <a:p>
            <a:r>
              <a:rPr lang="en-GB" dirty="0">
                <a:solidFill>
                  <a:schemeClr val="bg1"/>
                </a:solidFill>
              </a:rPr>
              <a:t>Report Page 7</a:t>
            </a:r>
          </a:p>
        </p:txBody>
      </p:sp>
      <p:pic>
        <p:nvPicPr>
          <p:cNvPr id="12" name="Picture 11" descr="Daniel witness statement: I swear, I didn't see him. It was dark, he was dressed all in black, he stepped into the road, looking at his phone. I didn't see him at all, he came out of nowhere, it wasn't my fault.">
            <a:extLst>
              <a:ext uri="{FF2B5EF4-FFF2-40B4-BE49-F238E27FC236}">
                <a16:creationId xmlns:a16="http://schemas.microsoft.com/office/drawing/2014/main" id="{B1FF7324-B4E7-A835-7302-B397E0398B36}"/>
              </a:ext>
            </a:extLst>
          </p:cNvPr>
          <p:cNvPicPr>
            <a:picLocks noChangeAspect="1"/>
          </p:cNvPicPr>
          <p:nvPr/>
        </p:nvPicPr>
        <p:blipFill>
          <a:blip r:embed="rId3"/>
          <a:srcRect l="2997" t="2350" r="14688" b="43508"/>
          <a:stretch>
            <a:fillRect/>
          </a:stretch>
        </p:blipFill>
        <p:spPr>
          <a:xfrm>
            <a:off x="8241938" y="1527211"/>
            <a:ext cx="3798288" cy="4332168"/>
          </a:xfrm>
          <a:prstGeom prst="rect">
            <a:avLst/>
          </a:prstGeom>
          <a:solidFill>
            <a:schemeClr val="tx1"/>
          </a:solidFill>
          <a:ln w="57150">
            <a:solidFill>
              <a:schemeClr val="tx1"/>
            </a:solidFill>
          </a:ln>
          <a:effectLst>
            <a:softEdge rad="31750"/>
          </a:effectLst>
        </p:spPr>
      </p:pic>
      <p:pic>
        <p:nvPicPr>
          <p:cNvPr id="15" name="Picture 14" descr="Witness statement - Dylan 18/11/2025 I was heading to my mates place. I'd just left mine, I was walking across the Wigston Road, when out of nowhere a car came and hit me. The next thing I knew I woke up screaming in pain, my leg was so sore and I couldn't move it, . The paramedics were there and had told me. I had been hit by a car.">
            <a:extLst>
              <a:ext uri="{FF2B5EF4-FFF2-40B4-BE49-F238E27FC236}">
                <a16:creationId xmlns:a16="http://schemas.microsoft.com/office/drawing/2014/main" id="{075082A7-3137-0839-C6C3-EA024787D84B}"/>
              </a:ext>
            </a:extLst>
          </p:cNvPr>
          <p:cNvPicPr>
            <a:picLocks noChangeAspect="1"/>
          </p:cNvPicPr>
          <p:nvPr/>
        </p:nvPicPr>
        <p:blipFill>
          <a:blip r:embed="rId4"/>
          <a:srcRect l="5020" t="5025" r="16729" b="48427"/>
          <a:stretch>
            <a:fillRect/>
          </a:stretch>
        </p:blipFill>
        <p:spPr>
          <a:xfrm>
            <a:off x="186525" y="1527211"/>
            <a:ext cx="3940898" cy="4427621"/>
          </a:xfrm>
          <a:prstGeom prst="rect">
            <a:avLst/>
          </a:prstGeom>
          <a:ln w="28575">
            <a:solidFill>
              <a:schemeClr val="tx1"/>
            </a:solidFill>
          </a:ln>
        </p:spPr>
      </p:pic>
      <p:pic>
        <p:nvPicPr>
          <p:cNvPr id="19" name="Picture 18" descr="Karen Jenkins witness statement: I was walking the dog, I had my headphones in but heard a loud bang. I looked behind me and saw that someone laying in the road. I can over and called an ambulance. The driver kept apologising, saying the young person had stepped out into the road and he couldn't brake fast enough.">
            <a:extLst>
              <a:ext uri="{FF2B5EF4-FFF2-40B4-BE49-F238E27FC236}">
                <a16:creationId xmlns:a16="http://schemas.microsoft.com/office/drawing/2014/main" id="{DE45B2E6-5830-BA3C-2133-2C174BA81D1F}"/>
              </a:ext>
            </a:extLst>
          </p:cNvPr>
          <p:cNvPicPr>
            <a:picLocks noChangeAspect="1"/>
          </p:cNvPicPr>
          <p:nvPr/>
        </p:nvPicPr>
        <p:blipFill>
          <a:blip r:embed="rId5"/>
          <a:srcRect l="3799" t="3428" r="3056" b="2373"/>
          <a:stretch>
            <a:fillRect/>
          </a:stretch>
        </p:blipFill>
        <p:spPr>
          <a:xfrm>
            <a:off x="4292008" y="1139410"/>
            <a:ext cx="3785345" cy="5511971"/>
          </a:xfrm>
          <a:prstGeom prst="rect">
            <a:avLst/>
          </a:prstGeom>
          <a:ln w="28575">
            <a:solidFill>
              <a:schemeClr val="tx1"/>
            </a:solidFill>
          </a:ln>
        </p:spPr>
      </p:pic>
    </p:spTree>
    <p:extLst>
      <p:ext uri="{BB962C8B-B14F-4D97-AF65-F5344CB8AC3E}">
        <p14:creationId xmlns:p14="http://schemas.microsoft.com/office/powerpoint/2010/main" val="3181030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AD7CDDA-D392-0708-FE5F-102AB29FAC4F}"/>
              </a:ext>
            </a:extLst>
          </p:cNvPr>
          <p:cNvSpPr>
            <a:spLocks noGrp="1"/>
          </p:cNvSpPr>
          <p:nvPr>
            <p:ph type="title"/>
          </p:nvPr>
        </p:nvSpPr>
        <p:spPr>
          <a:xfrm>
            <a:off x="1555707" y="2035346"/>
            <a:ext cx="3467555" cy="1393654"/>
          </a:xfrm>
        </p:spPr>
        <p:txBody>
          <a:bodyPr anchor="b">
            <a:noAutofit/>
          </a:bodyPr>
          <a:lstStyle/>
          <a:p>
            <a:br>
              <a:rPr lang="en-US" sz="5400" dirty="0"/>
            </a:br>
            <a:br>
              <a:rPr lang="en-US" sz="5400" dirty="0"/>
            </a:br>
            <a:r>
              <a:rPr lang="en-US" sz="5400" dirty="0"/>
              <a:t>Outcome</a:t>
            </a:r>
          </a:p>
        </p:txBody>
      </p:sp>
      <p:pic>
        <p:nvPicPr>
          <p:cNvPr id="8" name="Picture 7" descr="Newspaper article reads: Drink-driver hit boy who 'failed to look up from phone' driver was more than double the drink-drive limit. A motorist who was more than twice the drink-drive limit has admitting hitting a teenager in a 30MPH zone. The driver, who was travelling at 45MPH in the 30MPH area, struck a 14 year old boy who was crossing the road while looking down at his phone. The court heard the boy was wearing all black clothing, making him difficult to see in the dark. The teenager suffered serious injuries and was taken to hospital after the collision. The driver was sentenced to one year in prison, and a two-year driving ban.">
            <a:extLst>
              <a:ext uri="{FF2B5EF4-FFF2-40B4-BE49-F238E27FC236}">
                <a16:creationId xmlns:a16="http://schemas.microsoft.com/office/drawing/2014/main" id="{98141D1D-EE97-218F-731C-D59DA033934E}"/>
              </a:ext>
            </a:extLst>
          </p:cNvPr>
          <p:cNvPicPr>
            <a:picLocks noChangeAspect="1"/>
          </p:cNvPicPr>
          <p:nvPr/>
        </p:nvPicPr>
        <p:blipFill>
          <a:blip r:embed="rId2"/>
          <a:stretch>
            <a:fillRect/>
          </a:stretch>
        </p:blipFill>
        <p:spPr>
          <a:xfrm>
            <a:off x="5438899" y="0"/>
            <a:ext cx="6658945" cy="6658945"/>
          </a:xfrm>
          <a:prstGeom prst="rect">
            <a:avLst/>
          </a:prstGeom>
          <a:noFill/>
          <a:effectLst>
            <a:softEdge rad="127000"/>
          </a:effectLst>
        </p:spPr>
      </p:pic>
      <p:sp>
        <p:nvSpPr>
          <p:cNvPr id="4" name="Slide Number Placeholder 3" hidden="1">
            <a:extLst>
              <a:ext uri="{FF2B5EF4-FFF2-40B4-BE49-F238E27FC236}">
                <a16:creationId xmlns:a16="http://schemas.microsoft.com/office/drawing/2014/main" id="{76872B4C-F870-AC69-ED49-90ABBEF26761}"/>
              </a:ext>
            </a:extLst>
          </p:cNvPr>
          <p:cNvSpPr>
            <a:spLocks noGrp="1"/>
          </p:cNvSpPr>
          <p:nvPr>
            <p:ph type="sldNum" sz="quarter" idx="4294967295"/>
          </p:nvPr>
        </p:nvSpPr>
        <p:spPr>
          <a:xfrm>
            <a:off x="412136" y="5943601"/>
            <a:ext cx="968983" cy="651912"/>
          </a:xfrm>
        </p:spPr>
        <p:txBody>
          <a:bodyPr/>
          <a:lstStyle/>
          <a:p>
            <a:pPr>
              <a:spcAft>
                <a:spcPts val="600"/>
              </a:spcAft>
            </a:pPr>
            <a:fld id="{992012C5-E89F-49E3-BC34-18013B020335}" type="slidenum">
              <a:rPr lang="en-GB" smtClean="0"/>
              <a:pPr>
                <a:spcAft>
                  <a:spcPts val="600"/>
                </a:spcAft>
              </a:pPr>
              <a:t>18</a:t>
            </a:fld>
            <a:endParaRPr lang="en-GB"/>
          </a:p>
        </p:txBody>
      </p:sp>
      <p:sp>
        <p:nvSpPr>
          <p:cNvPr id="2" name="TextBox 1">
            <a:extLst>
              <a:ext uri="{FF2B5EF4-FFF2-40B4-BE49-F238E27FC236}">
                <a16:creationId xmlns:a16="http://schemas.microsoft.com/office/drawing/2014/main" id="{249B48FB-DFDC-F813-609C-FE22FFFADD62}"/>
              </a:ext>
            </a:extLst>
          </p:cNvPr>
          <p:cNvSpPr txBox="1"/>
          <p:nvPr/>
        </p:nvSpPr>
        <p:spPr>
          <a:xfrm>
            <a:off x="10351865" y="6466715"/>
            <a:ext cx="1840135" cy="369332"/>
          </a:xfrm>
          <a:prstGeom prst="rect">
            <a:avLst/>
          </a:prstGeom>
          <a:noFill/>
        </p:spPr>
        <p:txBody>
          <a:bodyPr wrap="square" rtlCol="0">
            <a:spAutoFit/>
          </a:bodyPr>
          <a:lstStyle/>
          <a:p>
            <a:r>
              <a:rPr lang="en-GB" dirty="0">
                <a:solidFill>
                  <a:schemeClr val="accent6">
                    <a:lumMod val="75000"/>
                  </a:schemeClr>
                </a:solidFill>
              </a:rPr>
              <a:t>Report Page 8</a:t>
            </a:r>
          </a:p>
        </p:txBody>
      </p:sp>
    </p:spTree>
    <p:extLst>
      <p:ext uri="{BB962C8B-B14F-4D97-AF65-F5344CB8AC3E}">
        <p14:creationId xmlns:p14="http://schemas.microsoft.com/office/powerpoint/2010/main" val="876546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FFCC8-C04D-0071-3B14-4AF828E000B0}"/>
              </a:ext>
            </a:extLst>
          </p:cNvPr>
          <p:cNvSpPr>
            <a:spLocks noGrp="1"/>
          </p:cNvSpPr>
          <p:nvPr>
            <p:ph type="title"/>
          </p:nvPr>
        </p:nvSpPr>
        <p:spPr>
          <a:xfrm>
            <a:off x="1220319" y="-78169"/>
            <a:ext cx="7929230" cy="1414514"/>
          </a:xfrm>
        </p:spPr>
        <p:txBody>
          <a:bodyPr anchor="b">
            <a:normAutofit/>
          </a:bodyPr>
          <a:lstStyle/>
          <a:p>
            <a:r>
              <a:rPr lang="en-US" dirty="0"/>
              <a:t>Analysis of the event… </a:t>
            </a:r>
            <a:endParaRPr lang="en-ZA" dirty="0"/>
          </a:p>
        </p:txBody>
      </p:sp>
      <p:sp>
        <p:nvSpPr>
          <p:cNvPr id="6" name="Content Placeholder 5">
            <a:extLst>
              <a:ext uri="{FF2B5EF4-FFF2-40B4-BE49-F238E27FC236}">
                <a16:creationId xmlns:a16="http://schemas.microsoft.com/office/drawing/2014/main" id="{9F0E1748-5A63-CCAD-65B2-FB5DB78846F2}"/>
              </a:ext>
            </a:extLst>
          </p:cNvPr>
          <p:cNvSpPr>
            <a:spLocks noGrp="1"/>
          </p:cNvSpPr>
          <p:nvPr>
            <p:ph sz="quarter" idx="10"/>
          </p:nvPr>
        </p:nvSpPr>
        <p:spPr>
          <a:xfrm>
            <a:off x="1220319" y="1431068"/>
            <a:ext cx="5394237" cy="4534047"/>
          </a:xfrm>
          <a:ln w="38100">
            <a:solidFill>
              <a:schemeClr val="accent4">
                <a:lumMod val="20000"/>
                <a:lumOff val="80000"/>
              </a:schemeClr>
            </a:solidFill>
          </a:ln>
        </p:spPr>
        <p:txBody>
          <a:bodyPr anchor="ctr">
            <a:normAutofit/>
          </a:bodyPr>
          <a:lstStyle/>
          <a:p>
            <a:r>
              <a:rPr lang="en-GB" dirty="0"/>
              <a:t>Write down;</a:t>
            </a:r>
          </a:p>
          <a:p>
            <a:pPr marL="457200" indent="-457200">
              <a:buFont typeface="Arial" panose="020B0604020202020204" pitchFamily="34" charset="0"/>
              <a:buChar char="•"/>
            </a:pPr>
            <a:r>
              <a:rPr lang="en-GB" dirty="0"/>
              <a:t>How could everyone have made better choices that evening? Daniel/Dylan/Witness</a:t>
            </a:r>
          </a:p>
          <a:p>
            <a:pPr marL="457200" indent="-457200">
              <a:buFont typeface="Arial" panose="020B0604020202020204" pitchFamily="34" charset="0"/>
              <a:buChar char="•"/>
            </a:pPr>
            <a:r>
              <a:rPr lang="en-GB" dirty="0"/>
              <a:t>Do you think Daniel’s sentence was the right length?</a:t>
            </a:r>
          </a:p>
          <a:p>
            <a:pPr marL="457200" indent="-457200">
              <a:buFont typeface="Arial" panose="020B0604020202020204" pitchFamily="34" charset="0"/>
              <a:buChar char="•"/>
            </a:pPr>
            <a:r>
              <a:rPr lang="en-GB" dirty="0"/>
              <a:t>Will Daniel’s punishment make Dylan and his family feel better?</a:t>
            </a:r>
          </a:p>
          <a:p>
            <a:pPr marL="457200" indent="-457200">
              <a:buFont typeface="Arial" panose="020B0604020202020204" pitchFamily="34" charset="0"/>
              <a:buChar char="•"/>
            </a:pPr>
            <a:r>
              <a:rPr lang="en-GB" dirty="0"/>
              <a:t>How will this incident affect Daniel and Dylan’s social, emotional, physical and mental wellbeing?</a:t>
            </a:r>
          </a:p>
        </p:txBody>
      </p:sp>
      <p:sp>
        <p:nvSpPr>
          <p:cNvPr id="3" name="Slide Number Placeholder 2" hidden="1">
            <a:extLst>
              <a:ext uri="{FF2B5EF4-FFF2-40B4-BE49-F238E27FC236}">
                <a16:creationId xmlns:a16="http://schemas.microsoft.com/office/drawing/2014/main" id="{D9D6A759-37B6-1E14-BD05-D652BEECEA33}"/>
              </a:ext>
            </a:extLst>
          </p:cNvPr>
          <p:cNvSpPr>
            <a:spLocks noGrp="1"/>
          </p:cNvSpPr>
          <p:nvPr>
            <p:ph type="sldNum" sz="quarter" idx="4294967295"/>
          </p:nvPr>
        </p:nvSpPr>
        <p:spPr>
          <a:xfrm>
            <a:off x="412136" y="5943601"/>
            <a:ext cx="968983" cy="651912"/>
          </a:xfrm>
        </p:spPr>
        <p:txBody>
          <a:bodyPr/>
          <a:lstStyle/>
          <a:p>
            <a:pPr>
              <a:spcAft>
                <a:spcPts val="600"/>
              </a:spcAft>
            </a:pPr>
            <a:fld id="{18D65601-5AE2-46FC-B138-694DDD2B510D}" type="slidenum">
              <a:rPr lang="en-US" smtClean="0"/>
              <a:pPr>
                <a:spcAft>
                  <a:spcPts val="600"/>
                </a:spcAft>
              </a:pPr>
              <a:t>19</a:t>
            </a:fld>
            <a:endParaRPr lang="en-US"/>
          </a:p>
        </p:txBody>
      </p:sp>
      <p:pic>
        <p:nvPicPr>
          <p:cNvPr id="8" name="Picture 7" descr="A hand pointing at a bulletin board&#10;&#10;">
            <a:extLst>
              <a:ext uri="{FF2B5EF4-FFF2-40B4-BE49-F238E27FC236}">
                <a16:creationId xmlns:a16="http://schemas.microsoft.com/office/drawing/2014/main" id="{1F21FB63-F2AB-1D0A-86B6-0D88AEF27B7F}"/>
              </a:ext>
            </a:extLst>
          </p:cNvPr>
          <p:cNvPicPr>
            <a:picLocks noChangeAspect="1"/>
          </p:cNvPicPr>
          <p:nvPr/>
        </p:nvPicPr>
        <p:blipFill>
          <a:blip r:embed="rId3"/>
          <a:stretch>
            <a:fillRect/>
          </a:stretch>
        </p:blipFill>
        <p:spPr>
          <a:xfrm>
            <a:off x="6828311" y="1431068"/>
            <a:ext cx="5035137" cy="4534047"/>
          </a:xfrm>
          <a:prstGeom prst="rect">
            <a:avLst/>
          </a:prstGeom>
        </p:spPr>
      </p:pic>
      <p:pic>
        <p:nvPicPr>
          <p:cNvPr id="9" name="Picture 8" descr="A white text on an orange background&#10;&#10;AI-generated content may be incorrect.">
            <a:extLst>
              <a:ext uri="{FF2B5EF4-FFF2-40B4-BE49-F238E27FC236}">
                <a16:creationId xmlns:a16="http://schemas.microsoft.com/office/drawing/2014/main" id="{CA1DACA0-7759-87C5-9940-724AEEF37C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34" y="6043058"/>
            <a:ext cx="1201285" cy="8149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 green text on a black background&#10;&#10;AI-generated content may be incorrect.">
            <a:extLst>
              <a:ext uri="{FF2B5EF4-FFF2-40B4-BE49-F238E27FC236}">
                <a16:creationId xmlns:a16="http://schemas.microsoft.com/office/drawing/2014/main" id="{8E87EE2D-F20C-C303-0FD3-AA5705908FEF}"/>
              </a:ext>
            </a:extLst>
          </p:cNvPr>
          <p:cNvPicPr>
            <a:picLocks noChangeAspect="1" noChangeArrowheads="1"/>
          </p:cNvPicPr>
          <p:nvPr/>
        </p:nvPicPr>
        <p:blipFill>
          <a:blip r:embed="rId5">
            <a:biLevel thresh="25000"/>
            <a:extLst>
              <a:ext uri="{28A0092B-C50C-407E-A947-70E740481C1C}">
                <a14:useLocalDpi xmlns:a14="http://schemas.microsoft.com/office/drawing/2010/main" val="0"/>
              </a:ext>
            </a:extLst>
          </a:blip>
          <a:srcRect/>
          <a:stretch>
            <a:fillRect/>
          </a:stretch>
        </p:blipFill>
        <p:spPr bwMode="auto">
          <a:xfrm>
            <a:off x="1196973" y="6410969"/>
            <a:ext cx="1235529" cy="36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135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BA04E6-CD61-B962-4287-DEC1993C32D6}"/>
              </a:ext>
            </a:extLst>
          </p:cNvPr>
          <p:cNvSpPr>
            <a:spLocks noGrp="1"/>
          </p:cNvSpPr>
          <p:nvPr>
            <p:ph sz="quarter" idx="12"/>
          </p:nvPr>
        </p:nvSpPr>
        <p:spPr>
          <a:xfrm>
            <a:off x="6388460" y="737115"/>
            <a:ext cx="5607227" cy="5407091"/>
          </a:xfrm>
        </p:spPr>
        <p:txBody>
          <a:bodyPr/>
          <a:lstStyle/>
          <a:p>
            <a:pPr marL="0" indent="0">
              <a:buNone/>
            </a:pPr>
            <a:r>
              <a:rPr lang="en-GB" dirty="0">
                <a:solidFill>
                  <a:schemeClr val="tx2">
                    <a:lumMod val="90000"/>
                    <a:lumOff val="10000"/>
                  </a:schemeClr>
                </a:solidFill>
              </a:rPr>
              <a:t>By the end of the lesson: </a:t>
            </a:r>
          </a:p>
          <a:p>
            <a:endParaRPr lang="en-GB" dirty="0">
              <a:solidFill>
                <a:schemeClr val="tx2">
                  <a:lumMod val="90000"/>
                  <a:lumOff val="10000"/>
                </a:schemeClr>
              </a:solidFill>
            </a:endParaRPr>
          </a:p>
          <a:p>
            <a:r>
              <a:rPr lang="en-GB" dirty="0">
                <a:solidFill>
                  <a:schemeClr val="tx2">
                    <a:lumMod val="90000"/>
                    <a:lumOff val="10000"/>
                  </a:schemeClr>
                </a:solidFill>
              </a:rPr>
              <a:t>I will be aware of The Highway Code.</a:t>
            </a:r>
          </a:p>
          <a:p>
            <a:endParaRPr lang="en-GB" dirty="0">
              <a:solidFill>
                <a:schemeClr val="tx2">
                  <a:lumMod val="90000"/>
                  <a:lumOff val="10000"/>
                </a:schemeClr>
              </a:solidFill>
            </a:endParaRPr>
          </a:p>
          <a:p>
            <a:r>
              <a:rPr lang="en-GB" dirty="0">
                <a:solidFill>
                  <a:schemeClr val="tx2">
                    <a:lumMod val="90000"/>
                    <a:lumOff val="10000"/>
                  </a:schemeClr>
                </a:solidFill>
              </a:rPr>
              <a:t>I will be able to apply the rules of the road to a scenario.</a:t>
            </a:r>
          </a:p>
          <a:p>
            <a:endParaRPr lang="en-GB" dirty="0">
              <a:solidFill>
                <a:schemeClr val="tx2">
                  <a:lumMod val="90000"/>
                  <a:lumOff val="10000"/>
                </a:schemeClr>
              </a:solidFill>
            </a:endParaRPr>
          </a:p>
          <a:p>
            <a:r>
              <a:rPr lang="en-GB" dirty="0">
                <a:solidFill>
                  <a:schemeClr val="tx2">
                    <a:lumMod val="90000"/>
                    <a:lumOff val="10000"/>
                  </a:schemeClr>
                </a:solidFill>
              </a:rPr>
              <a:t>I will  be able identify when I could take personal responsibility to keep safe when using the road.</a:t>
            </a:r>
          </a:p>
        </p:txBody>
      </p:sp>
      <p:sp>
        <p:nvSpPr>
          <p:cNvPr id="4" name="Slide Number Placeholder 3">
            <a:extLst>
              <a:ext uri="{FF2B5EF4-FFF2-40B4-BE49-F238E27FC236}">
                <a16:creationId xmlns:a16="http://schemas.microsoft.com/office/drawing/2014/main" id="{2CD4601E-33F5-5714-867D-A0B584DA7C11}"/>
              </a:ext>
            </a:extLst>
          </p:cNvPr>
          <p:cNvSpPr>
            <a:spLocks noGrp="1"/>
          </p:cNvSpPr>
          <p:nvPr>
            <p:ph type="sldNum" sz="quarter" idx="15"/>
          </p:nvPr>
        </p:nvSpPr>
        <p:spPr/>
        <p:txBody>
          <a:bodyPr/>
          <a:lstStyle/>
          <a:p>
            <a:fld id="{18D65601-5AE2-46FC-B138-694DDD2B510D}" type="slidenum">
              <a:rPr lang="en-US" smtClean="0"/>
              <a:pPr/>
              <a:t>2</a:t>
            </a:fld>
            <a:endParaRPr lang="en-US" dirty="0"/>
          </a:p>
        </p:txBody>
      </p:sp>
      <p:pic>
        <p:nvPicPr>
          <p:cNvPr id="9" name="Picture 8">
            <a:extLst>
              <a:ext uri="{FF2B5EF4-FFF2-40B4-BE49-F238E27FC236}">
                <a16:creationId xmlns:a16="http://schemas.microsoft.com/office/drawing/2014/main" id="{CD33C14E-D654-7D4C-6F21-B032330FFAD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20272" y="1843087"/>
            <a:ext cx="4762500" cy="3171825"/>
          </a:xfrm>
          <a:prstGeom prst="rect">
            <a:avLst/>
          </a:prstGeom>
        </p:spPr>
      </p:pic>
      <p:pic>
        <p:nvPicPr>
          <p:cNvPr id="13" name="Picture 12">
            <a:extLst>
              <a:ext uri="{FF2B5EF4-FFF2-40B4-BE49-F238E27FC236}">
                <a16:creationId xmlns:a16="http://schemas.microsoft.com/office/drawing/2014/main" id="{833F3ED9-F14B-D617-3BAE-A470987E25E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4" y="6043058"/>
            <a:ext cx="1201285" cy="814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455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173B5-DA5E-56FB-9FC2-035999582074}"/>
              </a:ext>
            </a:extLst>
          </p:cNvPr>
          <p:cNvSpPr>
            <a:spLocks noGrp="1"/>
          </p:cNvSpPr>
          <p:nvPr>
            <p:ph type="title"/>
          </p:nvPr>
        </p:nvSpPr>
        <p:spPr>
          <a:xfrm>
            <a:off x="1317615" y="802455"/>
            <a:ext cx="4964671" cy="5253089"/>
          </a:xfrm>
          <a:solidFill>
            <a:schemeClr val="accent6">
              <a:lumMod val="75000"/>
            </a:schemeClr>
          </a:solidFill>
          <a:ln w="57150">
            <a:solidFill>
              <a:schemeClr val="tx1"/>
            </a:solidFill>
          </a:ln>
        </p:spPr>
        <p:txBody>
          <a:bodyPr>
            <a:normAutofit/>
          </a:bodyPr>
          <a:lstStyle/>
          <a:p>
            <a:pPr algn="ctr"/>
            <a:r>
              <a:rPr lang="en-GB" sz="4000" dirty="0"/>
              <a:t>Daniel was guilty and should not have drunk before driving, nor should he have been travelling at 40mph in a 30mph zone.</a:t>
            </a:r>
            <a:br>
              <a:rPr lang="en-GB" dirty="0"/>
            </a:br>
            <a:endParaRPr lang="en-GB" dirty="0"/>
          </a:p>
        </p:txBody>
      </p:sp>
      <p:sp>
        <p:nvSpPr>
          <p:cNvPr id="4" name="Title 1">
            <a:extLst>
              <a:ext uri="{FF2B5EF4-FFF2-40B4-BE49-F238E27FC236}">
                <a16:creationId xmlns:a16="http://schemas.microsoft.com/office/drawing/2014/main" id="{3EB71A6D-A3E8-69A4-26E0-5381A33E1155}"/>
              </a:ext>
            </a:extLst>
          </p:cNvPr>
          <p:cNvSpPr txBox="1">
            <a:spLocks/>
          </p:cNvSpPr>
          <p:nvPr/>
        </p:nvSpPr>
        <p:spPr>
          <a:xfrm>
            <a:off x="6671408" y="1567977"/>
            <a:ext cx="4964671" cy="3722044"/>
          </a:xfrm>
          <a:prstGeom prst="rect">
            <a:avLst/>
          </a:prstGeom>
          <a:solidFill>
            <a:schemeClr val="accent6">
              <a:lumMod val="75000"/>
            </a:schemeClr>
          </a:solidFill>
          <a:ln w="57150">
            <a:solidFill>
              <a:schemeClr val="tx1"/>
            </a:solidFill>
          </a:ln>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pPr algn="ctr"/>
            <a:endParaRPr lang="en-GB" sz="4000" dirty="0"/>
          </a:p>
          <a:p>
            <a:pPr algn="ctr"/>
            <a:r>
              <a:rPr lang="en-GB" sz="4000" dirty="0"/>
              <a:t>However, Dylan could have done more to protect himself, what are these actions?</a:t>
            </a:r>
            <a:br>
              <a:rPr lang="en-GB" dirty="0"/>
            </a:br>
            <a:endParaRPr lang="en-GB" dirty="0"/>
          </a:p>
        </p:txBody>
      </p:sp>
    </p:spTree>
    <p:extLst>
      <p:ext uri="{BB962C8B-B14F-4D97-AF65-F5344CB8AC3E}">
        <p14:creationId xmlns:p14="http://schemas.microsoft.com/office/powerpoint/2010/main" val="1934966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2708A-D4D2-79A9-1226-D1787061DE6E}"/>
              </a:ext>
            </a:extLst>
          </p:cNvPr>
          <p:cNvSpPr>
            <a:spLocks noGrp="1"/>
          </p:cNvSpPr>
          <p:nvPr>
            <p:ph type="title"/>
          </p:nvPr>
        </p:nvSpPr>
        <p:spPr>
          <a:xfrm>
            <a:off x="1317614" y="1201150"/>
            <a:ext cx="4964671" cy="5253089"/>
          </a:xfrm>
        </p:spPr>
        <p:txBody>
          <a:bodyPr>
            <a:normAutofit fontScale="90000"/>
          </a:bodyPr>
          <a:lstStyle/>
          <a:p>
            <a:pPr algn="ctr"/>
            <a:r>
              <a:rPr lang="en-GB" dirty="0"/>
              <a:t>Identify one action you could take to make sure you stay safe when using the road?</a:t>
            </a:r>
            <a:br>
              <a:rPr lang="en-GB" dirty="0"/>
            </a:br>
            <a:endParaRPr lang="en-GB" dirty="0"/>
          </a:p>
        </p:txBody>
      </p:sp>
      <p:pic>
        <p:nvPicPr>
          <p:cNvPr id="7" name="Content Placeholder 6">
            <a:extLst>
              <a:ext uri="{FF2B5EF4-FFF2-40B4-BE49-F238E27FC236}">
                <a16:creationId xmlns:a16="http://schemas.microsoft.com/office/drawing/2014/main" id="{D08702AF-23E9-BC40-305D-307EDF433118}"/>
              </a:ext>
              <a:ext uri="{C183D7F6-B498-43B3-948B-1728B52AA6E4}">
                <adec:decorative xmlns:adec="http://schemas.microsoft.com/office/drawing/2017/decorative" val="1"/>
              </a:ext>
            </a:extLst>
          </p:cNvPr>
          <p:cNvPicPr>
            <a:picLocks noGrp="1" noChangeAspect="1"/>
          </p:cNvPicPr>
          <p:nvPr>
            <p:ph sz="quarter" idx="10"/>
          </p:nvPr>
        </p:nvPicPr>
        <p:blipFill>
          <a:blip r:embed="rId2">
            <a:extLst>
              <a:ext uri="{96DAC541-7B7A-43D3-8B79-37D633B846F1}">
                <asvg:svgBlip xmlns:asvg="http://schemas.microsoft.com/office/drawing/2016/SVG/main" r:embed="rId3"/>
              </a:ext>
            </a:extLst>
          </a:blip>
          <a:stretch>
            <a:fillRect/>
          </a:stretch>
        </p:blipFill>
        <p:spPr>
          <a:xfrm>
            <a:off x="6282285" y="914400"/>
            <a:ext cx="4964671" cy="4964671"/>
          </a:xfrm>
        </p:spPr>
      </p:pic>
    </p:spTree>
    <p:extLst>
      <p:ext uri="{BB962C8B-B14F-4D97-AF65-F5344CB8AC3E}">
        <p14:creationId xmlns:p14="http://schemas.microsoft.com/office/powerpoint/2010/main" val="1241359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17A25-A67B-CB06-E429-9651AD8DFE5F}"/>
              </a:ext>
            </a:extLst>
          </p:cNvPr>
          <p:cNvSpPr>
            <a:spLocks noGrp="1"/>
          </p:cNvSpPr>
          <p:nvPr>
            <p:ph type="title"/>
          </p:nvPr>
        </p:nvSpPr>
        <p:spPr>
          <a:xfrm>
            <a:off x="1038030" y="3429000"/>
            <a:ext cx="10115939" cy="3206338"/>
          </a:xfrm>
        </p:spPr>
        <p:txBody>
          <a:bodyPr anchor="b">
            <a:noAutofit/>
          </a:bodyPr>
          <a:lstStyle/>
          <a:p>
            <a:r>
              <a:rPr lang="en-GB" sz="3400" dirty="0">
                <a:solidFill>
                  <a:schemeClr val="tx2">
                    <a:lumMod val="90000"/>
                    <a:lumOff val="10000"/>
                  </a:schemeClr>
                </a:solidFill>
              </a:rPr>
              <a:t>.</a:t>
            </a:r>
            <a:br>
              <a:rPr lang="en-GB" sz="3400" dirty="0">
                <a:solidFill>
                  <a:schemeClr val="tx2">
                    <a:lumMod val="90000"/>
                    <a:lumOff val="10000"/>
                  </a:schemeClr>
                </a:solidFill>
              </a:rPr>
            </a:br>
            <a:br>
              <a:rPr lang="en-GB" sz="3400" dirty="0">
                <a:solidFill>
                  <a:schemeClr val="tx2">
                    <a:lumMod val="90000"/>
                    <a:lumOff val="10000"/>
                  </a:schemeClr>
                </a:solidFill>
              </a:rPr>
            </a:br>
            <a:br>
              <a:rPr lang="en-GB" sz="3400" dirty="0">
                <a:solidFill>
                  <a:schemeClr val="tx2">
                    <a:lumMod val="90000"/>
                    <a:lumOff val="10000"/>
                  </a:schemeClr>
                </a:solidFill>
              </a:rPr>
            </a:br>
            <a:br>
              <a:rPr lang="en-GB" sz="3400" dirty="0">
                <a:solidFill>
                  <a:schemeClr val="tx2">
                    <a:lumMod val="90000"/>
                    <a:lumOff val="10000"/>
                  </a:schemeClr>
                </a:solidFill>
              </a:rPr>
            </a:br>
            <a:br>
              <a:rPr lang="en-GB" sz="3400" dirty="0">
                <a:solidFill>
                  <a:schemeClr val="tx2">
                    <a:lumMod val="90000"/>
                    <a:lumOff val="10000"/>
                  </a:schemeClr>
                </a:solidFill>
              </a:rPr>
            </a:br>
            <a:br>
              <a:rPr lang="en-GB" sz="3400" dirty="0">
                <a:solidFill>
                  <a:schemeClr val="tx2">
                    <a:lumMod val="90000"/>
                    <a:lumOff val="10000"/>
                  </a:schemeClr>
                </a:solidFill>
              </a:rPr>
            </a:br>
            <a:br>
              <a:rPr lang="en-GB" sz="3200" dirty="0">
                <a:solidFill>
                  <a:schemeClr val="tx2">
                    <a:lumMod val="90000"/>
                    <a:lumOff val="10000"/>
                  </a:schemeClr>
                </a:solidFill>
              </a:rPr>
            </a:br>
            <a:r>
              <a:rPr lang="en-GB" sz="3200" dirty="0">
                <a:solidFill>
                  <a:schemeClr val="accent6">
                    <a:lumMod val="50000"/>
                  </a:schemeClr>
                </a:solidFill>
              </a:rPr>
              <a:t>In the lesson today, you have acknowledged the changes to the highway code.</a:t>
            </a:r>
            <a:br>
              <a:rPr lang="en-GB" sz="3200" dirty="0">
                <a:solidFill>
                  <a:schemeClr val="accent6">
                    <a:lumMod val="50000"/>
                  </a:schemeClr>
                </a:solidFill>
              </a:rPr>
            </a:br>
            <a:br>
              <a:rPr lang="en-GB" sz="3200" dirty="0">
                <a:solidFill>
                  <a:schemeClr val="accent6">
                    <a:lumMod val="50000"/>
                  </a:schemeClr>
                </a:solidFill>
              </a:rPr>
            </a:br>
            <a:r>
              <a:rPr lang="en-GB" sz="3200" dirty="0">
                <a:solidFill>
                  <a:schemeClr val="accent6">
                    <a:lumMod val="50000"/>
                  </a:schemeClr>
                </a:solidFill>
              </a:rPr>
              <a:t>You have applied these new rules to the collision, as well as your own knowledge to detect who was at fault.</a:t>
            </a:r>
            <a:br>
              <a:rPr lang="en-GB" sz="3200" dirty="0">
                <a:solidFill>
                  <a:schemeClr val="accent6">
                    <a:lumMod val="50000"/>
                  </a:schemeClr>
                </a:solidFill>
              </a:rPr>
            </a:br>
            <a:br>
              <a:rPr lang="en-GB" sz="3200" dirty="0">
                <a:solidFill>
                  <a:schemeClr val="accent6">
                    <a:lumMod val="50000"/>
                  </a:schemeClr>
                </a:solidFill>
              </a:rPr>
            </a:br>
            <a:r>
              <a:rPr lang="en-GB" sz="3200" dirty="0">
                <a:solidFill>
                  <a:schemeClr val="accent6">
                    <a:lumMod val="50000"/>
                  </a:schemeClr>
                </a:solidFill>
              </a:rPr>
              <a:t>You identified steps that each person in the collision could do to take personal responsibility and looked at what you could do when using the road, to make sure you stay safe.</a:t>
            </a:r>
            <a:br>
              <a:rPr lang="en-GB" sz="3200" dirty="0">
                <a:solidFill>
                  <a:schemeClr val="accent6">
                    <a:lumMod val="50000"/>
                  </a:schemeClr>
                </a:solidFill>
              </a:rPr>
            </a:br>
            <a:r>
              <a:rPr lang="en-GB" sz="4000" dirty="0">
                <a:solidFill>
                  <a:schemeClr val="accent6">
                    <a:lumMod val="50000"/>
                  </a:schemeClr>
                </a:solidFill>
              </a:rPr>
              <a:t> </a:t>
            </a:r>
            <a:br>
              <a:rPr lang="en-GB" sz="4000" dirty="0">
                <a:solidFill>
                  <a:schemeClr val="accent6">
                    <a:lumMod val="50000"/>
                  </a:schemeClr>
                </a:solidFill>
              </a:rPr>
            </a:br>
            <a:endParaRPr lang="en-GB" sz="4000" dirty="0">
              <a:solidFill>
                <a:schemeClr val="accent6">
                  <a:lumMod val="50000"/>
                </a:schemeClr>
              </a:solidFill>
            </a:endParaRPr>
          </a:p>
        </p:txBody>
      </p:sp>
    </p:spTree>
    <p:extLst>
      <p:ext uri="{BB962C8B-B14F-4D97-AF65-F5344CB8AC3E}">
        <p14:creationId xmlns:p14="http://schemas.microsoft.com/office/powerpoint/2010/main" val="765208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to say: stay safe on the road, stop, look, listen, wear something reflective, put your phone down and look up before you cross.">
            <a:extLst>
              <a:ext uri="{FF2B5EF4-FFF2-40B4-BE49-F238E27FC236}">
                <a16:creationId xmlns:a16="http://schemas.microsoft.com/office/drawing/2014/main" id="{4DB4B78D-92AF-A5D6-3A5A-663DCB8A8004}"/>
              </a:ext>
            </a:extLst>
          </p:cNvPr>
          <p:cNvPicPr>
            <a:picLocks noChangeAspect="1"/>
          </p:cNvPicPr>
          <p:nvPr/>
        </p:nvPicPr>
        <p:blipFill>
          <a:blip r:embed="rId2"/>
          <a:stretch>
            <a:fillRect/>
          </a:stretch>
        </p:blipFill>
        <p:spPr>
          <a:xfrm>
            <a:off x="3396342" y="153508"/>
            <a:ext cx="5640779" cy="6550984"/>
          </a:xfrm>
          <a:prstGeom prst="rect">
            <a:avLst/>
          </a:prstGeom>
          <a:noFill/>
        </p:spPr>
      </p:pic>
    </p:spTree>
    <p:extLst>
      <p:ext uri="{BB962C8B-B14F-4D97-AF65-F5344CB8AC3E}">
        <p14:creationId xmlns:p14="http://schemas.microsoft.com/office/powerpoint/2010/main" val="2586677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01732C-7338-DBA0-BD19-1FA88304749F}"/>
              </a:ext>
            </a:extLst>
          </p:cNvPr>
          <p:cNvSpPr>
            <a:spLocks noGrp="1"/>
          </p:cNvSpPr>
          <p:nvPr>
            <p:ph type="title"/>
          </p:nvPr>
        </p:nvSpPr>
        <p:spPr>
          <a:xfrm>
            <a:off x="3236976" y="-43482"/>
            <a:ext cx="6547104" cy="3237091"/>
          </a:xfrm>
        </p:spPr>
        <p:txBody>
          <a:bodyPr>
            <a:normAutofit/>
          </a:bodyPr>
          <a:lstStyle/>
          <a:p>
            <a:r>
              <a:rPr lang="en-US" sz="10000" dirty="0">
                <a:solidFill>
                  <a:schemeClr val="accent6">
                    <a:lumMod val="90000"/>
                  </a:schemeClr>
                </a:solidFill>
              </a:rPr>
              <a:t>Thank you</a:t>
            </a:r>
          </a:p>
        </p:txBody>
      </p:sp>
      <p:pic>
        <p:nvPicPr>
          <p:cNvPr id="2" name="Picture 1" descr="Leicestershire Road Safety logo">
            <a:extLst>
              <a:ext uri="{FF2B5EF4-FFF2-40B4-BE49-F238E27FC236}">
                <a16:creationId xmlns:a16="http://schemas.microsoft.com/office/drawing/2014/main" id="{051ECFA1-3248-8477-FA3A-3C88CE1BFF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5320" y="3175150"/>
            <a:ext cx="3275481" cy="22220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Leicestershire County Council Logo.">
            <a:extLst>
              <a:ext uri="{FF2B5EF4-FFF2-40B4-BE49-F238E27FC236}">
                <a16:creationId xmlns:a16="http://schemas.microsoft.com/office/drawing/2014/main" id="{F0CB5FF8-F68B-40E4-99FF-42159A13AA3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6888075" y="3796940"/>
            <a:ext cx="3275481" cy="978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370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2E443-0A72-E435-588C-24B1FD889A4F}"/>
              </a:ext>
            </a:extLst>
          </p:cNvPr>
          <p:cNvSpPr>
            <a:spLocks noGrp="1"/>
          </p:cNvSpPr>
          <p:nvPr>
            <p:ph type="title"/>
          </p:nvPr>
        </p:nvSpPr>
        <p:spPr/>
        <p:txBody>
          <a:bodyPr/>
          <a:lstStyle/>
          <a:p>
            <a:r>
              <a:rPr lang="en-GB" dirty="0">
                <a:solidFill>
                  <a:schemeClr val="tx2">
                    <a:lumMod val="90000"/>
                    <a:lumOff val="10000"/>
                  </a:schemeClr>
                </a:solidFill>
              </a:rPr>
              <a:t>Reference</a:t>
            </a:r>
            <a:r>
              <a:rPr lang="en-GB" dirty="0"/>
              <a:t>:</a:t>
            </a:r>
          </a:p>
        </p:txBody>
      </p:sp>
      <p:sp>
        <p:nvSpPr>
          <p:cNvPr id="3" name="Content Placeholder 2">
            <a:extLst>
              <a:ext uri="{FF2B5EF4-FFF2-40B4-BE49-F238E27FC236}">
                <a16:creationId xmlns:a16="http://schemas.microsoft.com/office/drawing/2014/main" id="{B4043B62-D7B0-9FE4-3CB6-961625633D08}"/>
              </a:ext>
            </a:extLst>
          </p:cNvPr>
          <p:cNvSpPr>
            <a:spLocks noGrp="1"/>
          </p:cNvSpPr>
          <p:nvPr>
            <p:ph sz="quarter" idx="10"/>
          </p:nvPr>
        </p:nvSpPr>
        <p:spPr/>
        <p:txBody>
          <a:bodyPr>
            <a:normAutofit fontScale="85000" lnSpcReduction="20000"/>
          </a:bodyPr>
          <a:lstStyle/>
          <a:p>
            <a:r>
              <a:rPr lang="en-GB" dirty="0">
                <a:solidFill>
                  <a:schemeClr val="tx2">
                    <a:lumMod val="90000"/>
                    <a:lumOff val="10000"/>
                  </a:schemeClr>
                </a:solidFill>
              </a:rPr>
              <a:t>Photo by </a:t>
            </a:r>
            <a:r>
              <a:rPr lang="en-GB" dirty="0" err="1">
                <a:solidFill>
                  <a:schemeClr val="tx2">
                    <a:lumMod val="90000"/>
                    <a:lumOff val="10000"/>
                  </a:schemeClr>
                </a:solidFill>
              </a:rPr>
              <a:t>Pixabay</a:t>
            </a:r>
            <a:r>
              <a:rPr lang="en-GB" dirty="0">
                <a:solidFill>
                  <a:schemeClr val="tx2">
                    <a:lumMod val="90000"/>
                    <a:lumOff val="10000"/>
                  </a:schemeClr>
                </a:solidFill>
              </a:rPr>
              <a:t>: </a:t>
            </a:r>
            <a:r>
              <a:rPr lang="en-GB" dirty="0">
                <a:solidFill>
                  <a:schemeClr val="tx2">
                    <a:lumMod val="90000"/>
                    <a:lumOff val="10000"/>
                  </a:schemeClr>
                </a:solidFill>
                <a:hlinkClick r:id="rId2">
                  <a:extLst>
                    <a:ext uri="{A12FA001-AC4F-418D-AE19-62706E023703}">
                      <ahyp:hlinkClr xmlns:ahyp="http://schemas.microsoft.com/office/drawing/2018/hyperlinkcolor" val="tx"/>
                    </a:ext>
                  </a:extLst>
                </a:hlinkClick>
              </a:rPr>
              <a:t>https://www.pexels.com/photo/pile-of-folders-357514/</a:t>
            </a:r>
            <a:endParaRPr lang="en-GB" dirty="0">
              <a:solidFill>
                <a:schemeClr val="tx2">
                  <a:lumMod val="90000"/>
                  <a:lumOff val="10000"/>
                </a:schemeClr>
              </a:solidFill>
            </a:endParaRPr>
          </a:p>
          <a:p>
            <a:r>
              <a:rPr lang="en-GB" dirty="0">
                <a:solidFill>
                  <a:schemeClr val="tx2">
                    <a:lumMod val="90000"/>
                    <a:lumOff val="10000"/>
                  </a:schemeClr>
                </a:solidFill>
              </a:rPr>
              <a:t>Photo by MART PRODUCTION: </a:t>
            </a:r>
            <a:r>
              <a:rPr lang="en-GB" dirty="0">
                <a:solidFill>
                  <a:schemeClr val="tx2">
                    <a:lumMod val="90000"/>
                    <a:lumOff val="10000"/>
                  </a:schemeClr>
                </a:solidFill>
                <a:hlinkClick r:id="rId3">
                  <a:extLst>
                    <a:ext uri="{A12FA001-AC4F-418D-AE19-62706E023703}">
                      <ahyp:hlinkClr xmlns:ahyp="http://schemas.microsoft.com/office/drawing/2018/hyperlinkcolor" val="tx"/>
                    </a:ext>
                  </a:extLst>
                </a:hlinkClick>
              </a:rPr>
              <a:t>https://www.pexels.com/photo/a-lamp-beside-a-stack-of-documents-on-a-wooden-desk-8872665/</a:t>
            </a:r>
            <a:endParaRPr lang="en-GB" dirty="0">
              <a:solidFill>
                <a:schemeClr val="tx2">
                  <a:lumMod val="90000"/>
                  <a:lumOff val="10000"/>
                </a:schemeClr>
              </a:solidFill>
            </a:endParaRPr>
          </a:p>
          <a:p>
            <a:r>
              <a:rPr lang="en-GB" dirty="0">
                <a:solidFill>
                  <a:schemeClr val="tx2">
                    <a:lumMod val="90000"/>
                    <a:lumOff val="10000"/>
                  </a:schemeClr>
                </a:solidFill>
                <a:hlinkClick r:id="rId4">
                  <a:extLst>
                    <a:ext uri="{A12FA001-AC4F-418D-AE19-62706E023703}">
                      <ahyp:hlinkClr xmlns:ahyp="http://schemas.microsoft.com/office/drawing/2018/hyperlinkcolor" val="tx"/>
                    </a:ext>
                  </a:extLst>
                </a:hlinkClick>
              </a:rPr>
              <a:t>https://www.gov.uk/government/news/the-highway-code-8-changes-you-need-to-know-from-29-january-2022</a:t>
            </a:r>
            <a:endParaRPr lang="en-GB" dirty="0">
              <a:solidFill>
                <a:schemeClr val="tx2">
                  <a:lumMod val="90000"/>
                  <a:lumOff val="10000"/>
                </a:schemeClr>
              </a:solidFill>
            </a:endParaRPr>
          </a:p>
          <a:p>
            <a:r>
              <a:rPr lang="en-GB" dirty="0">
                <a:solidFill>
                  <a:schemeClr val="tx2">
                    <a:lumMod val="90000"/>
                    <a:lumOff val="10000"/>
                  </a:schemeClr>
                </a:solidFill>
              </a:rPr>
              <a:t>Photo by Leeloo The First: </a:t>
            </a:r>
            <a:r>
              <a:rPr lang="en-GB" dirty="0">
                <a:solidFill>
                  <a:schemeClr val="tx2">
                    <a:lumMod val="90000"/>
                    <a:lumOff val="10000"/>
                  </a:schemeClr>
                </a:solidFill>
                <a:hlinkClick r:id="rId5">
                  <a:extLst>
                    <a:ext uri="{A12FA001-AC4F-418D-AE19-62706E023703}">
                      <ahyp:hlinkClr xmlns:ahyp="http://schemas.microsoft.com/office/drawing/2018/hyperlinkcolor" val="tx"/>
                    </a:ext>
                  </a:extLst>
                </a:hlinkClick>
              </a:rPr>
              <a:t>https://www.pexels.com/photo/question-marks-on-craft-paper-5428830/</a:t>
            </a:r>
            <a:endParaRPr lang="en-GB" dirty="0">
              <a:solidFill>
                <a:schemeClr val="tx2">
                  <a:lumMod val="90000"/>
                  <a:lumOff val="10000"/>
                </a:schemeClr>
              </a:solidFill>
            </a:endParaRPr>
          </a:p>
          <a:p>
            <a:r>
              <a:rPr lang="en-GB" dirty="0">
                <a:solidFill>
                  <a:schemeClr val="tx2">
                    <a:lumMod val="90000"/>
                    <a:lumOff val="10000"/>
                  </a:schemeClr>
                </a:solidFill>
              </a:rPr>
              <a:t>Photo by </a:t>
            </a:r>
            <a:r>
              <a:rPr lang="en-GB" dirty="0" err="1">
                <a:solidFill>
                  <a:schemeClr val="tx2">
                    <a:lumMod val="90000"/>
                    <a:lumOff val="10000"/>
                  </a:schemeClr>
                </a:solidFill>
              </a:rPr>
              <a:t>cottonbro</a:t>
            </a:r>
            <a:r>
              <a:rPr lang="en-GB" dirty="0">
                <a:solidFill>
                  <a:schemeClr val="tx2">
                    <a:lumMod val="90000"/>
                    <a:lumOff val="10000"/>
                  </a:schemeClr>
                </a:solidFill>
              </a:rPr>
              <a:t> studio: https://www.pexels.com/photo/man-in-gray-long-sleeve-suit-holding-a-pen-8369520/</a:t>
            </a:r>
          </a:p>
        </p:txBody>
      </p:sp>
      <p:pic>
        <p:nvPicPr>
          <p:cNvPr id="6" name="Picture 5" descr="A white text on an orange background&#10;&#10;AI-generated content may be incorrect.">
            <a:extLst>
              <a:ext uri="{FF2B5EF4-FFF2-40B4-BE49-F238E27FC236}">
                <a16:creationId xmlns:a16="http://schemas.microsoft.com/office/drawing/2014/main" id="{9AEC63D4-2B2B-89E0-2483-249B8B9503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34" y="6043058"/>
            <a:ext cx="1201285" cy="8149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 green text on a black background&#10;&#10;AI-generated content may be incorrect.">
            <a:extLst>
              <a:ext uri="{FF2B5EF4-FFF2-40B4-BE49-F238E27FC236}">
                <a16:creationId xmlns:a16="http://schemas.microsoft.com/office/drawing/2014/main" id="{07F601AC-0EB3-1F62-9FEB-600A09542F47}"/>
              </a:ext>
            </a:extLst>
          </p:cNvPr>
          <p:cNvPicPr>
            <a:picLocks noChangeAspect="1" noChangeArrowheads="1"/>
          </p:cNvPicPr>
          <p:nvPr/>
        </p:nvPicPr>
        <p:blipFill>
          <a:blip r:embed="rId7">
            <a:biLevel thresh="25000"/>
            <a:extLst>
              <a:ext uri="{28A0092B-C50C-407E-A947-70E740481C1C}">
                <a14:useLocalDpi xmlns:a14="http://schemas.microsoft.com/office/drawing/2010/main" val="0"/>
              </a:ext>
            </a:extLst>
          </a:blip>
          <a:srcRect/>
          <a:stretch>
            <a:fillRect/>
          </a:stretch>
        </p:blipFill>
        <p:spPr bwMode="auto">
          <a:xfrm>
            <a:off x="1196973" y="6410969"/>
            <a:ext cx="1235529" cy="36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158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BC60-AA38-5DEF-3160-0CAA68F3D28C}"/>
              </a:ext>
            </a:extLst>
          </p:cNvPr>
          <p:cNvSpPr>
            <a:spLocks noGrp="1"/>
          </p:cNvSpPr>
          <p:nvPr>
            <p:ph type="title"/>
          </p:nvPr>
        </p:nvSpPr>
        <p:spPr>
          <a:xfrm>
            <a:off x="1468815" y="503852"/>
            <a:ext cx="9150675" cy="1427585"/>
          </a:xfrm>
        </p:spPr>
        <p:txBody>
          <a:bodyPr/>
          <a:lstStyle/>
          <a:p>
            <a:r>
              <a:rPr lang="en-GB">
                <a:solidFill>
                  <a:schemeClr val="tx2">
                    <a:lumMod val="90000"/>
                    <a:lumOff val="10000"/>
                  </a:schemeClr>
                </a:solidFill>
              </a:rPr>
              <a:t>The Highway Code</a:t>
            </a:r>
            <a:endParaRPr lang="en-ZA" dirty="0">
              <a:solidFill>
                <a:schemeClr val="tx2">
                  <a:lumMod val="90000"/>
                  <a:lumOff val="10000"/>
                </a:schemeClr>
              </a:solidFill>
            </a:endParaRPr>
          </a:p>
        </p:txBody>
      </p:sp>
      <p:sp>
        <p:nvSpPr>
          <p:cNvPr id="3" name="Content Placeholder 2">
            <a:extLst>
              <a:ext uri="{FF2B5EF4-FFF2-40B4-BE49-F238E27FC236}">
                <a16:creationId xmlns:a16="http://schemas.microsoft.com/office/drawing/2014/main" id="{1EBEE570-1B5E-FFD1-485D-D77E4E6FE7C0}"/>
              </a:ext>
            </a:extLst>
          </p:cNvPr>
          <p:cNvSpPr>
            <a:spLocks noGrp="1"/>
          </p:cNvSpPr>
          <p:nvPr>
            <p:ph sz="quarter" idx="12"/>
          </p:nvPr>
        </p:nvSpPr>
        <p:spPr>
          <a:xfrm>
            <a:off x="1450153" y="2108722"/>
            <a:ext cx="5360222" cy="4119463"/>
          </a:xfrm>
        </p:spPr>
        <p:txBody>
          <a:bodyPr>
            <a:normAutofit fontScale="92500" lnSpcReduction="20000"/>
          </a:bodyPr>
          <a:lstStyle/>
          <a:p>
            <a:r>
              <a:rPr lang="en-GB" dirty="0">
                <a:solidFill>
                  <a:schemeClr val="tx2">
                    <a:lumMod val="90000"/>
                    <a:lumOff val="10000"/>
                  </a:schemeClr>
                </a:solidFill>
              </a:rPr>
              <a:t>The Highway Code is an official set of laws, rules, advice and guidelines, designed to keep us safe. Today’s lesson will reference just a few extracts from this comprehensive document.</a:t>
            </a:r>
          </a:p>
          <a:p>
            <a:endParaRPr lang="en-GB" dirty="0">
              <a:solidFill>
                <a:schemeClr val="tx2">
                  <a:lumMod val="90000"/>
                  <a:lumOff val="10000"/>
                </a:schemeClr>
              </a:solidFill>
            </a:endParaRPr>
          </a:p>
          <a:p>
            <a:r>
              <a:rPr lang="en-GB" dirty="0">
                <a:solidFill>
                  <a:schemeClr val="tx2">
                    <a:lumMod val="90000"/>
                    <a:lumOff val="10000"/>
                  </a:schemeClr>
                </a:solidFill>
              </a:rPr>
              <a:t>Many of you may be learning to drive within the next couple of years, and will undoubtedly come across the Highway Code, when you practice for your theory test.</a:t>
            </a:r>
          </a:p>
          <a:p>
            <a:endParaRPr lang="en-GB" dirty="0">
              <a:solidFill>
                <a:schemeClr val="tx2">
                  <a:lumMod val="90000"/>
                  <a:lumOff val="10000"/>
                </a:schemeClr>
              </a:solidFill>
            </a:endParaRPr>
          </a:p>
          <a:p>
            <a:r>
              <a:rPr lang="en-GB" dirty="0">
                <a:solidFill>
                  <a:schemeClr val="tx2">
                    <a:lumMod val="90000"/>
                    <a:lumOff val="10000"/>
                  </a:schemeClr>
                </a:solidFill>
              </a:rPr>
              <a:t>However, the Highway Code applies to every road user – even if you don’t drive, you should be aware of what the code expects of you as a pedestrian, or cyclist.</a:t>
            </a:r>
          </a:p>
        </p:txBody>
      </p:sp>
      <p:pic>
        <p:nvPicPr>
          <p:cNvPr id="1030" name="Picture 6">
            <a:extLst>
              <a:ext uri="{FF2B5EF4-FFF2-40B4-BE49-F238E27FC236}">
                <a16:creationId xmlns:a16="http://schemas.microsoft.com/office/drawing/2014/main" id="{06A4FAC9-B25E-EEA4-AE45-9D8D29263658}"/>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7575" y="1931437"/>
            <a:ext cx="4476750" cy="34480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D017B11-28A6-879A-4E32-16AC824A16A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5965115"/>
            <a:ext cx="1201285" cy="8149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FC60AA68-578B-EB37-AD0D-87FA5D5F8006}"/>
              </a:ext>
              <a:ext uri="{C183D7F6-B498-43B3-948B-1728B52AA6E4}">
                <adec:decorative xmlns:adec="http://schemas.microsoft.com/office/drawing/2017/decorative" val="1"/>
              </a:ext>
            </a:extLst>
          </p:cNvPr>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1325110" y="6354148"/>
            <a:ext cx="1235529" cy="36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152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D0E47E-D228-15EB-5886-33E9AA181D03}"/>
              </a:ext>
            </a:extLst>
          </p:cNvPr>
          <p:cNvSpPr>
            <a:spLocks noGrp="1"/>
          </p:cNvSpPr>
          <p:nvPr>
            <p:ph type="title"/>
          </p:nvPr>
        </p:nvSpPr>
        <p:spPr>
          <a:xfrm>
            <a:off x="1003751" y="-273525"/>
            <a:ext cx="6452262" cy="1166523"/>
          </a:xfrm>
        </p:spPr>
        <p:txBody>
          <a:bodyPr/>
          <a:lstStyle/>
          <a:p>
            <a:r>
              <a:rPr lang="en-GB" dirty="0">
                <a:solidFill>
                  <a:schemeClr val="tx2">
                    <a:lumMod val="90000"/>
                    <a:lumOff val="10000"/>
                  </a:schemeClr>
                </a:solidFill>
              </a:rPr>
              <a:t>The Hierarchy of Road Users</a:t>
            </a:r>
            <a:endParaRPr lang="en-US" dirty="0">
              <a:solidFill>
                <a:schemeClr val="tx2">
                  <a:lumMod val="90000"/>
                  <a:lumOff val="10000"/>
                </a:schemeClr>
              </a:solidFill>
            </a:endParaRPr>
          </a:p>
        </p:txBody>
      </p:sp>
      <p:sp>
        <p:nvSpPr>
          <p:cNvPr id="8" name="TextBox 7">
            <a:extLst>
              <a:ext uri="{FF2B5EF4-FFF2-40B4-BE49-F238E27FC236}">
                <a16:creationId xmlns:a16="http://schemas.microsoft.com/office/drawing/2014/main" id="{7717408D-14FA-641A-5595-595F92C3EEDE}"/>
              </a:ext>
            </a:extLst>
          </p:cNvPr>
          <p:cNvSpPr txBox="1"/>
          <p:nvPr/>
        </p:nvSpPr>
        <p:spPr>
          <a:xfrm>
            <a:off x="1003751" y="892998"/>
            <a:ext cx="10653626" cy="5909310"/>
          </a:xfrm>
          <a:prstGeom prst="rect">
            <a:avLst/>
          </a:prstGeom>
          <a:noFill/>
        </p:spPr>
        <p:txBody>
          <a:bodyPr wrap="square">
            <a:spAutoFit/>
          </a:bodyPr>
          <a:lstStyle/>
          <a:p>
            <a:pPr algn="just"/>
            <a:r>
              <a:rPr lang="en-GB" sz="1800" dirty="0">
                <a:solidFill>
                  <a:schemeClr val="tx2">
                    <a:lumMod val="90000"/>
                    <a:lumOff val="10000"/>
                  </a:schemeClr>
                </a:solidFill>
              </a:rPr>
              <a:t>In 2022, changes were made to the Highway Code, to clarify who holds the most responsibility when using the road. </a:t>
            </a:r>
            <a:r>
              <a:rPr lang="en-GB" dirty="0">
                <a:solidFill>
                  <a:schemeClr val="tx2">
                    <a:lumMod val="90000"/>
                    <a:lumOff val="10000"/>
                  </a:schemeClr>
                </a:solidFill>
              </a:rPr>
              <a:t> This system is called the hierarchy of road users. This means that the people who are most likely to be hurt on the road are given the most protection.</a:t>
            </a:r>
          </a:p>
          <a:p>
            <a:pPr algn="just"/>
            <a:endParaRPr lang="en-GB" dirty="0">
              <a:solidFill>
                <a:schemeClr val="tx2">
                  <a:lumMod val="90000"/>
                  <a:lumOff val="10000"/>
                </a:schemeClr>
              </a:solidFill>
            </a:endParaRPr>
          </a:p>
          <a:p>
            <a:r>
              <a:rPr lang="en-GB" dirty="0">
                <a:solidFill>
                  <a:schemeClr val="tx2">
                    <a:lumMod val="90000"/>
                    <a:lumOff val="10000"/>
                  </a:schemeClr>
                </a:solidFill>
              </a:rPr>
              <a:t>At the top are: </a:t>
            </a:r>
          </a:p>
          <a:p>
            <a:pPr marL="285750" indent="-285750">
              <a:buFont typeface="Arial" panose="020B0604020202020204" pitchFamily="34" charset="0"/>
              <a:buChar char="•"/>
            </a:pPr>
            <a:r>
              <a:rPr lang="en-GB" dirty="0">
                <a:solidFill>
                  <a:schemeClr val="tx2">
                    <a:lumMod val="90000"/>
                    <a:lumOff val="10000"/>
                  </a:schemeClr>
                </a:solidFill>
              </a:rPr>
              <a:t>Pedestrians</a:t>
            </a:r>
          </a:p>
          <a:p>
            <a:pPr marL="285750" indent="-285750">
              <a:buFont typeface="Arial" panose="020B0604020202020204" pitchFamily="34" charset="0"/>
              <a:buChar char="•"/>
            </a:pPr>
            <a:r>
              <a:rPr lang="en-GB" dirty="0">
                <a:solidFill>
                  <a:schemeClr val="tx2">
                    <a:lumMod val="90000"/>
                    <a:lumOff val="10000"/>
                  </a:schemeClr>
                </a:solidFill>
              </a:rPr>
              <a:t>Cyclists</a:t>
            </a:r>
          </a:p>
          <a:p>
            <a:pPr marL="285750" indent="-285750">
              <a:buFont typeface="Arial" panose="020B0604020202020204" pitchFamily="34" charset="0"/>
              <a:buChar char="•"/>
            </a:pPr>
            <a:r>
              <a:rPr lang="en-GB" dirty="0">
                <a:solidFill>
                  <a:schemeClr val="tx2">
                    <a:lumMod val="90000"/>
                    <a:lumOff val="10000"/>
                  </a:schemeClr>
                </a:solidFill>
              </a:rPr>
              <a:t>Horse riders</a:t>
            </a:r>
          </a:p>
          <a:p>
            <a:pPr marL="285750" indent="-285750">
              <a:buFont typeface="Arial" panose="020B0604020202020204" pitchFamily="34" charset="0"/>
              <a:buChar char="•"/>
            </a:pPr>
            <a:r>
              <a:rPr lang="en-GB" dirty="0">
                <a:solidFill>
                  <a:schemeClr val="tx2">
                    <a:lumMod val="90000"/>
                    <a:lumOff val="10000"/>
                  </a:schemeClr>
                </a:solidFill>
              </a:rPr>
              <a:t>Motorcyclists</a:t>
            </a:r>
          </a:p>
          <a:p>
            <a:r>
              <a:rPr lang="en-GB" dirty="0">
                <a:solidFill>
                  <a:schemeClr val="tx2">
                    <a:lumMod val="90000"/>
                    <a:lumOff val="10000"/>
                  </a:schemeClr>
                </a:solidFill>
              </a:rPr>
              <a:t>These people have little or no protection if there is a crash.</a:t>
            </a:r>
          </a:p>
          <a:p>
            <a:endParaRPr lang="en-GB" dirty="0">
              <a:solidFill>
                <a:schemeClr val="tx2">
                  <a:lumMod val="90000"/>
                  <a:lumOff val="10000"/>
                </a:schemeClr>
              </a:solidFill>
            </a:endParaRPr>
          </a:p>
          <a:p>
            <a:endParaRPr lang="en-GB" dirty="0">
              <a:solidFill>
                <a:schemeClr val="tx2">
                  <a:lumMod val="90000"/>
                  <a:lumOff val="10000"/>
                </a:schemeClr>
              </a:solidFill>
            </a:endParaRPr>
          </a:p>
          <a:p>
            <a:r>
              <a:rPr lang="en-GB" dirty="0">
                <a:solidFill>
                  <a:schemeClr val="tx2">
                    <a:lumMod val="90000"/>
                    <a:lumOff val="10000"/>
                  </a:schemeClr>
                </a:solidFill>
              </a:rPr>
              <a:t>Lower down are people driving:</a:t>
            </a:r>
          </a:p>
          <a:p>
            <a:pPr marL="285750" indent="-285750">
              <a:buFont typeface="Arial" panose="020B0604020202020204" pitchFamily="34" charset="0"/>
              <a:buChar char="•"/>
            </a:pPr>
            <a:r>
              <a:rPr lang="en-GB" dirty="0">
                <a:solidFill>
                  <a:schemeClr val="tx2">
                    <a:lumMod val="90000"/>
                    <a:lumOff val="10000"/>
                  </a:schemeClr>
                </a:solidFill>
              </a:rPr>
              <a:t>Cars </a:t>
            </a:r>
          </a:p>
          <a:p>
            <a:pPr marL="285750" indent="-285750">
              <a:buFont typeface="Arial" panose="020B0604020202020204" pitchFamily="34" charset="0"/>
              <a:buChar char="•"/>
            </a:pPr>
            <a:r>
              <a:rPr lang="en-GB" dirty="0">
                <a:solidFill>
                  <a:schemeClr val="tx2">
                    <a:lumMod val="90000"/>
                    <a:lumOff val="10000"/>
                  </a:schemeClr>
                </a:solidFill>
              </a:rPr>
              <a:t>Vans</a:t>
            </a:r>
          </a:p>
          <a:p>
            <a:pPr marL="285750" indent="-285750">
              <a:buFont typeface="Arial" panose="020B0604020202020204" pitchFamily="34" charset="0"/>
              <a:buChar char="•"/>
            </a:pPr>
            <a:r>
              <a:rPr lang="en-GB" dirty="0">
                <a:solidFill>
                  <a:schemeClr val="tx2">
                    <a:lumMod val="90000"/>
                    <a:lumOff val="10000"/>
                  </a:schemeClr>
                </a:solidFill>
              </a:rPr>
              <a:t>Buses</a:t>
            </a:r>
          </a:p>
          <a:p>
            <a:pPr marL="285750" indent="-285750">
              <a:buFont typeface="Arial" panose="020B0604020202020204" pitchFamily="34" charset="0"/>
              <a:buChar char="•"/>
            </a:pPr>
            <a:r>
              <a:rPr lang="en-GB" dirty="0">
                <a:solidFill>
                  <a:schemeClr val="tx2">
                    <a:lumMod val="90000"/>
                    <a:lumOff val="10000"/>
                  </a:schemeClr>
                </a:solidFill>
              </a:rPr>
              <a:t>Large lorries (HGVs) </a:t>
            </a:r>
          </a:p>
          <a:p>
            <a:endParaRPr lang="en-GB" dirty="0">
              <a:solidFill>
                <a:schemeClr val="tx2">
                  <a:lumMod val="90000"/>
                  <a:lumOff val="10000"/>
                </a:schemeClr>
              </a:solidFill>
            </a:endParaRPr>
          </a:p>
          <a:p>
            <a:r>
              <a:rPr lang="en-GB" dirty="0">
                <a:solidFill>
                  <a:schemeClr val="tx2">
                    <a:lumMod val="90000"/>
                    <a:lumOff val="10000"/>
                  </a:schemeClr>
                </a:solidFill>
              </a:rPr>
              <a:t>Because larger vehicles can cause more serious injuries, their drivers have a bigger responsibility to keep others safe. </a:t>
            </a:r>
          </a:p>
          <a:p>
            <a:pPr algn="just"/>
            <a:endParaRPr lang="en-GB" sz="1800" dirty="0">
              <a:solidFill>
                <a:schemeClr val="tx2">
                  <a:lumMod val="90000"/>
                  <a:lumOff val="10000"/>
                </a:schemeClr>
              </a:solidFill>
            </a:endParaRPr>
          </a:p>
        </p:txBody>
      </p:sp>
      <p:pic>
        <p:nvPicPr>
          <p:cNvPr id="2" name="Picture 1">
            <a:extLst>
              <a:ext uri="{FF2B5EF4-FFF2-40B4-BE49-F238E27FC236}">
                <a16:creationId xmlns:a16="http://schemas.microsoft.com/office/drawing/2014/main" id="{A775BC20-5A93-E2F7-F9CE-C205D17106C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4" y="6043058"/>
            <a:ext cx="1201285" cy="8149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F7633CE-865F-C7BB-5C39-7555DEA6EB77}"/>
              </a:ext>
              <a:ext uri="{C183D7F6-B498-43B3-948B-1728B52AA6E4}">
                <adec:decorative xmlns:adec="http://schemas.microsoft.com/office/drawing/2017/decorative" val="1"/>
              </a:ext>
            </a:extLst>
          </p:cNvPr>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1196973" y="6410969"/>
            <a:ext cx="1235529" cy="3690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e Highway Code hierarchy of road users, showing largest vehicles HGV's down to pedestrians. ">
            <a:extLst>
              <a:ext uri="{FF2B5EF4-FFF2-40B4-BE49-F238E27FC236}">
                <a16:creationId xmlns:a16="http://schemas.microsoft.com/office/drawing/2014/main" id="{63CB840B-E3D5-E2B0-D193-158524FDF0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5478" y="1891491"/>
            <a:ext cx="3961899" cy="3640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118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B07C37E-9E08-718C-EBD3-BC10BA769B75}"/>
              </a:ext>
              <a:ext uri="{C183D7F6-B498-43B3-948B-1728B52AA6E4}">
                <adec:decorative xmlns:adec="http://schemas.microsoft.com/office/drawing/2017/decorative" val="1"/>
              </a:ext>
            </a:extLst>
          </p:cNvPr>
          <p:cNvSpPr>
            <a:spLocks noGrp="1"/>
          </p:cNvSpPr>
          <p:nvPr>
            <p:ph type="title"/>
          </p:nvPr>
        </p:nvSpPr>
        <p:spPr>
          <a:xfrm>
            <a:off x="3775791" y="816233"/>
            <a:ext cx="4640418" cy="5407091"/>
          </a:xfrm>
        </p:spPr>
        <p:txBody>
          <a:bodyPr>
            <a:normAutofit fontScale="90000"/>
          </a:bodyPr>
          <a:lstStyle/>
          <a:p>
            <a:pPr algn="ctr"/>
            <a:br>
              <a:rPr lang="en-US" dirty="0"/>
            </a:br>
            <a:br>
              <a:rPr lang="en-US" dirty="0"/>
            </a:br>
            <a:br>
              <a:rPr lang="en-US" dirty="0"/>
            </a:br>
            <a:br>
              <a:rPr lang="en-US" dirty="0"/>
            </a:br>
            <a:br>
              <a:rPr lang="en-US" dirty="0"/>
            </a:br>
            <a:br>
              <a:rPr lang="en-US" dirty="0"/>
            </a:br>
            <a:r>
              <a:rPr lang="en-US" dirty="0"/>
              <a:t>other changes were also made to the Highway Code that it is important to be aware of…</a:t>
            </a:r>
          </a:p>
        </p:txBody>
      </p:sp>
      <p:pic>
        <p:nvPicPr>
          <p:cNvPr id="5" name="Picture Placeholder 4" descr="Badge 8 with solid fill">
            <a:extLst>
              <a:ext uri="{FF2B5EF4-FFF2-40B4-BE49-F238E27FC236}">
                <a16:creationId xmlns:a16="http://schemas.microsoft.com/office/drawing/2014/main" id="{5987E81C-1956-81A7-1374-8356183955AB}"/>
              </a:ext>
            </a:extLst>
          </p:cNvPr>
          <p:cNvPicPr>
            <a:picLocks noGrp="1" noChangeAspect="1"/>
          </p:cNvPicPr>
          <p:nvPr>
            <p:ph sz="quarter" idx="12"/>
          </p:nvPr>
        </p:nvPicPr>
        <p:blipFill>
          <a:blip r:embed="rId2">
            <a:extLst>
              <a:ext uri="{96DAC541-7B7A-43D3-8B79-37D633B846F1}">
                <asvg:svgBlip xmlns:asvg="http://schemas.microsoft.com/office/drawing/2016/SVG/main" r:embed="rId3"/>
              </a:ext>
            </a:extLst>
          </a:blip>
          <a:stretch>
            <a:fillRect/>
          </a:stretch>
        </p:blipFill>
        <p:spPr>
          <a:xfrm>
            <a:off x="3871144" y="-90400"/>
            <a:ext cx="4449712" cy="4449712"/>
          </a:xfrm>
        </p:spPr>
      </p:pic>
      <p:sp>
        <p:nvSpPr>
          <p:cNvPr id="12" name="Slide Number Placeholder 3">
            <a:extLst>
              <a:ext uri="{FF2B5EF4-FFF2-40B4-BE49-F238E27FC236}">
                <a16:creationId xmlns:a16="http://schemas.microsoft.com/office/drawing/2014/main" id="{D3BA315D-CC06-1DC2-4172-6A1533DD5FE0}"/>
              </a:ext>
            </a:extLst>
          </p:cNvPr>
          <p:cNvSpPr>
            <a:spLocks noGrp="1"/>
          </p:cNvSpPr>
          <p:nvPr>
            <p:ph type="sldNum" sz="quarter" idx="15"/>
          </p:nvPr>
        </p:nvSpPr>
        <p:spPr>
          <a:xfrm>
            <a:off x="412136" y="5943601"/>
            <a:ext cx="968983" cy="651912"/>
          </a:xfrm>
        </p:spPr>
        <p:txBody>
          <a:bodyPr/>
          <a:lstStyle/>
          <a:p>
            <a:pPr>
              <a:spcAft>
                <a:spcPts val="600"/>
              </a:spcAft>
            </a:pPr>
            <a:fld id="{18D65601-5AE2-46FC-B138-694DDD2B510D}" type="slidenum">
              <a:rPr lang="en-US" smtClean="0"/>
              <a:pPr>
                <a:spcAft>
                  <a:spcPts val="600"/>
                </a:spcAft>
              </a:pPr>
              <a:t>5</a:t>
            </a:fld>
            <a:endParaRPr lang="en-US"/>
          </a:p>
        </p:txBody>
      </p:sp>
      <p:pic>
        <p:nvPicPr>
          <p:cNvPr id="6" name="Picture 5">
            <a:extLst>
              <a:ext uri="{FF2B5EF4-FFF2-40B4-BE49-F238E27FC236}">
                <a16:creationId xmlns:a16="http://schemas.microsoft.com/office/drawing/2014/main" id="{B3A15D38-7259-EEDD-EB28-D63EB930037F}"/>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34" y="6043058"/>
            <a:ext cx="1201285" cy="8149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A4F278C2-9069-C349-2FD7-3FE1F35748AF}"/>
              </a:ext>
              <a:ext uri="{C183D7F6-B498-43B3-948B-1728B52AA6E4}">
                <adec:decorative xmlns:adec="http://schemas.microsoft.com/office/drawing/2017/decorative" val="1"/>
              </a:ext>
            </a:extLst>
          </p:cNvPr>
          <p:cNvPicPr>
            <a:picLocks noChangeAspect="1" noChangeArrowheads="1"/>
          </p:cNvPicPr>
          <p:nvPr/>
        </p:nvPicPr>
        <p:blipFill>
          <a:blip r:embed="rId5">
            <a:biLevel thresh="25000"/>
            <a:extLst>
              <a:ext uri="{28A0092B-C50C-407E-A947-70E740481C1C}">
                <a14:useLocalDpi xmlns:a14="http://schemas.microsoft.com/office/drawing/2010/main" val="0"/>
              </a:ext>
            </a:extLst>
          </a:blip>
          <a:srcRect/>
          <a:stretch>
            <a:fillRect/>
          </a:stretch>
        </p:blipFill>
        <p:spPr bwMode="auto">
          <a:xfrm>
            <a:off x="1196973" y="6410969"/>
            <a:ext cx="1235529" cy="36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05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FA05F7-1183-ED94-8505-CF5D13351B36}"/>
              </a:ext>
            </a:extLst>
          </p:cNvPr>
          <p:cNvSpPr>
            <a:spLocks noGrp="1"/>
          </p:cNvSpPr>
          <p:nvPr>
            <p:ph type="sldNum" sz="quarter" idx="15"/>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6</a:t>
            </a:fld>
            <a:endParaRPr lang="en-US"/>
          </a:p>
        </p:txBody>
      </p:sp>
      <p:graphicFrame>
        <p:nvGraphicFramePr>
          <p:cNvPr id="10" name="TextBox 9">
            <a:extLst>
              <a:ext uri="{FF2B5EF4-FFF2-40B4-BE49-F238E27FC236}">
                <a16:creationId xmlns:a16="http://schemas.microsoft.com/office/drawing/2014/main" id="{A5EA32B3-A48A-254C-0EA4-78B804A20305}"/>
              </a:ext>
            </a:extLst>
          </p:cNvPr>
          <p:cNvGraphicFramePr/>
          <p:nvPr>
            <p:extLst>
              <p:ext uri="{D42A27DB-BD31-4B8C-83A1-F6EECF244321}">
                <p14:modId xmlns:p14="http://schemas.microsoft.com/office/powerpoint/2010/main" val="3808434005"/>
              </p:ext>
            </p:extLst>
          </p:nvPr>
        </p:nvGraphicFramePr>
        <p:xfrm>
          <a:off x="1023257" y="413657"/>
          <a:ext cx="10756607" cy="6281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Graphic 11" descr="Badge 1 with solid fill">
            <a:extLst>
              <a:ext uri="{FF2B5EF4-FFF2-40B4-BE49-F238E27FC236}">
                <a16:creationId xmlns:a16="http://schemas.microsoft.com/office/drawing/2014/main" id="{06D9DDB2-C794-7DD8-EA61-16056B596DF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8196" y="-43543"/>
            <a:ext cx="914400" cy="914400"/>
          </a:xfrm>
          <a:prstGeom prst="rect">
            <a:avLst/>
          </a:prstGeom>
        </p:spPr>
      </p:pic>
      <p:pic>
        <p:nvPicPr>
          <p:cNvPr id="13" name="Graphic 12" descr="Badge with solid fill">
            <a:extLst>
              <a:ext uri="{FF2B5EF4-FFF2-40B4-BE49-F238E27FC236}">
                <a16:creationId xmlns:a16="http://schemas.microsoft.com/office/drawing/2014/main" id="{63BA46C1-3D80-6F59-4AA8-4DCF7C9E83C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86544" y="1804306"/>
            <a:ext cx="914400" cy="914400"/>
          </a:xfrm>
          <a:prstGeom prst="rect">
            <a:avLst/>
          </a:prstGeom>
        </p:spPr>
      </p:pic>
      <p:pic>
        <p:nvPicPr>
          <p:cNvPr id="14" name="Graphic 13" descr="Badge 3 with solid fill">
            <a:extLst>
              <a:ext uri="{FF2B5EF4-FFF2-40B4-BE49-F238E27FC236}">
                <a16:creationId xmlns:a16="http://schemas.microsoft.com/office/drawing/2014/main" id="{CD69E812-B362-C391-60B1-6B09024AA00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792596" y="3396342"/>
            <a:ext cx="914400" cy="914400"/>
          </a:xfrm>
          <a:prstGeom prst="rect">
            <a:avLst/>
          </a:prstGeom>
        </p:spPr>
      </p:pic>
      <p:pic>
        <p:nvPicPr>
          <p:cNvPr id="15" name="Graphic 14" descr="Badge 4 with solid fill">
            <a:extLst>
              <a:ext uri="{FF2B5EF4-FFF2-40B4-BE49-F238E27FC236}">
                <a16:creationId xmlns:a16="http://schemas.microsoft.com/office/drawing/2014/main" id="{9F2C8509-BCC2-011A-F015-E9FD547CBB2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532824" y="4988378"/>
            <a:ext cx="914400" cy="914400"/>
          </a:xfrm>
          <a:prstGeom prst="rect">
            <a:avLst/>
          </a:prstGeom>
        </p:spPr>
      </p:pic>
      <p:pic>
        <p:nvPicPr>
          <p:cNvPr id="2" name="Picture 1">
            <a:extLst>
              <a:ext uri="{FF2B5EF4-FFF2-40B4-BE49-F238E27FC236}">
                <a16:creationId xmlns:a16="http://schemas.microsoft.com/office/drawing/2014/main" id="{EE0E695F-43CF-291E-96FA-6B77ED0490B9}"/>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034" y="6043058"/>
            <a:ext cx="1201285" cy="8149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2806F4F-5BF1-842B-7EED-73E08696BCB8}"/>
              </a:ext>
              <a:ext uri="{C183D7F6-B498-43B3-948B-1728B52AA6E4}">
                <adec:decorative xmlns:adec="http://schemas.microsoft.com/office/drawing/2017/decorative" val="1"/>
              </a:ext>
            </a:extLst>
          </p:cNvPr>
          <p:cNvPicPr>
            <a:picLocks noChangeAspect="1" noChangeArrowheads="1"/>
          </p:cNvPicPr>
          <p:nvPr/>
        </p:nvPicPr>
        <p:blipFill>
          <a:blip r:embed="rId17">
            <a:biLevel thresh="25000"/>
            <a:extLst>
              <a:ext uri="{28A0092B-C50C-407E-A947-70E740481C1C}">
                <a14:useLocalDpi xmlns:a14="http://schemas.microsoft.com/office/drawing/2010/main" val="0"/>
              </a:ext>
            </a:extLst>
          </a:blip>
          <a:srcRect/>
          <a:stretch>
            <a:fillRect/>
          </a:stretch>
        </p:blipFill>
        <p:spPr bwMode="auto">
          <a:xfrm>
            <a:off x="1196973" y="6410969"/>
            <a:ext cx="1235529" cy="36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539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C105B7-DA61-7A69-6346-239C367C46AE}"/>
              </a:ext>
            </a:extLst>
          </p:cNvPr>
          <p:cNvSpPr>
            <a:spLocks noGrp="1"/>
          </p:cNvSpPr>
          <p:nvPr>
            <p:ph type="sldNum" sz="quarter" idx="15"/>
          </p:nvPr>
        </p:nvSpPr>
        <p:spPr/>
        <p:txBody>
          <a:bodyPr/>
          <a:lstStyle/>
          <a:p>
            <a:fld id="{18D65601-5AE2-46FC-B138-694DDD2B510D}" type="slidenum">
              <a:rPr lang="en-US" smtClean="0"/>
              <a:pPr/>
              <a:t>7</a:t>
            </a:fld>
            <a:endParaRPr lang="en-US" dirty="0"/>
          </a:p>
        </p:txBody>
      </p:sp>
      <p:graphicFrame>
        <p:nvGraphicFramePr>
          <p:cNvPr id="5" name="TextBox 9">
            <a:extLst>
              <a:ext uri="{FF2B5EF4-FFF2-40B4-BE49-F238E27FC236}">
                <a16:creationId xmlns:a16="http://schemas.microsoft.com/office/drawing/2014/main" id="{41BAA6AD-FE70-AD97-8951-EF53F0BC4133}"/>
              </a:ext>
            </a:extLst>
          </p:cNvPr>
          <p:cNvGraphicFramePr/>
          <p:nvPr>
            <p:extLst>
              <p:ext uri="{D42A27DB-BD31-4B8C-83A1-F6EECF244321}">
                <p14:modId xmlns:p14="http://schemas.microsoft.com/office/powerpoint/2010/main" val="852823652"/>
              </p:ext>
            </p:extLst>
          </p:nvPr>
        </p:nvGraphicFramePr>
        <p:xfrm>
          <a:off x="1314837" y="446313"/>
          <a:ext cx="10603185" cy="6262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Badge 5 with solid fill">
            <a:extLst>
              <a:ext uri="{FF2B5EF4-FFF2-40B4-BE49-F238E27FC236}">
                <a16:creationId xmlns:a16="http://schemas.microsoft.com/office/drawing/2014/main" id="{4687F90E-03F7-438E-4AF0-DFEE3CB697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0170" y="0"/>
            <a:ext cx="914400" cy="914400"/>
          </a:xfrm>
          <a:prstGeom prst="rect">
            <a:avLst/>
          </a:prstGeom>
        </p:spPr>
      </p:pic>
      <p:pic>
        <p:nvPicPr>
          <p:cNvPr id="7" name="Graphic 6" descr="Badge 6 with solid fill">
            <a:extLst>
              <a:ext uri="{FF2B5EF4-FFF2-40B4-BE49-F238E27FC236}">
                <a16:creationId xmlns:a16="http://schemas.microsoft.com/office/drawing/2014/main" id="{E9B0D1AD-804E-AF8D-0A65-4BD7849B161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97370" y="1790579"/>
            <a:ext cx="914400" cy="914400"/>
          </a:xfrm>
          <a:prstGeom prst="rect">
            <a:avLst/>
          </a:prstGeom>
        </p:spPr>
      </p:pic>
      <p:pic>
        <p:nvPicPr>
          <p:cNvPr id="8" name="Graphic 7" descr="Badge 7 with solid fill">
            <a:extLst>
              <a:ext uri="{FF2B5EF4-FFF2-40B4-BE49-F238E27FC236}">
                <a16:creationId xmlns:a16="http://schemas.microsoft.com/office/drawing/2014/main" id="{8A43A7DB-A3A0-DAF3-921A-CE89C6C2A05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46320" y="3434445"/>
            <a:ext cx="914400" cy="914400"/>
          </a:xfrm>
          <a:prstGeom prst="rect">
            <a:avLst/>
          </a:prstGeom>
        </p:spPr>
      </p:pic>
      <p:pic>
        <p:nvPicPr>
          <p:cNvPr id="9" name="Graphic 8" descr="Badge 8 with solid fill">
            <a:extLst>
              <a:ext uri="{FF2B5EF4-FFF2-40B4-BE49-F238E27FC236}">
                <a16:creationId xmlns:a16="http://schemas.microsoft.com/office/drawing/2014/main" id="{8CB01567-3DD6-0B24-4AEE-724F7451ABD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790412" y="5029201"/>
            <a:ext cx="914400" cy="914400"/>
          </a:xfrm>
          <a:prstGeom prst="rect">
            <a:avLst/>
          </a:prstGeom>
        </p:spPr>
      </p:pic>
      <p:pic>
        <p:nvPicPr>
          <p:cNvPr id="2" name="Picture 1">
            <a:extLst>
              <a:ext uri="{FF2B5EF4-FFF2-40B4-BE49-F238E27FC236}">
                <a16:creationId xmlns:a16="http://schemas.microsoft.com/office/drawing/2014/main" id="{FA3C7371-2C7D-335A-C5A3-387CD74FD51E}"/>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034" y="6043058"/>
            <a:ext cx="1201285" cy="8149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28EB17F-391D-8699-207F-72E3D4FEC5CA}"/>
              </a:ext>
              <a:ext uri="{C183D7F6-B498-43B3-948B-1728B52AA6E4}">
                <adec:decorative xmlns:adec="http://schemas.microsoft.com/office/drawing/2017/decorative" val="1"/>
              </a:ext>
            </a:extLst>
          </p:cNvPr>
          <p:cNvPicPr>
            <a:picLocks noChangeAspect="1" noChangeArrowheads="1"/>
          </p:cNvPicPr>
          <p:nvPr/>
        </p:nvPicPr>
        <p:blipFill>
          <a:blip r:embed="rId16">
            <a:biLevel thresh="25000"/>
            <a:extLst>
              <a:ext uri="{28A0092B-C50C-407E-A947-70E740481C1C}">
                <a14:useLocalDpi xmlns:a14="http://schemas.microsoft.com/office/drawing/2010/main" val="0"/>
              </a:ext>
            </a:extLst>
          </a:blip>
          <a:srcRect/>
          <a:stretch>
            <a:fillRect/>
          </a:stretch>
        </p:blipFill>
        <p:spPr bwMode="auto">
          <a:xfrm>
            <a:off x="1196973" y="6410969"/>
            <a:ext cx="1235529" cy="36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063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1384-8C2A-AC46-D296-2DF95CBF10BB}"/>
              </a:ext>
            </a:extLst>
          </p:cNvPr>
          <p:cNvSpPr>
            <a:spLocks noGrp="1"/>
          </p:cNvSpPr>
          <p:nvPr>
            <p:ph type="title"/>
          </p:nvPr>
        </p:nvSpPr>
        <p:spPr>
          <a:xfrm>
            <a:off x="773082" y="2098072"/>
            <a:ext cx="4964671" cy="2021867"/>
          </a:xfrm>
        </p:spPr>
        <p:txBody>
          <a:bodyPr anchor="b">
            <a:normAutofit/>
          </a:bodyPr>
          <a:lstStyle/>
          <a:p>
            <a:pPr algn="ctr"/>
            <a:r>
              <a:rPr lang="en-GB" sz="5000" dirty="0"/>
              <a:t>Personal Responsibility</a:t>
            </a:r>
            <a:endParaRPr lang="en-ZA" sz="5000" dirty="0"/>
          </a:p>
        </p:txBody>
      </p:sp>
      <p:sp>
        <p:nvSpPr>
          <p:cNvPr id="3" name="Text Placeholder 2">
            <a:extLst>
              <a:ext uri="{FF2B5EF4-FFF2-40B4-BE49-F238E27FC236}">
                <a16:creationId xmlns:a16="http://schemas.microsoft.com/office/drawing/2014/main" id="{FEF606B8-D15C-3916-2C66-49DEC593A3C2}"/>
              </a:ext>
            </a:extLst>
          </p:cNvPr>
          <p:cNvSpPr>
            <a:spLocks noGrp="1"/>
          </p:cNvSpPr>
          <p:nvPr>
            <p:ph sz="quarter" idx="10"/>
          </p:nvPr>
        </p:nvSpPr>
        <p:spPr>
          <a:xfrm>
            <a:off x="5464682" y="875400"/>
            <a:ext cx="5646011" cy="5253089"/>
          </a:xfrm>
        </p:spPr>
        <p:txBody>
          <a:bodyPr anchor="ctr">
            <a:noAutofit/>
          </a:bodyPr>
          <a:lstStyle/>
          <a:p>
            <a:pPr>
              <a:lnSpc>
                <a:spcPct val="90000"/>
              </a:lnSpc>
            </a:pPr>
            <a:r>
              <a:rPr lang="en-GB" sz="1600" dirty="0"/>
              <a:t>Although The Hierarchy of Road Users gives pedestrians right of way, it is not an excuse for us to act irresponsibly.</a:t>
            </a:r>
          </a:p>
          <a:p>
            <a:pPr>
              <a:lnSpc>
                <a:spcPct val="90000"/>
              </a:lnSpc>
            </a:pPr>
            <a:endParaRPr lang="en-GB" sz="1600" b="1" dirty="0"/>
          </a:p>
          <a:p>
            <a:pPr>
              <a:lnSpc>
                <a:spcPct val="90000"/>
              </a:lnSpc>
            </a:pPr>
            <a:r>
              <a:rPr lang="en-GB" sz="1600" b="1" dirty="0"/>
              <a:t>Staying Safe on the Road is your responsibility</a:t>
            </a:r>
          </a:p>
          <a:p>
            <a:pPr>
              <a:lnSpc>
                <a:spcPct val="90000"/>
              </a:lnSpc>
            </a:pPr>
            <a:endParaRPr lang="en-GB" sz="1600" dirty="0"/>
          </a:p>
          <a:p>
            <a:pPr>
              <a:lnSpc>
                <a:spcPct val="90000"/>
              </a:lnSpc>
            </a:pPr>
            <a:r>
              <a:rPr lang="en-GB" sz="1600" dirty="0"/>
              <a:t>Even though the Highway Code protects the most vulnerable people, everyone still has a responsibility to keep themselves safe.</a:t>
            </a:r>
          </a:p>
          <a:p>
            <a:pPr>
              <a:lnSpc>
                <a:spcPct val="90000"/>
              </a:lnSpc>
            </a:pPr>
            <a:endParaRPr lang="en-GB" sz="1600" dirty="0"/>
          </a:p>
          <a:p>
            <a:pPr>
              <a:lnSpc>
                <a:spcPct val="90000"/>
              </a:lnSpc>
            </a:pPr>
            <a:r>
              <a:rPr lang="en-GB" sz="1600" dirty="0"/>
              <a:t>That means:</a:t>
            </a:r>
          </a:p>
          <a:p>
            <a:pPr marL="342900" lvl="0" indent="-342900">
              <a:lnSpc>
                <a:spcPct val="90000"/>
              </a:lnSpc>
              <a:buFont typeface="Arial" panose="020B0604020202020204" pitchFamily="34" charset="0"/>
              <a:buChar char="•"/>
            </a:pPr>
            <a:r>
              <a:rPr lang="en-GB" sz="1600" b="1" dirty="0"/>
              <a:t>Paying attention </a:t>
            </a:r>
            <a:r>
              <a:rPr lang="en-GB" sz="1600" dirty="0"/>
              <a:t>to what’s happening around you</a:t>
            </a:r>
          </a:p>
          <a:p>
            <a:pPr marL="342900" lvl="0" indent="-342900">
              <a:lnSpc>
                <a:spcPct val="90000"/>
              </a:lnSpc>
              <a:buFont typeface="Arial" panose="020B0604020202020204" pitchFamily="34" charset="0"/>
              <a:buChar char="•"/>
            </a:pPr>
            <a:r>
              <a:rPr lang="en-GB" sz="1600" b="1" dirty="0"/>
              <a:t>Thinking ahead</a:t>
            </a:r>
          </a:p>
          <a:p>
            <a:pPr marL="342900" lvl="0" indent="-342900">
              <a:lnSpc>
                <a:spcPct val="90000"/>
              </a:lnSpc>
              <a:buFont typeface="Arial" panose="020B0604020202020204" pitchFamily="34" charset="0"/>
              <a:buChar char="•"/>
            </a:pPr>
            <a:r>
              <a:rPr lang="en-GB" sz="1600" b="1" dirty="0"/>
              <a:t>Never assuming </a:t>
            </a:r>
            <a:r>
              <a:rPr lang="en-GB" sz="1600" dirty="0"/>
              <a:t>a driver has seen you</a:t>
            </a:r>
          </a:p>
          <a:p>
            <a:pPr>
              <a:lnSpc>
                <a:spcPct val="90000"/>
              </a:lnSpc>
            </a:pPr>
            <a:r>
              <a:rPr lang="en-GB" sz="1600" dirty="0"/>
              <a:t> </a:t>
            </a:r>
          </a:p>
          <a:p>
            <a:pPr>
              <a:lnSpc>
                <a:spcPct val="90000"/>
              </a:lnSpc>
            </a:pPr>
            <a:r>
              <a:rPr lang="en-GB" sz="1600" dirty="0"/>
              <a:t>When you’re near roads:</a:t>
            </a:r>
          </a:p>
          <a:p>
            <a:pPr marL="342900" lvl="0" indent="-342900">
              <a:lnSpc>
                <a:spcPct val="90000"/>
              </a:lnSpc>
              <a:buFont typeface="Arial" panose="020B0604020202020204" pitchFamily="34" charset="0"/>
              <a:buChar char="•"/>
            </a:pPr>
            <a:r>
              <a:rPr lang="en-GB" sz="1600" b="1" dirty="0"/>
              <a:t>Look up, not down</a:t>
            </a:r>
            <a:r>
              <a:rPr lang="en-GB" sz="1600" dirty="0"/>
              <a:t> — avoid phones or headphones</a:t>
            </a:r>
          </a:p>
          <a:p>
            <a:pPr marL="342900" lvl="0" indent="-342900">
              <a:lnSpc>
                <a:spcPct val="90000"/>
              </a:lnSpc>
              <a:buFont typeface="Arial" panose="020B0604020202020204" pitchFamily="34" charset="0"/>
              <a:buChar char="•"/>
            </a:pPr>
            <a:r>
              <a:rPr lang="en-GB" sz="1600" b="1" dirty="0"/>
              <a:t>Watch traffic in all directions</a:t>
            </a:r>
            <a:r>
              <a:rPr lang="en-GB" sz="1600" dirty="0"/>
              <a:t>, even on quiet roads</a:t>
            </a:r>
          </a:p>
          <a:p>
            <a:pPr marL="342900" lvl="0" indent="-342900">
              <a:lnSpc>
                <a:spcPct val="90000"/>
              </a:lnSpc>
              <a:buFont typeface="Arial" panose="020B0604020202020204" pitchFamily="34" charset="0"/>
              <a:buChar char="•"/>
            </a:pPr>
            <a:r>
              <a:rPr lang="en-GB" sz="1600" b="1" dirty="0"/>
              <a:t>Be extra careful near junctions</a:t>
            </a:r>
            <a:r>
              <a:rPr lang="en-GB" sz="1600" dirty="0"/>
              <a:t>, driveways, and parked cars</a:t>
            </a:r>
          </a:p>
        </p:txBody>
      </p:sp>
      <p:pic>
        <p:nvPicPr>
          <p:cNvPr id="4" name="Picture 3">
            <a:extLst>
              <a:ext uri="{FF2B5EF4-FFF2-40B4-BE49-F238E27FC236}">
                <a16:creationId xmlns:a16="http://schemas.microsoft.com/office/drawing/2014/main" id="{6D0CD020-0FC2-D1B9-FC02-4C7F5F25EE7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4" y="6043058"/>
            <a:ext cx="1201285" cy="8149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67FF93D1-20B9-CDA8-F87D-CD0E93FEAE6E}"/>
              </a:ext>
              <a:ext uri="{C183D7F6-B498-43B3-948B-1728B52AA6E4}">
                <adec:decorative xmlns:adec="http://schemas.microsoft.com/office/drawing/2017/decorative" val="1"/>
              </a:ext>
            </a:extLst>
          </p:cNvPr>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1196973" y="6410969"/>
            <a:ext cx="1235529" cy="36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334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0FEFBF-60FD-0161-6F6E-89EE39389CEE}"/>
              </a:ext>
            </a:extLst>
          </p:cNvPr>
          <p:cNvSpPr>
            <a:spLocks noGrp="1"/>
          </p:cNvSpPr>
          <p:nvPr>
            <p:ph type="title"/>
          </p:nvPr>
        </p:nvSpPr>
        <p:spPr>
          <a:xfrm>
            <a:off x="2847220" y="4498911"/>
            <a:ext cx="7312780" cy="1438762"/>
          </a:xfrm>
        </p:spPr>
        <p:txBody>
          <a:bodyPr/>
          <a:lstStyle/>
          <a:p>
            <a:r>
              <a:rPr lang="en-US" dirty="0">
                <a:solidFill>
                  <a:schemeClr val="tx2">
                    <a:lumMod val="90000"/>
                    <a:lumOff val="10000"/>
                  </a:schemeClr>
                </a:solidFill>
              </a:rPr>
              <a:t>Hierarchy of Road Users Explained</a:t>
            </a:r>
            <a:endParaRPr lang="en-ZA" dirty="0">
              <a:solidFill>
                <a:schemeClr val="tx2">
                  <a:lumMod val="90000"/>
                  <a:lumOff val="10000"/>
                </a:schemeClr>
              </a:solidFill>
            </a:endParaRPr>
          </a:p>
        </p:txBody>
      </p:sp>
      <p:pic>
        <p:nvPicPr>
          <p:cNvPr id="2" name="Online Media 5" title="The Hierarchy of Responsibility | Explaining the Highway Code">
            <a:hlinkClick r:id="" action="ppaction://media"/>
            <a:extLst>
              <a:ext uri="{FF2B5EF4-FFF2-40B4-BE49-F238E27FC236}">
                <a16:creationId xmlns:a16="http://schemas.microsoft.com/office/drawing/2014/main" id="{26B3FEC3-AAF4-099B-2E23-895981322EB8}"/>
              </a:ext>
            </a:extLst>
          </p:cNvPr>
          <p:cNvPicPr>
            <a:picLocks noRot="1" noChangeAspect="1"/>
          </p:cNvPicPr>
          <p:nvPr>
            <a:videoFile r:link="rId1"/>
          </p:nvPr>
        </p:nvPicPr>
        <p:blipFill>
          <a:blip r:embed="rId4"/>
          <a:stretch>
            <a:fillRect/>
          </a:stretch>
        </p:blipFill>
        <p:spPr>
          <a:xfrm>
            <a:off x="2847219" y="724505"/>
            <a:ext cx="7312781" cy="4131721"/>
          </a:xfrm>
          <a:prstGeom prst="rect">
            <a:avLst/>
          </a:prstGeom>
        </p:spPr>
      </p:pic>
      <p:pic>
        <p:nvPicPr>
          <p:cNvPr id="3" name="Picture 2">
            <a:extLst>
              <a:ext uri="{FF2B5EF4-FFF2-40B4-BE49-F238E27FC236}">
                <a16:creationId xmlns:a16="http://schemas.microsoft.com/office/drawing/2014/main" id="{4E568D78-4E3B-C632-1C07-0FEAFF233F8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34" y="6043058"/>
            <a:ext cx="1201285" cy="8149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9929A2A6-5FFC-F6C1-02F2-33AD27BD31D1}"/>
              </a:ext>
              <a:ext uri="{C183D7F6-B498-43B3-948B-1728B52AA6E4}">
                <adec:decorative xmlns:adec="http://schemas.microsoft.com/office/drawing/2017/decorative" val="1"/>
              </a:ext>
            </a:extLst>
          </p:cNvPr>
          <p:cNvPicPr>
            <a:picLocks noChangeAspect="1" noChangeArrowheads="1"/>
          </p:cNvPicPr>
          <p:nvPr/>
        </p:nvPicPr>
        <p:blipFill>
          <a:blip r:embed="rId6">
            <a:biLevel thresh="25000"/>
            <a:extLst>
              <a:ext uri="{28A0092B-C50C-407E-A947-70E740481C1C}">
                <a14:useLocalDpi xmlns:a14="http://schemas.microsoft.com/office/drawing/2010/main" val="0"/>
              </a:ext>
            </a:extLst>
          </a:blip>
          <a:srcRect/>
          <a:stretch>
            <a:fillRect/>
          </a:stretch>
        </p:blipFill>
        <p:spPr bwMode="auto">
          <a:xfrm>
            <a:off x="1196973" y="6410969"/>
            <a:ext cx="1235529" cy="36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68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theme/theme1.xml><?xml version="1.0" encoding="utf-8"?>
<a:theme xmlns:a="http://schemas.openxmlformats.org/drawingml/2006/main" name="Custom">
  <a:themeElements>
    <a:clrScheme name="Custom 20">
      <a:dk1>
        <a:sysClr val="windowText" lastClr="000000"/>
      </a:dk1>
      <a:lt1>
        <a:sysClr val="window" lastClr="FFFFFF"/>
      </a:lt1>
      <a:dk2>
        <a:srgbClr val="0E2841"/>
      </a:dk2>
      <a:lt2>
        <a:srgbClr val="E8E8E8"/>
      </a:lt2>
      <a:accent1>
        <a:srgbClr val="742D0A"/>
      </a:accent1>
      <a:accent2>
        <a:srgbClr val="CF766F"/>
      </a:accent2>
      <a:accent3>
        <a:srgbClr val="DFD6B3"/>
      </a:accent3>
      <a:accent4>
        <a:srgbClr val="BD8D89"/>
      </a:accent4>
      <a:accent5>
        <a:srgbClr val="DAC5BC"/>
      </a:accent5>
      <a:accent6>
        <a:srgbClr val="D9C5C1"/>
      </a:accent6>
      <a:hlink>
        <a:srgbClr val="7C5050"/>
      </a:hlink>
      <a:folHlink>
        <a:srgbClr val="6D4343"/>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M78544816_Win32_SL_V10" id="{8934A6D9-B969-498F-A646-4B502FD69C4E}" vid="{AA78C1C8-456D-41A9-83FC-BC8B9A8EE3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8CD342-50C4-441F-B4A3-7D5ADB057132}">
  <ds:schemaRefs>
    <ds:schemaRef ds:uri="http://schemas.microsoft.com/sharepoint/v3/contenttype/forms"/>
  </ds:schemaRefs>
</ds:datastoreItem>
</file>

<file path=customXml/itemProps2.xml><?xml version="1.0" encoding="utf-8"?>
<ds:datastoreItem xmlns:ds="http://schemas.openxmlformats.org/officeDocument/2006/customXml" ds:itemID="{CBDD27D0-5B6E-4A0E-95B2-BB37F9D88615}">
  <ds:schemaRefs>
    <ds:schemaRef ds:uri="http://schemas.microsoft.com/sharepoint/v3"/>
    <ds:schemaRef ds:uri="230e9df3-be65-4c73-a93b-d1236ebd677e"/>
    <ds:schemaRef ds:uri="http://purl.org/dc/elements/1.1/"/>
    <ds:schemaRef ds:uri="http://schemas.openxmlformats.org/package/2006/metadata/core-properties"/>
    <ds:schemaRef ds:uri="16c05727-aa75-4e4a-9b5f-8a80a1165891"/>
    <ds:schemaRef ds:uri="http://schemas.microsoft.com/office/infopath/2007/PartnerControls"/>
    <ds:schemaRef ds:uri="http://purl.org/dc/terms/"/>
    <ds:schemaRef ds:uri="http://schemas.microsoft.com/office/2006/documentManagement/types"/>
    <ds:schemaRef ds:uri="http://purl.org/dc/dcmitype/"/>
    <ds:schemaRef ds:uri="71af3243-3dd4-4a8d-8c0d-dd76da1f02a5"/>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3FAE0208-DBD5-43E1-AC6B-D2AD9623F0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862</TotalTime>
  <Words>1528</Words>
  <Application>Microsoft Office PowerPoint</Application>
  <PresentationFormat>Widescreen</PresentationFormat>
  <Paragraphs>166</Paragraphs>
  <Slides>25</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Courier New</vt:lpstr>
      <vt:lpstr>Tisa Offc Serif Pro</vt:lpstr>
      <vt:lpstr>Univers Light</vt:lpstr>
      <vt:lpstr>Wingdings</vt:lpstr>
      <vt:lpstr>Custom</vt:lpstr>
      <vt:lpstr>PowerPoint Presentation</vt:lpstr>
      <vt:lpstr>PowerPoint Presentation</vt:lpstr>
      <vt:lpstr>The Highway Code</vt:lpstr>
      <vt:lpstr>The Hierarchy of Road Users</vt:lpstr>
      <vt:lpstr>      other changes were also made to the Highway Code that it is important to be aware of…</vt:lpstr>
      <vt:lpstr>PowerPoint Presentation</vt:lpstr>
      <vt:lpstr>PowerPoint Presentation</vt:lpstr>
      <vt:lpstr>Personal Responsibility</vt:lpstr>
      <vt:lpstr>Hierarchy of Road Users Explained</vt:lpstr>
      <vt:lpstr>Task: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Outcome</vt:lpstr>
      <vt:lpstr>Analysis of the event… </vt:lpstr>
      <vt:lpstr>Daniel was guilty and should not have drunk before driving, nor should he have been travelling at 40mph in a 30mph zone. </vt:lpstr>
      <vt:lpstr>Identify one action you could take to make sure you stay safe when using the road? </vt:lpstr>
      <vt:lpstr>.       In the lesson today, you have acknowledged the changes to the highway code.  You have applied these new rules to the collision, as well as your own knowledge to detect who was at fault.  You identified steps that each person in the collision could do to take personal responsibility and looked at what you could do when using the road, to make sure you stay safe.   </vt:lpstr>
      <vt:lpstr>PowerPoint Presentation</vt:lpstr>
      <vt:lpstr>Thank you</vt:lpstr>
      <vt:lpstr>Reference: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Road Safety Education - Year 10 Lesson</dc:title>
  <dc:creator>LeicestershireCountyCouncil@leics.onmicrosoft.com</dc:creator>
  <cp:lastModifiedBy>Zena Chana</cp:lastModifiedBy>
  <cp:revision>15</cp:revision>
  <dcterms:created xsi:type="dcterms:W3CDTF">2026-01-07T14:07:01Z</dcterms:created>
  <dcterms:modified xsi:type="dcterms:W3CDTF">2026-04-01T13:35:01Z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