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322" r:id="rId5"/>
    <p:sldId id="321" r:id="rId6"/>
    <p:sldId id="320" r:id="rId7"/>
    <p:sldId id="323" r:id="rId8"/>
    <p:sldId id="318" r:id="rId9"/>
    <p:sldId id="317" r:id="rId10"/>
    <p:sldId id="324" r:id="rId11"/>
    <p:sldId id="325" r:id="rId12"/>
    <p:sldId id="316" r:id="rId13"/>
    <p:sldId id="326" r:id="rId14"/>
    <p:sldId id="327" r:id="rId15"/>
    <p:sldId id="310" r:id="rId16"/>
    <p:sldId id="32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86667" autoAdjust="0"/>
  </p:normalViewPr>
  <p:slideViewPr>
    <p:cSldViewPr snapToGrid="0">
      <p:cViewPr varScale="1">
        <p:scale>
          <a:sx n="55" d="100"/>
          <a:sy n="55" d="100"/>
        </p:scale>
        <p:origin x="1204" y="28"/>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4/1/2026</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4/1/2026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400489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427999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42690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199102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dirty="0"/>
          </a:p>
        </p:txBody>
      </p:sp>
      <p:sp>
        <p:nvSpPr>
          <p:cNvPr id="3" name="Notes Placeholder 2"/>
          <p:cNvSpPr>
            <a:spLocks noGrp="1"/>
          </p:cNvSpPr>
          <p:nvPr>
            <p:ph type="body" idx="1"/>
          </p:nvPr>
        </p:nvSpPr>
        <p:spPr/>
        <p:txBody>
          <a:bodyPr/>
          <a:lstStyle/>
          <a:p>
            <a:endParaRPr lang="en-GB" b="1" dirty="0">
              <a:solidFill>
                <a:srgbClr val="FFC000"/>
              </a:solidFill>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108695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photo/portrait-of-a-man-thinking-6650893/" TargetMode="External"/><Relationship Id="rId2" Type="http://schemas.openxmlformats.org/officeDocument/2006/relationships/hyperlink" Target="https://www.pexels.com/photo/socks-with-flowers-18910081/"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GTFeqLs8buI?feature=oembed"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E9C20-1B86-C502-F4FF-09D338D0762A}"/>
              </a:ext>
            </a:extLst>
          </p:cNvPr>
          <p:cNvSpPr txBox="1"/>
          <p:nvPr/>
        </p:nvSpPr>
        <p:spPr>
          <a:xfrm>
            <a:off x="2908818" y="2394857"/>
            <a:ext cx="6940420" cy="3939540"/>
          </a:xfrm>
          <a:prstGeom prst="rect">
            <a:avLst/>
          </a:prstGeom>
          <a:noFill/>
        </p:spPr>
        <p:txBody>
          <a:bodyPr wrap="square" rtlCol="0">
            <a:spAutoFit/>
          </a:bodyPr>
          <a:lstStyle/>
          <a:p>
            <a:pPr algn="ctr"/>
            <a:r>
              <a:rPr lang="en-GB" sz="5000" u="sng" dirty="0">
                <a:solidFill>
                  <a:schemeClr val="bg1"/>
                </a:solidFill>
                <a:latin typeface="+mj-lt"/>
              </a:rPr>
              <a:t>Year 11</a:t>
            </a:r>
          </a:p>
          <a:p>
            <a:endParaRPr lang="en-GB" sz="5000" dirty="0">
              <a:solidFill>
                <a:schemeClr val="bg1"/>
              </a:solidFill>
              <a:latin typeface="+mj-lt"/>
            </a:endParaRPr>
          </a:p>
          <a:p>
            <a:pPr algn="ctr"/>
            <a:r>
              <a:rPr lang="en-GB" sz="5000" dirty="0">
                <a:solidFill>
                  <a:schemeClr val="bg1"/>
                </a:solidFill>
                <a:latin typeface="+mj-lt"/>
              </a:rPr>
              <a:t>Passenger edition: keeping yourself and others safe</a:t>
            </a:r>
            <a:r>
              <a:rPr lang="en-GB" sz="4000" b="1" dirty="0">
                <a:solidFill>
                  <a:schemeClr val="bg1"/>
                </a:solidFill>
                <a:latin typeface="+mj-lt"/>
              </a:rPr>
              <a:t>!</a:t>
            </a:r>
          </a:p>
        </p:txBody>
      </p:sp>
      <p:pic>
        <p:nvPicPr>
          <p:cNvPr id="5" name="Picture 4" descr="Road Safety logo">
            <a:extLst>
              <a:ext uri="{FF2B5EF4-FFF2-40B4-BE49-F238E27FC236}">
                <a16:creationId xmlns:a16="http://schemas.microsoft.com/office/drawing/2014/main" id="{C537089D-3FD6-0629-1505-480CE630F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eicestershire county council&#10;">
            <a:extLst>
              <a:ext uri="{FF2B5EF4-FFF2-40B4-BE49-F238E27FC236}">
                <a16:creationId xmlns:a16="http://schemas.microsoft.com/office/drawing/2014/main" id="{156DF74E-0103-43E8-F155-E9B67CC77D28}"/>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220319"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treetwise - Road Safety logo">
            <a:extLst>
              <a:ext uri="{FF2B5EF4-FFF2-40B4-BE49-F238E27FC236}">
                <a16:creationId xmlns:a16="http://schemas.microsoft.com/office/drawing/2014/main" id="{70C17622-4698-D872-AE50-158B9A2C79EC}"/>
              </a:ext>
            </a:extLst>
          </p:cNvPr>
          <p:cNvPicPr>
            <a:picLocks noChangeAspect="1"/>
          </p:cNvPicPr>
          <p:nvPr/>
        </p:nvPicPr>
        <p:blipFill>
          <a:blip r:embed="rId4"/>
          <a:srcRect t="8341"/>
          <a:stretch>
            <a:fillRect/>
          </a:stretch>
        </p:blipFill>
        <p:spPr>
          <a:xfrm>
            <a:off x="730461" y="132372"/>
            <a:ext cx="10352556" cy="3377293"/>
          </a:xfrm>
          <a:prstGeom prst="rect">
            <a:avLst/>
          </a:prstGeom>
        </p:spPr>
      </p:pic>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4B0210-61E9-5B14-DDE6-A0A7CE10479E}"/>
              </a:ext>
            </a:extLst>
          </p:cNvPr>
          <p:cNvSpPr>
            <a:spLocks noGrp="1"/>
          </p:cNvSpPr>
          <p:nvPr>
            <p:ph type="sldNum" sz="quarter" idx="15"/>
          </p:nvPr>
        </p:nvSpPr>
        <p:spPr/>
        <p:txBody>
          <a:bodyPr/>
          <a:lstStyle/>
          <a:p>
            <a:fld id="{18D65601-5AE2-46FC-B138-694DDD2B510D}" type="slidenum">
              <a:rPr lang="en-US" smtClean="0"/>
              <a:pPr/>
              <a:t>10</a:t>
            </a:fld>
            <a:endParaRPr lang="en-US" dirty="0"/>
          </a:p>
        </p:txBody>
      </p:sp>
      <p:sp>
        <p:nvSpPr>
          <p:cNvPr id="7" name="Content Placeholder 6">
            <a:extLst>
              <a:ext uri="{FF2B5EF4-FFF2-40B4-BE49-F238E27FC236}">
                <a16:creationId xmlns:a16="http://schemas.microsoft.com/office/drawing/2014/main" id="{82C7990A-406D-60AC-8F52-FD55FD90B58B}"/>
              </a:ext>
            </a:extLst>
          </p:cNvPr>
          <p:cNvSpPr>
            <a:spLocks noGrp="1"/>
          </p:cNvSpPr>
          <p:nvPr>
            <p:ph sz="quarter" idx="12"/>
          </p:nvPr>
        </p:nvSpPr>
        <p:spPr>
          <a:xfrm>
            <a:off x="6580484" y="1338664"/>
            <a:ext cx="5199379" cy="5043848"/>
          </a:xfrm>
        </p:spPr>
        <p:txBody>
          <a:bodyPr>
            <a:normAutofit fontScale="77500" lnSpcReduction="20000"/>
          </a:bodyPr>
          <a:lstStyle/>
          <a:p>
            <a:pPr fontAlgn="t">
              <a:lnSpc>
                <a:spcPts val="1500"/>
              </a:lnSpc>
              <a:buNone/>
            </a:pPr>
            <a:r>
              <a:rPr lang="en-GB" b="1" dirty="0">
                <a:latin typeface="+mj-lt"/>
              </a:rPr>
              <a:t>Example Scenarios:</a:t>
            </a:r>
          </a:p>
          <a:p>
            <a:pPr fontAlgn="t">
              <a:lnSpc>
                <a:spcPts val="1500"/>
              </a:lnSpc>
              <a:buNone/>
            </a:pPr>
            <a:endParaRPr lang="en-GB" dirty="0">
              <a:latin typeface="+mj-lt"/>
            </a:endParaRPr>
          </a:p>
          <a:p>
            <a:pPr marL="457200" indent="-457200" fontAlgn="t">
              <a:lnSpc>
                <a:spcPts val="1500"/>
              </a:lnSpc>
              <a:buFont typeface="+mj-lt"/>
              <a:buAutoNum type="arabicPeriod"/>
            </a:pPr>
            <a:r>
              <a:rPr lang="en-GB" dirty="0">
                <a:latin typeface="+mj-lt"/>
              </a:rPr>
              <a:t>A friend’s sibling is driving you home but state they have had a drink.</a:t>
            </a:r>
          </a:p>
          <a:p>
            <a:pPr marL="457200" indent="-457200" fontAlgn="t">
              <a:lnSpc>
                <a:spcPts val="1500"/>
              </a:lnSpc>
              <a:buFont typeface="+mj-lt"/>
              <a:buAutoNum type="arabicPeriod"/>
            </a:pPr>
            <a:endParaRPr lang="en-GB" dirty="0">
              <a:latin typeface="+mj-lt"/>
            </a:endParaRPr>
          </a:p>
          <a:p>
            <a:pPr marL="457200" indent="-457200" fontAlgn="t">
              <a:lnSpc>
                <a:spcPts val="1500"/>
              </a:lnSpc>
              <a:buFont typeface="+mj-lt"/>
              <a:buAutoNum type="arabicPeriod"/>
            </a:pPr>
            <a:r>
              <a:rPr lang="en-GB" dirty="0">
                <a:latin typeface="+mj-lt"/>
              </a:rPr>
              <a:t>The driver is checking their phone at traffic lights.</a:t>
            </a:r>
          </a:p>
          <a:p>
            <a:pPr marL="457200" indent="-457200" fontAlgn="t">
              <a:lnSpc>
                <a:spcPts val="1500"/>
              </a:lnSpc>
              <a:buFont typeface="+mj-lt"/>
              <a:buAutoNum type="arabicPeriod"/>
            </a:pPr>
            <a:endParaRPr lang="en-GB" dirty="0">
              <a:latin typeface="+mj-lt"/>
            </a:endParaRPr>
          </a:p>
          <a:p>
            <a:pPr marL="457200" indent="-457200" fontAlgn="t">
              <a:lnSpc>
                <a:spcPts val="1500"/>
              </a:lnSpc>
              <a:buFont typeface="+mj-lt"/>
              <a:buAutoNum type="arabicPeriod"/>
            </a:pPr>
            <a:r>
              <a:rPr lang="en-GB" dirty="0">
                <a:latin typeface="+mj-lt"/>
              </a:rPr>
              <a:t>Loud music and shouting in the back seat.</a:t>
            </a:r>
          </a:p>
          <a:p>
            <a:pPr marL="457200" indent="-457200" fontAlgn="t">
              <a:lnSpc>
                <a:spcPts val="1500"/>
              </a:lnSpc>
              <a:buFont typeface="+mj-lt"/>
              <a:buAutoNum type="arabicPeriod"/>
            </a:pPr>
            <a:endParaRPr lang="en-GB" dirty="0">
              <a:latin typeface="+mj-lt"/>
            </a:endParaRPr>
          </a:p>
          <a:p>
            <a:pPr marL="457200" indent="-457200" fontAlgn="t">
              <a:lnSpc>
                <a:spcPts val="1500"/>
              </a:lnSpc>
              <a:buFont typeface="+mj-lt"/>
              <a:buAutoNum type="arabicPeriod"/>
            </a:pPr>
            <a:r>
              <a:rPr lang="en-GB" dirty="0">
                <a:latin typeface="+mj-lt"/>
              </a:rPr>
              <a:t>A driver is tired after a long day.</a:t>
            </a:r>
          </a:p>
          <a:p>
            <a:pPr marL="457200" indent="-457200" fontAlgn="t">
              <a:lnSpc>
                <a:spcPts val="1500"/>
              </a:lnSpc>
              <a:buFont typeface="+mj-lt"/>
              <a:buAutoNum type="arabicPeriod"/>
            </a:pPr>
            <a:endParaRPr lang="en-GB" dirty="0">
              <a:latin typeface="+mj-lt"/>
            </a:endParaRPr>
          </a:p>
          <a:p>
            <a:pPr marL="457200" indent="-457200" fontAlgn="t">
              <a:lnSpc>
                <a:spcPts val="1500"/>
              </a:lnSpc>
              <a:buFont typeface="+mj-lt"/>
              <a:buAutoNum type="arabicPeriod"/>
            </a:pPr>
            <a:r>
              <a:rPr lang="en-GB" dirty="0">
                <a:latin typeface="+mj-lt"/>
              </a:rPr>
              <a:t>You’re running late and the driver starts speeding.</a:t>
            </a:r>
          </a:p>
          <a:p>
            <a:pPr marL="457200" indent="-457200" fontAlgn="t">
              <a:lnSpc>
                <a:spcPts val="1500"/>
              </a:lnSpc>
              <a:buFont typeface="+mj-lt"/>
              <a:buAutoNum type="arabicPeriod"/>
            </a:pPr>
            <a:endParaRPr lang="en-GB" dirty="0">
              <a:latin typeface="+mj-lt"/>
            </a:endParaRPr>
          </a:p>
          <a:p>
            <a:pPr marL="457200" indent="-457200" fontAlgn="t">
              <a:lnSpc>
                <a:spcPts val="1500"/>
              </a:lnSpc>
              <a:buFont typeface="+mj-lt"/>
              <a:buAutoNum type="arabicPeriod"/>
            </a:pPr>
            <a:r>
              <a:rPr lang="en-GB" dirty="0">
                <a:latin typeface="+mj-lt"/>
              </a:rPr>
              <a:t>Your friend has been smoking cannabis at a house party but is also the designated driver.</a:t>
            </a:r>
          </a:p>
          <a:p>
            <a:endParaRPr lang="en-GB" dirty="0"/>
          </a:p>
        </p:txBody>
      </p:sp>
      <p:sp>
        <p:nvSpPr>
          <p:cNvPr id="10" name="Title 9">
            <a:extLst>
              <a:ext uri="{FF2B5EF4-FFF2-40B4-BE49-F238E27FC236}">
                <a16:creationId xmlns:a16="http://schemas.microsoft.com/office/drawing/2014/main" id="{3C0A33A2-6C5F-473A-A553-3903B21ADA42}"/>
              </a:ext>
            </a:extLst>
          </p:cNvPr>
          <p:cNvSpPr>
            <a:spLocks noGrp="1"/>
          </p:cNvSpPr>
          <p:nvPr>
            <p:ph type="title"/>
          </p:nvPr>
        </p:nvSpPr>
        <p:spPr>
          <a:xfrm>
            <a:off x="1381119" y="1528169"/>
            <a:ext cx="4640418" cy="4462273"/>
          </a:xfrm>
          <a:ln w="28575">
            <a:solidFill>
              <a:schemeClr val="tx1"/>
            </a:solidFill>
          </a:ln>
        </p:spPr>
        <p:txBody>
          <a:bodyPr>
            <a:normAutofit/>
          </a:bodyPr>
          <a:lstStyle/>
          <a:p>
            <a:pPr algn="ctr"/>
            <a:r>
              <a:rPr lang="en-GB" sz="3000" dirty="0"/>
              <a:t>Give an example to each table.</a:t>
            </a:r>
            <a:br>
              <a:rPr lang="en-GB" sz="3000" dirty="0"/>
            </a:br>
            <a:r>
              <a:rPr lang="en-GB" sz="3000" dirty="0"/>
              <a:t> Each table needs to state:</a:t>
            </a:r>
            <a:br>
              <a:rPr lang="en-GB" dirty="0"/>
            </a:br>
            <a:br>
              <a:rPr lang="en-GB" dirty="0"/>
            </a:br>
            <a:r>
              <a:rPr lang="en-GB" dirty="0"/>
              <a:t> </a:t>
            </a:r>
            <a:r>
              <a:rPr lang="en-GB" sz="2400" dirty="0"/>
              <a:t>The risk of each scenario.</a:t>
            </a:r>
            <a:br>
              <a:rPr lang="en-GB" sz="2400" dirty="0"/>
            </a:br>
            <a:br>
              <a:rPr lang="en-GB" sz="2400" dirty="0"/>
            </a:br>
            <a:r>
              <a:rPr lang="en-GB" sz="2400" dirty="0"/>
              <a:t> What is negative passenger response?</a:t>
            </a:r>
            <a:br>
              <a:rPr lang="en-GB" sz="2400" dirty="0"/>
            </a:br>
            <a:br>
              <a:rPr lang="en-GB" sz="2400" dirty="0"/>
            </a:br>
            <a:r>
              <a:rPr lang="en-GB" sz="2400" dirty="0"/>
              <a:t> What is positive passenger   reaction?</a:t>
            </a:r>
          </a:p>
        </p:txBody>
      </p:sp>
      <p:sp>
        <p:nvSpPr>
          <p:cNvPr id="11" name="Title 1">
            <a:extLst>
              <a:ext uri="{FF2B5EF4-FFF2-40B4-BE49-F238E27FC236}">
                <a16:creationId xmlns:a16="http://schemas.microsoft.com/office/drawing/2014/main" id="{4ABAB7F6-1440-BA62-142A-AFD378E27891}"/>
              </a:ext>
            </a:extLst>
          </p:cNvPr>
          <p:cNvSpPr txBox="1">
            <a:spLocks/>
          </p:cNvSpPr>
          <p:nvPr/>
        </p:nvSpPr>
        <p:spPr>
          <a:xfrm>
            <a:off x="1595127" y="100584"/>
            <a:ext cx="9150675" cy="1427585"/>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GB" dirty="0"/>
              <a:t>Task</a:t>
            </a:r>
            <a:endParaRPr lang="en-ZA" dirty="0"/>
          </a:p>
        </p:txBody>
      </p:sp>
      <p:pic>
        <p:nvPicPr>
          <p:cNvPr id="2" name="Picture 2" descr="Leicestershire County Council">
            <a:extLst>
              <a:ext uri="{FF2B5EF4-FFF2-40B4-BE49-F238E27FC236}">
                <a16:creationId xmlns:a16="http://schemas.microsoft.com/office/drawing/2014/main" id="{88EC505D-3924-A505-6BA3-838B3FB078A5}"/>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 Safety logo">
            <a:extLst>
              <a:ext uri="{FF2B5EF4-FFF2-40B4-BE49-F238E27FC236}">
                <a16:creationId xmlns:a16="http://schemas.microsoft.com/office/drawing/2014/main" id="{617ECBBA-177D-8B2B-A2D6-86FD253AA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51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B1B67-786E-0BDF-03A9-99C22AA7629F}"/>
              </a:ext>
            </a:extLst>
          </p:cNvPr>
          <p:cNvSpPr>
            <a:spLocks noGrp="1"/>
          </p:cNvSpPr>
          <p:nvPr>
            <p:ph type="title"/>
          </p:nvPr>
        </p:nvSpPr>
        <p:spPr>
          <a:xfrm>
            <a:off x="3622710" y="1078992"/>
            <a:ext cx="5338409" cy="4343399"/>
          </a:xfrm>
          <a:ln w="28575">
            <a:solidFill>
              <a:schemeClr val="tx1"/>
            </a:solidFill>
          </a:ln>
        </p:spPr>
        <p:txBody>
          <a:bodyPr>
            <a:normAutofit fontScale="90000"/>
          </a:bodyPr>
          <a:lstStyle/>
          <a:p>
            <a:pPr algn="ctr"/>
            <a:br>
              <a:rPr lang="en-GB" sz="4400" dirty="0"/>
            </a:br>
            <a:r>
              <a:rPr lang="en-GB" sz="4400" dirty="0"/>
              <a:t>Recap: </a:t>
            </a:r>
            <a:br>
              <a:rPr lang="en-GB" sz="4400" dirty="0"/>
            </a:br>
            <a:r>
              <a:rPr lang="en-GB" sz="4400" dirty="0"/>
              <a:t>State one thing you will do as a passenger to ensure you stay safe?</a:t>
            </a:r>
            <a:br>
              <a:rPr lang="en-GB" dirty="0"/>
            </a:br>
            <a:br>
              <a:rPr lang="en-GB" dirty="0"/>
            </a:br>
            <a:endParaRPr lang="en-GB" dirty="0"/>
          </a:p>
        </p:txBody>
      </p:sp>
      <p:sp>
        <p:nvSpPr>
          <p:cNvPr id="4" name="Slide Number Placeholder 3">
            <a:extLst>
              <a:ext uri="{FF2B5EF4-FFF2-40B4-BE49-F238E27FC236}">
                <a16:creationId xmlns:a16="http://schemas.microsoft.com/office/drawing/2014/main" id="{183ACA3C-8A78-C333-DF4B-82DD86EA7482}"/>
              </a:ext>
            </a:extLst>
          </p:cNvPr>
          <p:cNvSpPr>
            <a:spLocks noGrp="1"/>
          </p:cNvSpPr>
          <p:nvPr>
            <p:ph type="sldNum" sz="quarter" idx="15"/>
          </p:nvPr>
        </p:nvSpPr>
        <p:spPr/>
        <p:txBody>
          <a:bodyPr/>
          <a:lstStyle/>
          <a:p>
            <a:fld id="{18D65601-5AE2-46FC-B138-694DDD2B510D}" type="slidenum">
              <a:rPr lang="en-US" smtClean="0"/>
              <a:pPr/>
              <a:t>11</a:t>
            </a:fld>
            <a:endParaRPr lang="en-US" dirty="0"/>
          </a:p>
        </p:txBody>
      </p:sp>
      <p:pic>
        <p:nvPicPr>
          <p:cNvPr id="3" name="Picture 2" descr="Road Safety logo">
            <a:extLst>
              <a:ext uri="{FF2B5EF4-FFF2-40B4-BE49-F238E27FC236}">
                <a16:creationId xmlns:a16="http://schemas.microsoft.com/office/drawing/2014/main" id="{E03AE2B0-DD1D-AED5-33AC-5DEA9C4D1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icestershire County Council">
            <a:extLst>
              <a:ext uri="{FF2B5EF4-FFF2-40B4-BE49-F238E27FC236}">
                <a16:creationId xmlns:a16="http://schemas.microsoft.com/office/drawing/2014/main" id="{931F9629-04FB-7C54-8A36-7E7CC9ED75C3}"/>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3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3930186" y="-3167697"/>
            <a:ext cx="7406508" cy="5710288"/>
          </a:xfrm>
        </p:spPr>
        <p:txBody>
          <a:bodyPr/>
          <a:lstStyle/>
          <a:p>
            <a:r>
              <a:rPr lang="en-US" dirty="0"/>
              <a:t>Thank you</a:t>
            </a:r>
          </a:p>
        </p:txBody>
      </p:sp>
      <p:pic>
        <p:nvPicPr>
          <p:cNvPr id="6" name="Picture 5" descr="Road Safety logo">
            <a:extLst>
              <a:ext uri="{FF2B5EF4-FFF2-40B4-BE49-F238E27FC236}">
                <a16:creationId xmlns:a16="http://schemas.microsoft.com/office/drawing/2014/main" id="{405451EC-0A96-8282-6C15-42C2146F3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985" y="2706027"/>
            <a:ext cx="4385015" cy="29747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eicestershire County Council">
            <a:extLst>
              <a:ext uri="{FF2B5EF4-FFF2-40B4-BE49-F238E27FC236}">
                <a16:creationId xmlns:a16="http://schemas.microsoft.com/office/drawing/2014/main" id="{C3E78472-8E36-3589-75F1-FF4940B028D8}"/>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6532432" y="3597824"/>
            <a:ext cx="4804262" cy="143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370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7363-D7C2-0181-58B7-F83ED0AE2DF0}"/>
              </a:ext>
            </a:extLst>
          </p:cNvPr>
          <p:cNvSpPr>
            <a:spLocks noGrp="1"/>
          </p:cNvSpPr>
          <p:nvPr>
            <p:ph type="title"/>
          </p:nvPr>
        </p:nvSpPr>
        <p:spPr/>
        <p:txBody>
          <a:bodyPr/>
          <a:lstStyle/>
          <a:p>
            <a:r>
              <a:rPr lang="en-GB" dirty="0"/>
              <a:t>References </a:t>
            </a:r>
          </a:p>
        </p:txBody>
      </p:sp>
      <p:sp>
        <p:nvSpPr>
          <p:cNvPr id="3" name="Content Placeholder 2">
            <a:extLst>
              <a:ext uri="{FF2B5EF4-FFF2-40B4-BE49-F238E27FC236}">
                <a16:creationId xmlns:a16="http://schemas.microsoft.com/office/drawing/2014/main" id="{C0F5FE75-229C-B2C0-D90B-90F97ECB279D}"/>
              </a:ext>
            </a:extLst>
          </p:cNvPr>
          <p:cNvSpPr>
            <a:spLocks noGrp="1"/>
          </p:cNvSpPr>
          <p:nvPr>
            <p:ph sz="quarter" idx="10"/>
          </p:nvPr>
        </p:nvSpPr>
        <p:spPr/>
        <p:txBody>
          <a:bodyPr/>
          <a:lstStyle/>
          <a:p>
            <a:r>
              <a:rPr lang="en-GB" dirty="0"/>
              <a:t>Photo by amir graphy: </a:t>
            </a:r>
            <a:r>
              <a:rPr lang="en-GB" dirty="0">
                <a:hlinkClick r:id="rId2"/>
              </a:rPr>
              <a:t>https://www.pexels.com/photo/socks-with-flowers-18910081/</a:t>
            </a:r>
            <a:endParaRPr lang="en-GB" dirty="0"/>
          </a:p>
          <a:p>
            <a:r>
              <a:rPr lang="en-GB" dirty="0"/>
              <a:t>Photo by SALOMON BYUMA: </a:t>
            </a:r>
            <a:r>
              <a:rPr lang="en-GB" dirty="0">
                <a:hlinkClick r:id="rId3"/>
              </a:rPr>
              <a:t>https://www.pexels.com/photo/portrait-of-a-man-thinking-6650893/</a:t>
            </a:r>
            <a:endParaRPr lang="en-GB" dirty="0"/>
          </a:p>
          <a:p>
            <a:endParaRPr lang="en-GB" dirty="0"/>
          </a:p>
          <a:p>
            <a:endParaRPr lang="en-GB" dirty="0"/>
          </a:p>
        </p:txBody>
      </p:sp>
    </p:spTree>
    <p:extLst>
      <p:ext uri="{BB962C8B-B14F-4D97-AF65-F5344CB8AC3E}">
        <p14:creationId xmlns:p14="http://schemas.microsoft.com/office/powerpoint/2010/main" val="192967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55582" y="301781"/>
            <a:ext cx="4640418" cy="1584341"/>
          </a:xfrm>
        </p:spPr>
        <p:txBody>
          <a:bodyPr/>
          <a:lstStyle/>
          <a:p>
            <a:r>
              <a:rPr lang="en-US" dirty="0"/>
              <a:t>Learning Objectives:</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6123293" y="2437902"/>
            <a:ext cx="4841683" cy="3221677"/>
          </a:xfrm>
        </p:spPr>
        <p:txBody>
          <a:bodyPr>
            <a:noAutofit/>
          </a:bodyPr>
          <a:lstStyle/>
          <a:p>
            <a:pPr fontAlgn="base"/>
            <a:r>
              <a:rPr lang="en-US" sz="3000" dirty="0"/>
              <a:t>To identify the legal and social responsibility of a passenger to ensure safety during travelling independently.</a:t>
            </a:r>
          </a:p>
          <a:p>
            <a:pPr fontAlgn="base"/>
            <a:endParaRPr lang="en-US" sz="3000" dirty="0"/>
          </a:p>
          <a:p>
            <a:pPr fontAlgn="base"/>
            <a:r>
              <a:rPr lang="en-US" sz="3000" dirty="0"/>
              <a:t>To reflect on how we would act as a passenger in a dangerous situation</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pic>
        <p:nvPicPr>
          <p:cNvPr id="5" name="Picture 4">
            <a:extLst>
              <a:ext uri="{FF2B5EF4-FFF2-40B4-BE49-F238E27FC236}">
                <a16:creationId xmlns:a16="http://schemas.microsoft.com/office/drawing/2014/main" id="{093D9497-F3BB-CF22-47EE-F0A282746CB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444" r="43222"/>
          <a:stretch>
            <a:fillRect/>
          </a:stretch>
        </p:blipFill>
        <p:spPr>
          <a:xfrm flipH="1">
            <a:off x="1719298" y="2289918"/>
            <a:ext cx="3826120" cy="3517644"/>
          </a:xfrm>
          <a:prstGeom prst="rect">
            <a:avLst/>
          </a:prstGeom>
        </p:spPr>
      </p:pic>
      <p:pic>
        <p:nvPicPr>
          <p:cNvPr id="6" name="Picture 5" descr="Road Safety logo">
            <a:extLst>
              <a:ext uri="{FF2B5EF4-FFF2-40B4-BE49-F238E27FC236}">
                <a16:creationId xmlns:a16="http://schemas.microsoft.com/office/drawing/2014/main" id="{FD7D2CDE-1A68-7EB3-A7B3-88CA10A1F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5" y="6102955"/>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eicestershire County Council">
            <a:extLst>
              <a:ext uri="{FF2B5EF4-FFF2-40B4-BE49-F238E27FC236}">
                <a16:creationId xmlns:a16="http://schemas.microsoft.com/office/drawing/2014/main" id="{1978CED2-C645-06E4-D26E-8700580D4B6F}"/>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56456" y="6325882"/>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353827" y="1278295"/>
            <a:ext cx="5000318" cy="148170"/>
          </a:xfrm>
        </p:spPr>
        <p:txBody>
          <a:bodyPr>
            <a:normAutofit fontScale="90000"/>
          </a:bodyPr>
          <a:lstStyle/>
          <a:p>
            <a:r>
              <a:rPr lang="en-GB" u="sng" dirty="0"/>
              <a:t>What is social and legal responsibility?</a:t>
            </a:r>
            <a:endParaRPr lang="en-US" dirty="0"/>
          </a:p>
        </p:txBody>
      </p:sp>
      <p:sp>
        <p:nvSpPr>
          <p:cNvPr id="5" name="TextBox 4">
            <a:extLst>
              <a:ext uri="{FF2B5EF4-FFF2-40B4-BE49-F238E27FC236}">
                <a16:creationId xmlns:a16="http://schemas.microsoft.com/office/drawing/2014/main" id="{5D26B7A2-C064-876F-2FA9-F82C936C6C9B}"/>
              </a:ext>
            </a:extLst>
          </p:cNvPr>
          <p:cNvSpPr txBox="1"/>
          <p:nvPr/>
        </p:nvSpPr>
        <p:spPr>
          <a:xfrm>
            <a:off x="1353827" y="1794376"/>
            <a:ext cx="4334748" cy="4154984"/>
          </a:xfrm>
          <a:prstGeom prst="rect">
            <a:avLst/>
          </a:prstGeom>
          <a:noFill/>
        </p:spPr>
        <p:txBody>
          <a:bodyPr wrap="square">
            <a:spAutoFit/>
          </a:bodyPr>
          <a:lstStyle/>
          <a:p>
            <a:r>
              <a:rPr lang="en-GB" sz="2200" u="sng" dirty="0">
                <a:solidFill>
                  <a:schemeClr val="accent3">
                    <a:lumMod val="25000"/>
                  </a:schemeClr>
                </a:solidFill>
              </a:rPr>
              <a:t>Social responsibility</a:t>
            </a:r>
          </a:p>
          <a:p>
            <a:endParaRPr lang="en-GB" sz="2200" u="sng" dirty="0">
              <a:solidFill>
                <a:schemeClr val="accent3">
                  <a:lumMod val="25000"/>
                </a:schemeClr>
              </a:solidFill>
            </a:endParaRPr>
          </a:p>
          <a:p>
            <a:r>
              <a:rPr lang="en-GB" sz="2200" i="1" dirty="0"/>
              <a:t>Social Responsibility refers to the ethical obligation of individuals to act for the benefit of society.</a:t>
            </a:r>
          </a:p>
          <a:p>
            <a:endParaRPr lang="en-GB" sz="2200" u="sng" dirty="0">
              <a:solidFill>
                <a:schemeClr val="accent1">
                  <a:lumMod val="40000"/>
                  <a:lumOff val="60000"/>
                </a:schemeClr>
              </a:solidFill>
            </a:endParaRPr>
          </a:p>
          <a:p>
            <a:r>
              <a:rPr lang="en-GB" sz="2200" u="sng" dirty="0">
                <a:solidFill>
                  <a:schemeClr val="accent3">
                    <a:lumMod val="25000"/>
                  </a:schemeClr>
                </a:solidFill>
              </a:rPr>
              <a:t>Legal Responsibility</a:t>
            </a:r>
          </a:p>
          <a:p>
            <a:endParaRPr lang="en-GB" sz="2200" u="sng" dirty="0">
              <a:solidFill>
                <a:schemeClr val="accent1">
                  <a:lumMod val="40000"/>
                  <a:lumOff val="60000"/>
                </a:schemeClr>
              </a:solidFill>
            </a:endParaRPr>
          </a:p>
          <a:p>
            <a:r>
              <a:rPr lang="en-GB" sz="2200" i="1" dirty="0"/>
              <a:t>Legal responsibility means a duty placed on an individual to perform a task, imposed by law.</a:t>
            </a:r>
          </a:p>
        </p:txBody>
      </p:sp>
      <p:pic>
        <p:nvPicPr>
          <p:cNvPr id="9" name="Picture Placeholder 8">
            <a:extLst>
              <a:ext uri="{FF2B5EF4-FFF2-40B4-BE49-F238E27FC236}">
                <a16:creationId xmlns:a16="http://schemas.microsoft.com/office/drawing/2014/main" id="{3BBCC052-DDE1-75FC-F163-3A64CD1749A7}"/>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685" b="685"/>
          <a:stretch/>
        </p:blipFill>
        <p:spPr>
          <a:prstGeom prst="rect">
            <a:avLst/>
          </a:prstGeom>
        </p:spPr>
      </p:pic>
      <p:pic>
        <p:nvPicPr>
          <p:cNvPr id="10" name="Picture 9" descr="Road Safety logo">
            <a:extLst>
              <a:ext uri="{FF2B5EF4-FFF2-40B4-BE49-F238E27FC236}">
                <a16:creationId xmlns:a16="http://schemas.microsoft.com/office/drawing/2014/main" id="{8D4BCD5D-7393-BD87-4441-CE29995E9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eicestershire County Council">
            <a:extLst>
              <a:ext uri="{FF2B5EF4-FFF2-40B4-BE49-F238E27FC236}">
                <a16:creationId xmlns:a16="http://schemas.microsoft.com/office/drawing/2014/main" id="{BF4E3CBE-6AAF-48DC-4980-CF001C095BC1}"/>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220319"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18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B096-63F6-15F7-44E0-53295F5EB1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A5D7D0B-4D03-10F1-0FE6-9DAE7F77BFAD}"/>
              </a:ext>
            </a:extLst>
          </p:cNvPr>
          <p:cNvSpPr>
            <a:spLocks noGrp="1"/>
          </p:cNvSpPr>
          <p:nvPr>
            <p:ph type="title"/>
          </p:nvPr>
        </p:nvSpPr>
        <p:spPr>
          <a:xfrm>
            <a:off x="1317615" y="480199"/>
            <a:ext cx="4964671" cy="1440041"/>
          </a:xfrm>
        </p:spPr>
        <p:txBody>
          <a:bodyPr>
            <a:normAutofit fontScale="90000"/>
          </a:bodyPr>
          <a:lstStyle/>
          <a:p>
            <a:r>
              <a:rPr lang="en-US" sz="5000" dirty="0"/>
              <a:t>Passenger Responsibilities</a:t>
            </a:r>
          </a:p>
        </p:txBody>
      </p:sp>
      <p:sp>
        <p:nvSpPr>
          <p:cNvPr id="8" name="TextBox 7">
            <a:extLst>
              <a:ext uri="{FF2B5EF4-FFF2-40B4-BE49-F238E27FC236}">
                <a16:creationId xmlns:a16="http://schemas.microsoft.com/office/drawing/2014/main" id="{EEF7E36E-56A2-ACEC-1CEB-2DED1410EB26}"/>
              </a:ext>
            </a:extLst>
          </p:cNvPr>
          <p:cNvSpPr txBox="1"/>
          <p:nvPr/>
        </p:nvSpPr>
        <p:spPr>
          <a:xfrm>
            <a:off x="1463319" y="2461936"/>
            <a:ext cx="10097310" cy="1200329"/>
          </a:xfrm>
          <a:prstGeom prst="rect">
            <a:avLst/>
          </a:prstGeom>
          <a:noFill/>
        </p:spPr>
        <p:txBody>
          <a:bodyPr wrap="square">
            <a:spAutoFit/>
          </a:bodyPr>
          <a:lstStyle/>
          <a:p>
            <a:pPr marL="0" indent="0">
              <a:buNone/>
            </a:pPr>
            <a:r>
              <a:rPr lang="en-US" sz="2400" dirty="0">
                <a:solidFill>
                  <a:schemeClr val="accent2">
                    <a:lumMod val="40000"/>
                    <a:lumOff val="60000"/>
                  </a:schemeClr>
                </a:solidFill>
              </a:rPr>
              <a:t>Passengers have a legal and social duty to ensure safety during travel. This could be in a car or taxi, or on a bus, it is your role to act responsibly and promote responsible behaviour.</a:t>
            </a:r>
          </a:p>
        </p:txBody>
      </p:sp>
      <p:sp>
        <p:nvSpPr>
          <p:cNvPr id="9" name="TextBox 8">
            <a:extLst>
              <a:ext uri="{FF2B5EF4-FFF2-40B4-BE49-F238E27FC236}">
                <a16:creationId xmlns:a16="http://schemas.microsoft.com/office/drawing/2014/main" id="{BEE25615-E04D-14B8-5A6E-C6949EB3A17C}"/>
              </a:ext>
            </a:extLst>
          </p:cNvPr>
          <p:cNvSpPr txBox="1"/>
          <p:nvPr/>
        </p:nvSpPr>
        <p:spPr>
          <a:xfrm>
            <a:off x="3228405" y="4203961"/>
            <a:ext cx="6107762" cy="1200329"/>
          </a:xfrm>
          <a:prstGeom prst="rect">
            <a:avLst/>
          </a:prstGeom>
          <a:noFill/>
        </p:spPr>
        <p:txBody>
          <a:bodyPr wrap="none" rtlCol="0">
            <a:spAutoFit/>
          </a:bodyPr>
          <a:lstStyle/>
          <a:p>
            <a:pPr algn="ctr"/>
            <a:r>
              <a:rPr lang="en-GB" sz="2400" b="1" u="sng" dirty="0"/>
              <a:t>TASK: </a:t>
            </a:r>
          </a:p>
          <a:p>
            <a:r>
              <a:rPr lang="en-GB" sz="2400" dirty="0"/>
              <a:t>List things passengers do that help drivers</a:t>
            </a:r>
          </a:p>
          <a:p>
            <a:r>
              <a:rPr lang="en-GB" sz="2400" dirty="0"/>
              <a:t>List things passengers do that increase risk</a:t>
            </a:r>
          </a:p>
        </p:txBody>
      </p:sp>
      <p:pic>
        <p:nvPicPr>
          <p:cNvPr id="10" name="Picture 9" descr="Road Safety logo">
            <a:extLst>
              <a:ext uri="{FF2B5EF4-FFF2-40B4-BE49-F238E27FC236}">
                <a16:creationId xmlns:a16="http://schemas.microsoft.com/office/drawing/2014/main" id="{0311FF7C-6400-BBAB-E89E-61E4754F3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eicestershire County Council">
            <a:extLst>
              <a:ext uri="{FF2B5EF4-FFF2-40B4-BE49-F238E27FC236}">
                <a16:creationId xmlns:a16="http://schemas.microsoft.com/office/drawing/2014/main" id="{50647959-A173-96C4-DC68-5249D487DB49}"/>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220319"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11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279476" y="-297659"/>
            <a:ext cx="9150675" cy="1427585"/>
          </a:xfrm>
        </p:spPr>
        <p:txBody>
          <a:bodyPr/>
          <a:lstStyle/>
          <a:p>
            <a:r>
              <a:rPr lang="en-GB" dirty="0">
                <a:latin typeface="Segoe UI" panose="020B0502040204020203" pitchFamily="34" charset="0"/>
              </a:rPr>
              <a:t>Passenger Responsibilities</a:t>
            </a:r>
            <a:endParaRPr lang="en-ZA" dirty="0"/>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214196" y="965647"/>
            <a:ext cx="8102697" cy="6071761"/>
          </a:xfrm>
        </p:spPr>
        <p:txBody>
          <a:bodyPr>
            <a:normAutofit fontScale="55000" lnSpcReduction="20000"/>
          </a:bodyPr>
          <a:lstStyle/>
          <a:p>
            <a:r>
              <a:rPr lang="en-GB" sz="2900" b="1" dirty="0"/>
              <a:t>Wear seat belts</a:t>
            </a:r>
            <a:r>
              <a:rPr lang="en-GB" sz="2900" dirty="0"/>
              <a:t>, always.</a:t>
            </a:r>
          </a:p>
          <a:p>
            <a:r>
              <a:rPr lang="en-GB" sz="2900" b="1" dirty="0"/>
              <a:t>Phone away at night </a:t>
            </a:r>
            <a:r>
              <a:rPr lang="en-GB" sz="2900" dirty="0"/>
              <a:t>or turn facedown, as the glare from the screen can be distracting, as the drivers' eyes will divert to the light.</a:t>
            </a:r>
          </a:p>
          <a:p>
            <a:r>
              <a:rPr lang="en-GB" sz="2900" b="1" dirty="0"/>
              <a:t>Don’t get in a car if the driver has been drinking or taking drugs</a:t>
            </a:r>
            <a:r>
              <a:rPr lang="en-GB" sz="2900" dirty="0"/>
              <a:t>, call an Uber or parents instead.</a:t>
            </a:r>
          </a:p>
          <a:p>
            <a:r>
              <a:rPr lang="en-GB" sz="2900" b="1" dirty="0"/>
              <a:t>Avoid distracting the driver </a:t>
            </a:r>
            <a:r>
              <a:rPr lang="en-GB" sz="2900" dirty="0"/>
              <a:t>loud music/conversations, sudden movements, mobile phone use.</a:t>
            </a:r>
          </a:p>
          <a:p>
            <a:r>
              <a:rPr lang="en-GB" sz="2900" b="1" dirty="0"/>
              <a:t>Help navigate, </a:t>
            </a:r>
            <a:r>
              <a:rPr lang="en-GB" sz="2900" dirty="0"/>
              <a:t>take control of satnav, directions, so they can concentrate on driving. Speak up if you can see a danger emerging but don’t be a backseat driver, as this will add pressure and increase the likelihood of the person making mistakes.</a:t>
            </a:r>
          </a:p>
          <a:p>
            <a:r>
              <a:rPr lang="en-GB" sz="2900" b="1" dirty="0"/>
              <a:t>Sit still</a:t>
            </a:r>
            <a:r>
              <a:rPr lang="en-GB" sz="2900" dirty="0"/>
              <a:t>, try not to move around in the car while it is moving, feet on the floor not on the dash.</a:t>
            </a:r>
          </a:p>
          <a:p>
            <a:r>
              <a:rPr lang="en-GB" sz="2900" b="1" dirty="0"/>
              <a:t>Respect other passengers</a:t>
            </a:r>
            <a:r>
              <a:rPr lang="en-GB" sz="2900" dirty="0"/>
              <a:t> and maintain appropriate behaviour.</a:t>
            </a:r>
          </a:p>
          <a:p>
            <a:r>
              <a:rPr lang="en-GB" sz="2900" b="1" dirty="0"/>
              <a:t>Assist vulnerable passenger’s,</a:t>
            </a:r>
            <a:r>
              <a:rPr lang="en-GB" sz="2900" dirty="0"/>
              <a:t> elderly, disabled or young siblings, when safe to do so.</a:t>
            </a:r>
          </a:p>
          <a:p>
            <a:r>
              <a:rPr lang="en-GB" sz="2900" b="1" dirty="0"/>
              <a:t>Do not interfere with vehicle controls, </a:t>
            </a:r>
            <a:r>
              <a:rPr lang="en-GB" sz="2900" dirty="0"/>
              <a:t>handbrake, gear stick or steering wheel.</a:t>
            </a:r>
          </a:p>
          <a:p>
            <a:r>
              <a:rPr lang="en-GB" sz="2900" b="1" dirty="0"/>
              <a:t>Do not abuse others, </a:t>
            </a:r>
            <a:r>
              <a:rPr lang="en-GB" sz="2900" dirty="0"/>
              <a:t>no shouting out of windows.</a:t>
            </a:r>
          </a:p>
          <a:p>
            <a:r>
              <a:rPr lang="en-GB" sz="2900" b="1" dirty="0"/>
              <a:t>Following driver rules, </a:t>
            </a:r>
            <a:r>
              <a:rPr lang="en-GB" sz="2900" dirty="0"/>
              <a:t>take your rubbish out of the car when you leave.</a:t>
            </a:r>
          </a:p>
          <a:p>
            <a:r>
              <a:rPr lang="en-GB" sz="2900" b="1" dirty="0"/>
              <a:t>Speed – </a:t>
            </a:r>
            <a:r>
              <a:rPr lang="en-GB" sz="2900" dirty="0"/>
              <a:t>if they are going too fast then tell them – it’s your life at risk!</a:t>
            </a:r>
          </a:p>
          <a:p>
            <a:endParaRPr lang="en-US" dirty="0"/>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5</a:t>
            </a:fld>
            <a:endParaRPr lang="en-US" dirty="0"/>
          </a:p>
        </p:txBody>
      </p:sp>
      <p:pic>
        <p:nvPicPr>
          <p:cNvPr id="5" name="Picture 4" descr="Road Safety logo">
            <a:extLst>
              <a:ext uri="{FF2B5EF4-FFF2-40B4-BE49-F238E27FC236}">
                <a16:creationId xmlns:a16="http://schemas.microsoft.com/office/drawing/2014/main" id="{6BF293E1-2858-6098-89CD-35366DD7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38"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icestershire County Council">
            <a:extLst>
              <a:ext uri="{FF2B5EF4-FFF2-40B4-BE49-F238E27FC236}">
                <a16:creationId xmlns:a16="http://schemas.microsoft.com/office/drawing/2014/main" id="{2A5B9D42-077A-B4CE-C161-890F475A747D}"/>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97181" y="6349448"/>
            <a:ext cx="1235529" cy="369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C34AFA0-52A5-928A-45AB-DD412D904C0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99644" y="1497563"/>
            <a:ext cx="1287625" cy="1931437"/>
          </a:xfrm>
          <a:prstGeom prst="rect">
            <a:avLst/>
          </a:prstGeom>
        </p:spPr>
      </p:pic>
      <p:cxnSp>
        <p:nvCxnSpPr>
          <p:cNvPr id="12" name="Straight Connector 11">
            <a:extLst>
              <a:ext uri="{FF2B5EF4-FFF2-40B4-BE49-F238E27FC236}">
                <a16:creationId xmlns:a16="http://schemas.microsoft.com/office/drawing/2014/main" id="{75920C91-5713-6AD2-C99F-76B16CA5C5AA}"/>
              </a:ext>
              <a:ext uri="{C183D7F6-B498-43B3-948B-1728B52AA6E4}">
                <adec:decorative xmlns:adec="http://schemas.microsoft.com/office/drawing/2017/decorative" val="1"/>
              </a:ext>
            </a:extLst>
          </p:cNvPr>
          <p:cNvCxnSpPr/>
          <p:nvPr/>
        </p:nvCxnSpPr>
        <p:spPr>
          <a:xfrm>
            <a:off x="10177670" y="1497563"/>
            <a:ext cx="1719469" cy="1931437"/>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A1569D53-CE3B-4B07-16E1-D48F423C83A8}"/>
              </a:ext>
              <a:ext uri="{C183D7F6-B498-43B3-948B-1728B52AA6E4}">
                <adec:decorative xmlns:adec="http://schemas.microsoft.com/office/drawing/2017/decorative" val="1"/>
              </a:ext>
            </a:extLst>
          </p:cNvPr>
          <p:cNvCxnSpPr>
            <a:cxnSpLocks/>
          </p:cNvCxnSpPr>
          <p:nvPr/>
        </p:nvCxnSpPr>
        <p:spPr>
          <a:xfrm flipV="1">
            <a:off x="10293645" y="1497563"/>
            <a:ext cx="1497275" cy="1931437"/>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pic>
        <p:nvPicPr>
          <p:cNvPr id="17" name="Picture 16">
            <a:extLst>
              <a:ext uri="{FF2B5EF4-FFF2-40B4-BE49-F238E27FC236}">
                <a16:creationId xmlns:a16="http://schemas.microsoft.com/office/drawing/2014/main" id="{3439B3C7-3757-D230-81DF-24BD0A55832C}"/>
              </a:ext>
              <a:ext uri="{C183D7F6-B498-43B3-948B-1728B52AA6E4}">
                <adec:decorative xmlns:adec="http://schemas.microsoft.com/office/drawing/2017/decorative" val="1"/>
              </a:ext>
            </a:extLst>
          </p:cNvPr>
          <p:cNvPicPr>
            <a:picLocks noChangeAspect="1"/>
          </p:cNvPicPr>
          <p:nvPr/>
        </p:nvPicPr>
        <p:blipFill>
          <a:blip r:embed="rId6"/>
          <a:srcRect b="30725"/>
          <a:stretch>
            <a:fillRect/>
          </a:stretch>
        </p:blipFill>
        <p:spPr>
          <a:xfrm>
            <a:off x="9253124" y="3920885"/>
            <a:ext cx="2578093" cy="2678974"/>
          </a:xfrm>
          <a:prstGeom prst="rect">
            <a:avLst/>
          </a:prstGeom>
        </p:spPr>
      </p:pic>
      <p:sp>
        <p:nvSpPr>
          <p:cNvPr id="18" name="Heart 17">
            <a:extLst>
              <a:ext uri="{FF2B5EF4-FFF2-40B4-BE49-F238E27FC236}">
                <a16:creationId xmlns:a16="http://schemas.microsoft.com/office/drawing/2014/main" id="{6B3BB6AB-1D4E-50DD-1B01-41B54303130F}"/>
              </a:ext>
              <a:ext uri="{C183D7F6-B498-43B3-948B-1728B52AA6E4}">
                <adec:decorative xmlns:adec="http://schemas.microsoft.com/office/drawing/2017/decorative" val="1"/>
              </a:ext>
            </a:extLst>
          </p:cNvPr>
          <p:cNvSpPr/>
          <p:nvPr/>
        </p:nvSpPr>
        <p:spPr>
          <a:xfrm>
            <a:off x="9423112" y="5529454"/>
            <a:ext cx="1296677" cy="1012714"/>
          </a:xfrm>
          <a:prstGeom prst="hear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79229BB0-7B52-9098-3D69-965EB82ECB60}"/>
              </a:ext>
            </a:extLst>
          </p:cNvPr>
          <p:cNvSpPr txBox="1"/>
          <p:nvPr/>
        </p:nvSpPr>
        <p:spPr>
          <a:xfrm>
            <a:off x="9631132" y="5805199"/>
            <a:ext cx="1258645" cy="369332"/>
          </a:xfrm>
          <a:prstGeom prst="rect">
            <a:avLst/>
          </a:prstGeom>
          <a:noFill/>
        </p:spPr>
        <p:txBody>
          <a:bodyPr wrap="square" rtlCol="0">
            <a:spAutoFit/>
          </a:bodyPr>
          <a:lstStyle/>
          <a:p>
            <a:r>
              <a:rPr lang="en-GB" dirty="0">
                <a:solidFill>
                  <a:schemeClr val="accent4">
                    <a:lumMod val="20000"/>
                    <a:lumOff val="80000"/>
                  </a:schemeClr>
                </a:solidFill>
              </a:rPr>
              <a:t>Belt up</a:t>
            </a:r>
          </a:p>
        </p:txBody>
      </p:sp>
    </p:spTree>
    <p:extLst>
      <p:ext uri="{BB962C8B-B14F-4D97-AF65-F5344CB8AC3E}">
        <p14:creationId xmlns:p14="http://schemas.microsoft.com/office/powerpoint/2010/main" val="290615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F606B8-D15C-3916-2C66-49DEC593A3C2}"/>
              </a:ext>
            </a:extLst>
          </p:cNvPr>
          <p:cNvSpPr>
            <a:spLocks noGrp="1"/>
          </p:cNvSpPr>
          <p:nvPr>
            <p:ph type="body" sz="quarter" idx="12"/>
          </p:nvPr>
        </p:nvSpPr>
        <p:spPr>
          <a:xfrm>
            <a:off x="3611302" y="1089853"/>
            <a:ext cx="7604566" cy="4953205"/>
          </a:xfrm>
        </p:spPr>
        <p:txBody>
          <a:bodyPr>
            <a:noAutofit/>
          </a:bodyPr>
          <a:lstStyle/>
          <a:p>
            <a:pPr algn="just" fontAlgn="base"/>
            <a:r>
              <a:rPr lang="en-US" sz="1600" dirty="0"/>
              <a:t>As a passenger it is important to speak up, to prevent accidents and improve overall road safety.</a:t>
            </a:r>
          </a:p>
          <a:p>
            <a:pPr algn="just" fontAlgn="base"/>
            <a:endParaRPr lang="en-US" sz="1600" dirty="0"/>
          </a:p>
          <a:p>
            <a:pPr algn="just" fontAlgn="base"/>
            <a:r>
              <a:rPr lang="en-US" sz="1600" dirty="0"/>
              <a:t>Drink/drugs, seatbelts, phone usage and speed are biggest killers so speak up;</a:t>
            </a:r>
          </a:p>
          <a:p>
            <a:pPr algn="just" fontAlgn="base"/>
            <a:endParaRPr lang="en-US" sz="1600" dirty="0"/>
          </a:p>
          <a:p>
            <a:pPr marL="342900" indent="-342900" algn="just" fontAlgn="base">
              <a:buFont typeface="Arial" panose="020B0604020202020204" pitchFamily="34" charset="0"/>
              <a:buChar char="•"/>
            </a:pPr>
            <a:r>
              <a:rPr lang="en-GB" sz="1600" dirty="0"/>
              <a:t>Drink/Drug driving, tell them you're not getting in the car.</a:t>
            </a:r>
          </a:p>
          <a:p>
            <a:pPr algn="just" fontAlgn="base"/>
            <a:endParaRPr lang="en-GB" sz="1600" dirty="0"/>
          </a:p>
          <a:p>
            <a:pPr marL="342900" indent="-342900" algn="just" fontAlgn="base">
              <a:buFont typeface="Arial" panose="020B0604020202020204" pitchFamily="34" charset="0"/>
              <a:buChar char="•"/>
            </a:pPr>
            <a:r>
              <a:rPr lang="en-GB" sz="1600" dirty="0"/>
              <a:t>Speed, tell them to slow down and ask them to pull over.</a:t>
            </a:r>
          </a:p>
          <a:p>
            <a:pPr algn="just" fontAlgn="base"/>
            <a:endParaRPr lang="en-GB" sz="1600" dirty="0"/>
          </a:p>
          <a:p>
            <a:pPr marL="342900" indent="-342900" algn="just" fontAlgn="base">
              <a:buFont typeface="Arial" panose="020B0604020202020204" pitchFamily="34" charset="0"/>
              <a:buChar char="•"/>
            </a:pPr>
            <a:r>
              <a:rPr lang="en-GB" sz="1600" dirty="0"/>
              <a:t>Encourage them to put their phones away or ask them if you can help.</a:t>
            </a:r>
          </a:p>
          <a:p>
            <a:pPr algn="just" fontAlgn="base"/>
            <a:endParaRPr lang="en-GB" sz="1600" dirty="0"/>
          </a:p>
          <a:p>
            <a:pPr marL="342900" indent="-342900" algn="just" fontAlgn="base">
              <a:buFont typeface="Arial" panose="020B0604020202020204" pitchFamily="34" charset="0"/>
              <a:buChar char="•"/>
            </a:pPr>
            <a:r>
              <a:rPr lang="en-GB" sz="1600" dirty="0"/>
              <a:t>Ask them to put their seatbelt on!</a:t>
            </a:r>
          </a:p>
          <a:p>
            <a:pPr marL="342900" indent="-342900" algn="just" fontAlgn="base">
              <a:buFont typeface="Arial" panose="020B0604020202020204" pitchFamily="34" charset="0"/>
              <a:buChar char="•"/>
            </a:pPr>
            <a:endParaRPr lang="en-US" sz="1600" dirty="0"/>
          </a:p>
          <a:p>
            <a:pPr algn="just" fontAlgn="base"/>
            <a:r>
              <a:rPr lang="en-US" sz="1600" dirty="0"/>
              <a:t>Do so in a non-confrontational way.</a:t>
            </a:r>
          </a:p>
          <a:p>
            <a:pPr algn="just" fontAlgn="base"/>
            <a:endParaRPr lang="en-US" sz="1600" dirty="0"/>
          </a:p>
          <a:p>
            <a:pPr algn="just" fontAlgn="base"/>
            <a:r>
              <a:rPr lang="en-US" sz="1600" dirty="0"/>
              <a:t>You can either say you feel sick or need the toilet – the driver will then pull over. Once out of the car and it is calm, have a word and tell the driver you felt their driving was too fast or unsafe. </a:t>
            </a:r>
          </a:p>
          <a:p>
            <a:pPr algn="just" fontAlgn="base"/>
            <a:endParaRPr lang="en-US" sz="1600" dirty="0"/>
          </a:p>
          <a:p>
            <a:pPr algn="just" fontAlgn="base"/>
            <a:r>
              <a:rPr lang="en-US" sz="1600" dirty="0"/>
              <a:t>If you don’t feel confident to do this, text your parent/carer to let them know and ask them to pick you up.</a:t>
            </a:r>
          </a:p>
          <a:p>
            <a:pPr algn="just" fontAlgn="base"/>
            <a:endParaRPr lang="en-US" sz="1600" dirty="0"/>
          </a:p>
          <a:p>
            <a:pPr fontAlgn="base"/>
            <a:r>
              <a:rPr lang="en-US" sz="1600" b="1" dirty="0"/>
              <a:t>By not speaking out and not wanting to offend others, you could risk your life and those of your friends.</a:t>
            </a:r>
            <a:endParaRPr lang="en-GB" sz="1600" b="1" dirty="0"/>
          </a:p>
        </p:txBody>
      </p:sp>
      <p:pic>
        <p:nvPicPr>
          <p:cNvPr id="4" name="Picture 3">
            <a:extLst>
              <a:ext uri="{FF2B5EF4-FFF2-40B4-BE49-F238E27FC236}">
                <a16:creationId xmlns:a16="http://schemas.microsoft.com/office/drawing/2014/main" id="{AD016523-0F7E-4204-3A8D-EFD66DE2B696}"/>
              </a:ext>
              <a:ext uri="{C183D7F6-B498-43B3-948B-1728B52AA6E4}">
                <adec:decorative xmlns:adec="http://schemas.microsoft.com/office/drawing/2017/decorative" val="1"/>
              </a:ext>
            </a:extLst>
          </p:cNvPr>
          <p:cNvPicPr>
            <a:picLocks noChangeAspect="1"/>
          </p:cNvPicPr>
          <p:nvPr/>
        </p:nvPicPr>
        <p:blipFill>
          <a:blip r:embed="rId3"/>
          <a:srcRect l="19273" r="21560"/>
          <a:stretch>
            <a:fillRect/>
          </a:stretch>
        </p:blipFill>
        <p:spPr>
          <a:xfrm>
            <a:off x="1069859" y="1896673"/>
            <a:ext cx="2417670" cy="3064654"/>
          </a:xfrm>
          <a:prstGeom prst="rect">
            <a:avLst/>
          </a:prstGeom>
        </p:spPr>
      </p:pic>
      <p:pic>
        <p:nvPicPr>
          <p:cNvPr id="5" name="Picture 4" descr="Road Safety logo">
            <a:extLst>
              <a:ext uri="{FF2B5EF4-FFF2-40B4-BE49-F238E27FC236}">
                <a16:creationId xmlns:a16="http://schemas.microsoft.com/office/drawing/2014/main" id="{A9159297-5ECF-39FC-9C1C-C3C3F0415B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eicestershire County Council">
            <a:extLst>
              <a:ext uri="{FF2B5EF4-FFF2-40B4-BE49-F238E27FC236}">
                <a16:creationId xmlns:a16="http://schemas.microsoft.com/office/drawing/2014/main" id="{E95615D5-96FD-6EC0-E63F-1C8CCA685254}"/>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197181" y="6349448"/>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34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FB6B9-8DCB-930C-ACE1-8A4CAB8BF3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71F571-A97D-23E6-5D80-18B476813863}"/>
              </a:ext>
            </a:extLst>
          </p:cNvPr>
          <p:cNvSpPr>
            <a:spLocks noGrp="1"/>
          </p:cNvSpPr>
          <p:nvPr>
            <p:ph type="title"/>
          </p:nvPr>
        </p:nvSpPr>
        <p:spPr>
          <a:xfrm>
            <a:off x="1468815" y="503852"/>
            <a:ext cx="9150675" cy="1427585"/>
          </a:xfrm>
        </p:spPr>
        <p:txBody>
          <a:bodyPr/>
          <a:lstStyle/>
          <a:p>
            <a:r>
              <a:rPr lang="en-GB" dirty="0">
                <a:latin typeface="Segoe UI" panose="020B0502040204020203" pitchFamily="34" charset="0"/>
              </a:rPr>
              <a:t>Case Study</a:t>
            </a:r>
            <a:endParaRPr lang="en-ZA" dirty="0"/>
          </a:p>
        </p:txBody>
      </p:sp>
      <p:sp>
        <p:nvSpPr>
          <p:cNvPr id="3" name="Content Placeholder 2">
            <a:extLst>
              <a:ext uri="{FF2B5EF4-FFF2-40B4-BE49-F238E27FC236}">
                <a16:creationId xmlns:a16="http://schemas.microsoft.com/office/drawing/2014/main" id="{205705EC-A2E7-4B99-A65F-2199C6491FE7}"/>
              </a:ext>
            </a:extLst>
          </p:cNvPr>
          <p:cNvSpPr>
            <a:spLocks noGrp="1"/>
          </p:cNvSpPr>
          <p:nvPr>
            <p:ph sz="quarter" idx="12"/>
          </p:nvPr>
        </p:nvSpPr>
        <p:spPr>
          <a:xfrm>
            <a:off x="1381119" y="1824138"/>
            <a:ext cx="5682167" cy="4119463"/>
          </a:xfrm>
        </p:spPr>
        <p:txBody>
          <a:bodyPr>
            <a:normAutofit/>
          </a:bodyPr>
          <a:lstStyle/>
          <a:p>
            <a:pPr algn="just"/>
            <a:r>
              <a:rPr lang="en-GB" dirty="0"/>
              <a:t>A 15-year-old girl was a backseat passenger in a car which was involved in a head-on collision.</a:t>
            </a:r>
          </a:p>
          <a:p>
            <a:pPr algn="just"/>
            <a:r>
              <a:rPr lang="en-GB" dirty="0"/>
              <a:t>At the time of the accident, she was leaning over the backseat to get something from the boot. She had removed her seat belt and was flung forward, hitting the windscreen causing extensive facial injuries.</a:t>
            </a:r>
          </a:p>
          <a:p>
            <a:pPr algn="just"/>
            <a:r>
              <a:rPr lang="en-GB" dirty="0"/>
              <a:t>Her treatment involved a consultant dermatologist, an orthopaedic surgeon, physiotherapists, and a skin camouflage specialist, as well as cognitive behaviour treatment for PTSD.</a:t>
            </a:r>
          </a:p>
        </p:txBody>
      </p:sp>
      <p:sp>
        <p:nvSpPr>
          <p:cNvPr id="4" name="Slide Number Placeholder 3">
            <a:extLst>
              <a:ext uri="{FF2B5EF4-FFF2-40B4-BE49-F238E27FC236}">
                <a16:creationId xmlns:a16="http://schemas.microsoft.com/office/drawing/2014/main" id="{F7AB75FD-50E5-9F85-3AD4-BB32D258935E}"/>
              </a:ext>
            </a:extLst>
          </p:cNvPr>
          <p:cNvSpPr>
            <a:spLocks noGrp="1"/>
          </p:cNvSpPr>
          <p:nvPr>
            <p:ph type="sldNum" sz="quarter" idx="15"/>
          </p:nvPr>
        </p:nvSpPr>
        <p:spPr/>
        <p:txBody>
          <a:bodyPr/>
          <a:lstStyle/>
          <a:p>
            <a:fld id="{18D65601-5AE2-46FC-B138-694DDD2B510D}" type="slidenum">
              <a:rPr lang="en-US" smtClean="0"/>
              <a:pPr/>
              <a:t>7</a:t>
            </a:fld>
            <a:endParaRPr lang="en-US" dirty="0"/>
          </a:p>
        </p:txBody>
      </p:sp>
      <p:pic>
        <p:nvPicPr>
          <p:cNvPr id="5" name="Picture Placeholder 6">
            <a:extLst>
              <a:ext uri="{FF2B5EF4-FFF2-40B4-BE49-F238E27FC236}">
                <a16:creationId xmlns:a16="http://schemas.microsoft.com/office/drawing/2014/main" id="{46C2A681-21F5-E22F-F58F-D9D36F9345CD}"/>
              </a:ext>
              <a:ext uri="{C183D7F6-B498-43B3-948B-1728B52AA6E4}">
                <adec:decorative xmlns:adec="http://schemas.microsoft.com/office/drawing/2017/decorative" val="1"/>
              </a:ext>
            </a:extLst>
          </p:cNvPr>
          <p:cNvPicPr>
            <a:picLocks noChangeAspect="1"/>
          </p:cNvPicPr>
          <p:nvPr/>
        </p:nvPicPr>
        <p:blipFill>
          <a:blip r:embed="rId2"/>
          <a:srcRect t="18247" b="18247"/>
          <a:stretch/>
        </p:blipFill>
        <p:spPr>
          <a:xfrm>
            <a:off x="8214059" y="2478208"/>
            <a:ext cx="2713341" cy="2713341"/>
          </a:xfrm>
          <a:prstGeom prst="ellipse">
            <a:avLst/>
          </a:prstGeom>
        </p:spPr>
      </p:pic>
      <p:pic>
        <p:nvPicPr>
          <p:cNvPr id="6" name="Picture 5" descr="Road Safety logo">
            <a:extLst>
              <a:ext uri="{FF2B5EF4-FFF2-40B4-BE49-F238E27FC236}">
                <a16:creationId xmlns:a16="http://schemas.microsoft.com/office/drawing/2014/main" id="{32B42D81-9BB8-E18C-CC71-D01AF3815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eicestershire County Council">
            <a:extLst>
              <a:ext uri="{FF2B5EF4-FFF2-40B4-BE49-F238E27FC236}">
                <a16:creationId xmlns:a16="http://schemas.microsoft.com/office/drawing/2014/main" id="{69A5A88B-EC32-FA1A-1E59-4F07CE7C89A2}"/>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1197181" y="6349448"/>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69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81863-57F5-6CBD-B0AA-8F09C3E06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8C05CE-E93D-1335-9B8E-174D387147DE}"/>
              </a:ext>
            </a:extLst>
          </p:cNvPr>
          <p:cNvSpPr>
            <a:spLocks noGrp="1"/>
          </p:cNvSpPr>
          <p:nvPr>
            <p:ph type="title"/>
          </p:nvPr>
        </p:nvSpPr>
        <p:spPr>
          <a:xfrm>
            <a:off x="1381119" y="-588765"/>
            <a:ext cx="8237057" cy="3079105"/>
          </a:xfrm>
        </p:spPr>
        <p:txBody>
          <a:bodyPr/>
          <a:lstStyle/>
          <a:p>
            <a:r>
              <a:rPr lang="en-US" dirty="0"/>
              <a:t>Discussion and question time…</a:t>
            </a:r>
          </a:p>
        </p:txBody>
      </p:sp>
      <p:sp>
        <p:nvSpPr>
          <p:cNvPr id="3" name="Content Placeholder 2">
            <a:extLst>
              <a:ext uri="{FF2B5EF4-FFF2-40B4-BE49-F238E27FC236}">
                <a16:creationId xmlns:a16="http://schemas.microsoft.com/office/drawing/2014/main" id="{86CADF65-01E0-283D-784E-D9103D39CD55}"/>
              </a:ext>
            </a:extLst>
          </p:cNvPr>
          <p:cNvSpPr>
            <a:spLocks noGrp="1"/>
          </p:cNvSpPr>
          <p:nvPr>
            <p:ph sz="quarter" idx="12"/>
          </p:nvPr>
        </p:nvSpPr>
        <p:spPr>
          <a:xfrm>
            <a:off x="1381119" y="925935"/>
            <a:ext cx="5852394" cy="5407091"/>
          </a:xfrm>
        </p:spPr>
        <p:txBody>
          <a:bodyPr>
            <a:normAutofit/>
          </a:bodyPr>
          <a:lstStyle/>
          <a:p>
            <a:pPr marL="0" indent="0" algn="ctr">
              <a:buNone/>
            </a:pPr>
            <a:r>
              <a:rPr lang="en-GB" dirty="0"/>
              <a:t>If you were in this position, would you have done the same thing?</a:t>
            </a:r>
          </a:p>
          <a:p>
            <a:pPr marL="0" indent="0">
              <a:buNone/>
            </a:pPr>
            <a:r>
              <a:rPr lang="en-GB" dirty="0"/>
              <a:t> …it’s ok if you would have done this too.</a:t>
            </a:r>
          </a:p>
          <a:p>
            <a:r>
              <a:rPr lang="en-GB" sz="1800" dirty="0"/>
              <a:t>If asked, would you lean over the back seat?</a:t>
            </a:r>
          </a:p>
          <a:p>
            <a:r>
              <a:rPr lang="en-GB" sz="1800" dirty="0"/>
              <a:t>Would you feel confident to say no?</a:t>
            </a:r>
          </a:p>
          <a:p>
            <a:r>
              <a:rPr lang="en-GB" sz="1800" dirty="0"/>
              <a:t>What could you say to the person asking you?</a:t>
            </a:r>
          </a:p>
          <a:p>
            <a:r>
              <a:rPr lang="en-GB" sz="1800" dirty="0"/>
              <a:t>Is it worth doing, for the sake of risking your life or getting injured?</a:t>
            </a:r>
          </a:p>
          <a:p>
            <a:r>
              <a:rPr lang="en-GB" sz="1800" dirty="0"/>
              <a:t>Would you speak out as a passenger if you felt unsafe, yes or no? Why?</a:t>
            </a:r>
          </a:p>
          <a:p>
            <a:r>
              <a:rPr lang="en-GB" sz="1800" dirty="0"/>
              <a:t>As a driver bear in mind, if you ask a passenger to get something for you. The consequences can be huge.</a:t>
            </a:r>
          </a:p>
        </p:txBody>
      </p:sp>
      <p:sp>
        <p:nvSpPr>
          <p:cNvPr id="4" name="Slide Number Placeholder 3">
            <a:extLst>
              <a:ext uri="{FF2B5EF4-FFF2-40B4-BE49-F238E27FC236}">
                <a16:creationId xmlns:a16="http://schemas.microsoft.com/office/drawing/2014/main" id="{5B692F70-007B-F160-3F40-C72C30AF738C}"/>
              </a:ext>
            </a:extLst>
          </p:cNvPr>
          <p:cNvSpPr>
            <a:spLocks noGrp="1"/>
          </p:cNvSpPr>
          <p:nvPr>
            <p:ph type="sldNum" sz="quarter" idx="15"/>
          </p:nvPr>
        </p:nvSpPr>
        <p:spPr/>
        <p:txBody>
          <a:bodyPr/>
          <a:lstStyle/>
          <a:p>
            <a:fld id="{18D65601-5AE2-46FC-B138-694DDD2B510D}" type="slidenum">
              <a:rPr lang="en-US" smtClean="0"/>
              <a:pPr/>
              <a:t>8</a:t>
            </a:fld>
            <a:endParaRPr lang="en-US" dirty="0"/>
          </a:p>
        </p:txBody>
      </p:sp>
      <p:pic>
        <p:nvPicPr>
          <p:cNvPr id="7" name="Picture 6">
            <a:extLst>
              <a:ext uri="{FF2B5EF4-FFF2-40B4-BE49-F238E27FC236}">
                <a16:creationId xmlns:a16="http://schemas.microsoft.com/office/drawing/2014/main" id="{FC16E60C-B658-9993-4D65-DC897F81F0F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66462" y="1298150"/>
            <a:ext cx="3352991" cy="5022781"/>
          </a:xfrm>
          <a:prstGeom prst="rect">
            <a:avLst/>
          </a:prstGeom>
        </p:spPr>
      </p:pic>
      <p:pic>
        <p:nvPicPr>
          <p:cNvPr id="8" name="Picture 7" descr="Road Safety logo">
            <a:extLst>
              <a:ext uri="{FF2B5EF4-FFF2-40B4-BE49-F238E27FC236}">
                <a16:creationId xmlns:a16="http://schemas.microsoft.com/office/drawing/2014/main" id="{8B9A7D95-E58C-D923-C205-AB53340590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icestershire County Council">
            <a:extLst>
              <a:ext uri="{FF2B5EF4-FFF2-40B4-BE49-F238E27FC236}">
                <a16:creationId xmlns:a16="http://schemas.microsoft.com/office/drawing/2014/main" id="{0797BBA8-4CE7-958E-B5A2-E7A632BDF363}"/>
              </a:ext>
            </a:extLst>
          </p:cNvPr>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1197181" y="6349448"/>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525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814" y="503852"/>
            <a:ext cx="9808773" cy="1427585"/>
          </a:xfrm>
        </p:spPr>
        <p:txBody>
          <a:bodyPr/>
          <a:lstStyle/>
          <a:p>
            <a:pPr algn="ctr"/>
            <a:r>
              <a:rPr lang="en-GB" dirty="0"/>
              <a:t>Be a Passenger Prince/ss: Sit Back, Relax, and Stay Safe!</a:t>
            </a:r>
            <a:endParaRPr lang="en-ZA" dirty="0"/>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9</a:t>
            </a:fld>
            <a:endParaRPr lang="en-US" dirty="0"/>
          </a:p>
        </p:txBody>
      </p:sp>
      <p:pic>
        <p:nvPicPr>
          <p:cNvPr id="9" name="Content Placeholder 8">
            <a:extLst>
              <a:ext uri="{FF2B5EF4-FFF2-40B4-BE49-F238E27FC236}">
                <a16:creationId xmlns:a16="http://schemas.microsoft.com/office/drawing/2014/main" id="{90CA8347-426E-870E-D33B-270D8E1B9B5E}"/>
              </a:ext>
              <a:ext uri="{C183D7F6-B498-43B3-948B-1728B52AA6E4}">
                <adec:decorative xmlns:adec="http://schemas.microsoft.com/office/drawing/2017/decorative" val="1"/>
              </a:ext>
            </a:extLst>
          </p:cNvPr>
          <p:cNvPicPr>
            <a:picLocks noGrp="1" noChangeAspect="1"/>
          </p:cNvPicPr>
          <p:nvPr>
            <p:ph sz="quarter" idx="12"/>
          </p:nvPr>
        </p:nvPicPr>
        <p:blipFill>
          <a:blip r:embed="rId3"/>
          <a:srcRect l="23518" t="24861" r="18091"/>
          <a:stretch>
            <a:fillRect/>
          </a:stretch>
        </p:blipFill>
        <p:spPr>
          <a:xfrm>
            <a:off x="1468814" y="4014958"/>
            <a:ext cx="2061191" cy="2355979"/>
          </a:xfrm>
          <a:prstGeom prst="rect">
            <a:avLst/>
          </a:prstGeom>
        </p:spPr>
      </p:pic>
      <p:pic>
        <p:nvPicPr>
          <p:cNvPr id="10" name="Picture 9">
            <a:extLst>
              <a:ext uri="{FF2B5EF4-FFF2-40B4-BE49-F238E27FC236}">
                <a16:creationId xmlns:a16="http://schemas.microsoft.com/office/drawing/2014/main" id="{E1BE5501-6F12-2A8E-94A3-6A32944B81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396191" y="2057401"/>
            <a:ext cx="2061191" cy="2410282"/>
          </a:xfrm>
          <a:prstGeom prst="rect">
            <a:avLst/>
          </a:prstGeom>
        </p:spPr>
      </p:pic>
      <p:pic>
        <p:nvPicPr>
          <p:cNvPr id="8" name="Picture 7">
            <a:extLst>
              <a:ext uri="{FF2B5EF4-FFF2-40B4-BE49-F238E27FC236}">
                <a16:creationId xmlns:a16="http://schemas.microsoft.com/office/drawing/2014/main" id="{B72DD164-E671-3850-C3DA-D686B00DB1B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68814" y="2057401"/>
            <a:ext cx="1927377" cy="2355979"/>
          </a:xfrm>
          <a:prstGeom prst="rect">
            <a:avLst/>
          </a:prstGeom>
        </p:spPr>
      </p:pic>
      <p:pic>
        <p:nvPicPr>
          <p:cNvPr id="11" name="Picture 10">
            <a:extLst>
              <a:ext uri="{FF2B5EF4-FFF2-40B4-BE49-F238E27FC236}">
                <a16:creationId xmlns:a16="http://schemas.microsoft.com/office/drawing/2014/main" id="{49D0F433-8F55-2E9F-C342-88200277B16C}"/>
              </a:ext>
              <a:ext uri="{C183D7F6-B498-43B3-948B-1728B52AA6E4}">
                <adec:decorative xmlns:adec="http://schemas.microsoft.com/office/drawing/2017/decorative" val="1"/>
              </a:ext>
            </a:extLst>
          </p:cNvPr>
          <p:cNvPicPr>
            <a:picLocks noChangeAspect="1"/>
          </p:cNvPicPr>
          <p:nvPr/>
        </p:nvPicPr>
        <p:blipFill>
          <a:blip r:embed="rId6"/>
          <a:srcRect t="21250" b="9583"/>
          <a:stretch>
            <a:fillRect/>
          </a:stretch>
        </p:blipFill>
        <p:spPr>
          <a:xfrm>
            <a:off x="3396191" y="4413380"/>
            <a:ext cx="2061191" cy="1957557"/>
          </a:xfrm>
          <a:prstGeom prst="rect">
            <a:avLst/>
          </a:prstGeom>
        </p:spPr>
      </p:pic>
      <p:pic>
        <p:nvPicPr>
          <p:cNvPr id="14" name="Online Media 4" title="Passenger Prince">
            <a:hlinkClick r:id="" action="ppaction://media"/>
            <a:extLst>
              <a:ext uri="{FF2B5EF4-FFF2-40B4-BE49-F238E27FC236}">
                <a16:creationId xmlns:a16="http://schemas.microsoft.com/office/drawing/2014/main" id="{13434F6A-241D-3740-259A-4403F3F8830F}"/>
              </a:ext>
            </a:extLst>
          </p:cNvPr>
          <p:cNvPicPr>
            <a:picLocks noRot="1" noChangeAspect="1"/>
          </p:cNvPicPr>
          <p:nvPr>
            <a:videoFile r:link="rId1"/>
          </p:nvPr>
        </p:nvPicPr>
        <p:blipFill>
          <a:blip r:embed="rId7"/>
          <a:stretch>
            <a:fillRect/>
          </a:stretch>
        </p:blipFill>
        <p:spPr>
          <a:xfrm>
            <a:off x="6868581" y="2057401"/>
            <a:ext cx="3854605" cy="4407407"/>
          </a:xfrm>
          <a:prstGeom prst="rect">
            <a:avLst/>
          </a:prstGeom>
        </p:spPr>
      </p:pic>
      <p:pic>
        <p:nvPicPr>
          <p:cNvPr id="15" name="Picture 14" descr="Road Safety logo">
            <a:extLst>
              <a:ext uri="{FF2B5EF4-FFF2-40B4-BE49-F238E27FC236}">
                <a16:creationId xmlns:a16="http://schemas.microsoft.com/office/drawing/2014/main" id="{82CB0031-F765-30A3-8B7D-3C26D2C66A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34" y="6043058"/>
            <a:ext cx="1201285" cy="8149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eicestershire County Council">
            <a:extLst>
              <a:ext uri="{FF2B5EF4-FFF2-40B4-BE49-F238E27FC236}">
                <a16:creationId xmlns:a16="http://schemas.microsoft.com/office/drawing/2014/main" id="{AD1DBF80-F687-EADB-ACCB-9C5334338364}"/>
              </a:ext>
            </a:extLst>
          </p:cNvPr>
          <p:cNvPicPr>
            <a:picLocks noChangeAspect="1" noChangeArrowheads="1"/>
          </p:cNvPicPr>
          <p:nvPr/>
        </p:nvPicPr>
        <p:blipFill>
          <a:blip r:embed="rId9">
            <a:biLevel thresh="25000"/>
            <a:extLst>
              <a:ext uri="{28A0092B-C50C-407E-A947-70E740481C1C}">
                <a14:useLocalDpi xmlns:a14="http://schemas.microsoft.com/office/drawing/2010/main" val="0"/>
              </a:ext>
            </a:extLst>
          </a:blip>
          <a:srcRect/>
          <a:stretch>
            <a:fillRect/>
          </a:stretch>
        </p:blipFill>
        <p:spPr bwMode="auto">
          <a:xfrm>
            <a:off x="1196973" y="6410969"/>
            <a:ext cx="1235529" cy="36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8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E0208-DBD5-43E1-AC6B-D2AD9623F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DD27D0-5B6E-4A0E-95B2-BB37F9D88615}">
  <ds:schemaRefs>
    <ds:schemaRef ds:uri="16c05727-aa75-4e4a-9b5f-8a80a1165891"/>
    <ds:schemaRef ds:uri="http://purl.org/dc/dcmitype/"/>
    <ds:schemaRef ds:uri="http://schemas.openxmlformats.org/package/2006/metadata/core-properties"/>
    <ds:schemaRef ds:uri="http://purl.org/dc/elements/1.1/"/>
    <ds:schemaRef ds:uri="http://schemas.microsoft.com/office/2006/metadata/properties"/>
    <ds:schemaRef ds:uri="http://schemas.microsoft.com/sharepoint/v3"/>
    <ds:schemaRef ds:uri="http://schemas.microsoft.com/office/infopath/2007/PartnerControls"/>
    <ds:schemaRef ds:uri="http://schemas.microsoft.com/office/2006/documentManagement/types"/>
    <ds:schemaRef ds:uri="230e9df3-be65-4c73-a93b-d1236ebd677e"/>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A98CD342-50C4-441F-B4A3-7D5ADB05713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539</TotalTime>
  <Words>977</Words>
  <Application>Microsoft Office PowerPoint</Application>
  <PresentationFormat>Widescreen</PresentationFormat>
  <Paragraphs>99</Paragraphs>
  <Slides>13</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Segoe UI</vt:lpstr>
      <vt:lpstr>Tisa Offc Serif Pro</vt:lpstr>
      <vt:lpstr>Univers Light</vt:lpstr>
      <vt:lpstr>Custom</vt:lpstr>
      <vt:lpstr>PowerPoint Presentation</vt:lpstr>
      <vt:lpstr>Learning Objectives:</vt:lpstr>
      <vt:lpstr>What is social and legal responsibility?</vt:lpstr>
      <vt:lpstr>Passenger Responsibilities</vt:lpstr>
      <vt:lpstr>Passenger Responsibilities</vt:lpstr>
      <vt:lpstr>PowerPoint Presentation</vt:lpstr>
      <vt:lpstr>Case Study</vt:lpstr>
      <vt:lpstr>Discussion and question time…</vt:lpstr>
      <vt:lpstr>Be a Passenger Prince/ss: Sit Back, Relax, and Stay Safe!</vt:lpstr>
      <vt:lpstr>Give an example to each table.  Each table needs to state:   The risk of each scenario.   What is negative passenger response?   What is positive passenger   reaction?</vt:lpstr>
      <vt:lpstr> Recap:  State one thing you will do as a passenger to ensure you stay safe?  </vt:lpstr>
      <vt:lpstr>Thank you</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Education - Year 11 Lesson</dc:title>
  <dc:creator>LeicestershireCountyCouncil@leics.onmicrosoft.com</dc:creator>
  <cp:lastModifiedBy>Zena Chana</cp:lastModifiedBy>
  <cp:revision>13</cp:revision>
  <dcterms:created xsi:type="dcterms:W3CDTF">2026-01-06T11:09:43Z</dcterms:created>
  <dcterms:modified xsi:type="dcterms:W3CDTF">2026-04-01T13:36:15Z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