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22" r:id="rId5"/>
    <p:sldId id="321" r:id="rId6"/>
    <p:sldId id="320" r:id="rId7"/>
    <p:sldId id="318" r:id="rId8"/>
    <p:sldId id="317" r:id="rId9"/>
    <p:sldId id="316" r:id="rId10"/>
    <p:sldId id="315" r:id="rId11"/>
    <p:sldId id="314" r:id="rId12"/>
    <p:sldId id="312" r:id="rId13"/>
    <p:sldId id="313" r:id="rId14"/>
    <p:sldId id="324" r:id="rId15"/>
    <p:sldId id="328" r:id="rId16"/>
    <p:sldId id="323" r:id="rId17"/>
    <p:sldId id="325" r:id="rId18"/>
    <p:sldId id="326" r:id="rId19"/>
    <p:sldId id="327" r:id="rId20"/>
    <p:sldId id="310" r:id="rId21"/>
    <p:sldId id="331" r:id="rId22"/>
    <p:sldId id="330" r:id="rId23"/>
    <p:sldId id="33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B5C"/>
    <a:srgbClr val="FFC15B"/>
    <a:srgbClr val="F8311C"/>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712FD0-8FC6-BD00-AA7B-8E651BE3F099}" v="1" dt="2026-01-06T09:20:37.302"/>
    <p1510:client id="{9F6CCFA1-9A40-48BE-A682-BC1D7ED3A369}" v="1461" dt="2026-01-06T11:09:01.778"/>
  </p1510:revLst>
</p1510:revInfo>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81818" autoAdjust="0"/>
  </p:normalViewPr>
  <p:slideViewPr>
    <p:cSldViewPr snapToGrid="0">
      <p:cViewPr varScale="1">
        <p:scale>
          <a:sx n="48" d="100"/>
          <a:sy n="48" d="100"/>
        </p:scale>
        <p:origin x="1468" y="40"/>
      </p:cViewPr>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7B1FC-1E89-4944-AC5D-9887BBA65CFC}"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EC1B8696-C604-4E8C-8671-C88BFD92CD5E}">
      <dgm:prSet custT="1"/>
      <dgm:spPr/>
      <dgm:t>
        <a:bodyPr/>
        <a:lstStyle/>
        <a:p>
          <a:r>
            <a:rPr lang="en-US" altLang="en-US" sz="2600" dirty="0"/>
            <a:t>Identify key road safety principles and risks when learning to drive.</a:t>
          </a:r>
          <a:endParaRPr lang="en-US" sz="2600" dirty="0"/>
        </a:p>
      </dgm:t>
    </dgm:pt>
    <dgm:pt modelId="{99CD3492-210F-4604-8EA5-CC90EA256451}" type="parTrans" cxnId="{43BA833C-3073-41FA-93BD-53EBFEC24C38}">
      <dgm:prSet/>
      <dgm:spPr/>
      <dgm:t>
        <a:bodyPr/>
        <a:lstStyle/>
        <a:p>
          <a:endParaRPr lang="en-US"/>
        </a:p>
      </dgm:t>
    </dgm:pt>
    <dgm:pt modelId="{278F6332-B938-4F97-A6AE-850D592D6A19}" type="sibTrans" cxnId="{43BA833C-3073-41FA-93BD-53EBFEC24C38}">
      <dgm:prSet/>
      <dgm:spPr/>
      <dgm:t>
        <a:bodyPr/>
        <a:lstStyle/>
        <a:p>
          <a:endParaRPr lang="en-US"/>
        </a:p>
      </dgm:t>
    </dgm:pt>
    <dgm:pt modelId="{C3D81E34-088C-40A9-A507-A21CBB19712F}">
      <dgm:prSet custT="1"/>
      <dgm:spPr/>
      <dgm:t>
        <a:bodyPr/>
        <a:lstStyle/>
        <a:p>
          <a:r>
            <a:rPr lang="en-US" altLang="en-US" sz="2600" dirty="0"/>
            <a:t>Recognise the impact of distractions, peer pressure and poor decisions.</a:t>
          </a:r>
          <a:endParaRPr lang="en-US" sz="2600" dirty="0"/>
        </a:p>
      </dgm:t>
    </dgm:pt>
    <dgm:pt modelId="{2C699625-BBE7-4ACF-AB31-1EBB7270577E}" type="parTrans" cxnId="{AF436F3C-EA6A-472A-AB87-CC9723CF1400}">
      <dgm:prSet/>
      <dgm:spPr/>
      <dgm:t>
        <a:bodyPr/>
        <a:lstStyle/>
        <a:p>
          <a:endParaRPr lang="en-US"/>
        </a:p>
      </dgm:t>
    </dgm:pt>
    <dgm:pt modelId="{A636E648-5C84-4F6D-BC61-95584F954CB0}" type="sibTrans" cxnId="{AF436F3C-EA6A-472A-AB87-CC9723CF1400}">
      <dgm:prSet/>
      <dgm:spPr/>
      <dgm:t>
        <a:bodyPr/>
        <a:lstStyle/>
        <a:p>
          <a:endParaRPr lang="en-US"/>
        </a:p>
      </dgm:t>
    </dgm:pt>
    <dgm:pt modelId="{99DC0C4B-EA54-4BD4-9074-97F5BF208859}">
      <dgm:prSet custT="1"/>
      <dgm:spPr/>
      <dgm:t>
        <a:bodyPr/>
        <a:lstStyle/>
        <a:p>
          <a:r>
            <a:rPr lang="en-US" altLang="en-US" sz="2600" dirty="0"/>
            <a:t>To develop confidence in making safe choices on the road.</a:t>
          </a:r>
          <a:endParaRPr lang="en-US" sz="2600" dirty="0"/>
        </a:p>
      </dgm:t>
    </dgm:pt>
    <dgm:pt modelId="{59FB56E2-FC0A-4448-B0B2-5E89C092FAB2}" type="parTrans" cxnId="{B7B08423-B08E-46D9-BABB-E068E4F77AA8}">
      <dgm:prSet/>
      <dgm:spPr/>
      <dgm:t>
        <a:bodyPr/>
        <a:lstStyle/>
        <a:p>
          <a:endParaRPr lang="en-US"/>
        </a:p>
      </dgm:t>
    </dgm:pt>
    <dgm:pt modelId="{D5A391C4-775E-49EC-B356-AE93CB41801E}" type="sibTrans" cxnId="{B7B08423-B08E-46D9-BABB-E068E4F77AA8}">
      <dgm:prSet/>
      <dgm:spPr/>
      <dgm:t>
        <a:bodyPr/>
        <a:lstStyle/>
        <a:p>
          <a:endParaRPr lang="en-US"/>
        </a:p>
      </dgm:t>
    </dgm:pt>
    <dgm:pt modelId="{729DDBB8-C6FB-4A4F-AAE6-5F0179A9FCFE}" type="pres">
      <dgm:prSet presAssocID="{3C07B1FC-1E89-4944-AC5D-9887BBA65CFC}" presName="vert0" presStyleCnt="0">
        <dgm:presLayoutVars>
          <dgm:dir/>
          <dgm:animOne val="branch"/>
          <dgm:animLvl val="lvl"/>
        </dgm:presLayoutVars>
      </dgm:prSet>
      <dgm:spPr/>
    </dgm:pt>
    <dgm:pt modelId="{4131B175-9607-46D9-8148-CDE2057469B6}" type="pres">
      <dgm:prSet presAssocID="{EC1B8696-C604-4E8C-8671-C88BFD92CD5E}" presName="thickLine" presStyleLbl="alignNode1" presStyleIdx="0" presStyleCnt="3"/>
      <dgm:spPr/>
    </dgm:pt>
    <dgm:pt modelId="{3FFD3433-DDDA-4FBA-ADE8-1DB3153C34B5}" type="pres">
      <dgm:prSet presAssocID="{EC1B8696-C604-4E8C-8671-C88BFD92CD5E}" presName="horz1" presStyleCnt="0"/>
      <dgm:spPr/>
    </dgm:pt>
    <dgm:pt modelId="{664995F6-ABE3-40D0-9B40-430FACB6131C}" type="pres">
      <dgm:prSet presAssocID="{EC1B8696-C604-4E8C-8671-C88BFD92CD5E}" presName="tx1" presStyleLbl="revTx" presStyleIdx="0" presStyleCnt="3"/>
      <dgm:spPr/>
    </dgm:pt>
    <dgm:pt modelId="{F1C55DC4-CAFB-436B-8A7B-A11E21C42F81}" type="pres">
      <dgm:prSet presAssocID="{EC1B8696-C604-4E8C-8671-C88BFD92CD5E}" presName="vert1" presStyleCnt="0"/>
      <dgm:spPr/>
    </dgm:pt>
    <dgm:pt modelId="{A25BCDF3-8469-4BA3-A0E2-0398C8C7D6A5}" type="pres">
      <dgm:prSet presAssocID="{C3D81E34-088C-40A9-A507-A21CBB19712F}" presName="thickLine" presStyleLbl="alignNode1" presStyleIdx="1" presStyleCnt="3"/>
      <dgm:spPr/>
    </dgm:pt>
    <dgm:pt modelId="{F9AEB96B-BF9F-4D8D-9A9A-56ACA50ADF3B}" type="pres">
      <dgm:prSet presAssocID="{C3D81E34-088C-40A9-A507-A21CBB19712F}" presName="horz1" presStyleCnt="0"/>
      <dgm:spPr/>
    </dgm:pt>
    <dgm:pt modelId="{3F1F7647-FF43-421C-AD12-ED4D19B703B9}" type="pres">
      <dgm:prSet presAssocID="{C3D81E34-088C-40A9-A507-A21CBB19712F}" presName="tx1" presStyleLbl="revTx" presStyleIdx="1" presStyleCnt="3"/>
      <dgm:spPr/>
    </dgm:pt>
    <dgm:pt modelId="{898ADB53-47A7-4B47-B06C-93BD9D6E03C4}" type="pres">
      <dgm:prSet presAssocID="{C3D81E34-088C-40A9-A507-A21CBB19712F}" presName="vert1" presStyleCnt="0"/>
      <dgm:spPr/>
    </dgm:pt>
    <dgm:pt modelId="{7A19560F-705B-4AF8-93D7-B89B0C0305F4}" type="pres">
      <dgm:prSet presAssocID="{99DC0C4B-EA54-4BD4-9074-97F5BF208859}" presName="thickLine" presStyleLbl="alignNode1" presStyleIdx="2" presStyleCnt="3"/>
      <dgm:spPr/>
    </dgm:pt>
    <dgm:pt modelId="{1BCF6B83-DA4D-4F65-9B86-8AAFBF9F1F50}" type="pres">
      <dgm:prSet presAssocID="{99DC0C4B-EA54-4BD4-9074-97F5BF208859}" presName="horz1" presStyleCnt="0"/>
      <dgm:spPr/>
    </dgm:pt>
    <dgm:pt modelId="{119FB2A4-D975-4FB7-BD83-F9C69A4B8133}" type="pres">
      <dgm:prSet presAssocID="{99DC0C4B-EA54-4BD4-9074-97F5BF208859}" presName="tx1" presStyleLbl="revTx" presStyleIdx="2" presStyleCnt="3"/>
      <dgm:spPr/>
    </dgm:pt>
    <dgm:pt modelId="{CB9064E8-3CE0-480E-9D58-1E58AE1298AE}" type="pres">
      <dgm:prSet presAssocID="{99DC0C4B-EA54-4BD4-9074-97F5BF208859}" presName="vert1" presStyleCnt="0"/>
      <dgm:spPr/>
    </dgm:pt>
  </dgm:ptLst>
  <dgm:cxnLst>
    <dgm:cxn modelId="{6E8A3814-DB79-4E92-B094-4B40AAAEF95B}" type="presOf" srcId="{C3D81E34-088C-40A9-A507-A21CBB19712F}" destId="{3F1F7647-FF43-421C-AD12-ED4D19B703B9}" srcOrd="0" destOrd="0" presId="urn:microsoft.com/office/officeart/2008/layout/LinedList"/>
    <dgm:cxn modelId="{B7B08423-B08E-46D9-BABB-E068E4F77AA8}" srcId="{3C07B1FC-1E89-4944-AC5D-9887BBA65CFC}" destId="{99DC0C4B-EA54-4BD4-9074-97F5BF208859}" srcOrd="2" destOrd="0" parTransId="{59FB56E2-FC0A-4448-B0B2-5E89C092FAB2}" sibTransId="{D5A391C4-775E-49EC-B356-AE93CB41801E}"/>
    <dgm:cxn modelId="{AF35ED30-BA19-420C-9FBD-83395727DC90}" type="presOf" srcId="{99DC0C4B-EA54-4BD4-9074-97F5BF208859}" destId="{119FB2A4-D975-4FB7-BD83-F9C69A4B8133}" srcOrd="0" destOrd="0" presId="urn:microsoft.com/office/officeart/2008/layout/LinedList"/>
    <dgm:cxn modelId="{AF436F3C-EA6A-472A-AB87-CC9723CF1400}" srcId="{3C07B1FC-1E89-4944-AC5D-9887BBA65CFC}" destId="{C3D81E34-088C-40A9-A507-A21CBB19712F}" srcOrd="1" destOrd="0" parTransId="{2C699625-BBE7-4ACF-AB31-1EBB7270577E}" sibTransId="{A636E648-5C84-4F6D-BC61-95584F954CB0}"/>
    <dgm:cxn modelId="{43BA833C-3073-41FA-93BD-53EBFEC24C38}" srcId="{3C07B1FC-1E89-4944-AC5D-9887BBA65CFC}" destId="{EC1B8696-C604-4E8C-8671-C88BFD92CD5E}" srcOrd="0" destOrd="0" parTransId="{99CD3492-210F-4604-8EA5-CC90EA256451}" sibTransId="{278F6332-B938-4F97-A6AE-850D592D6A19}"/>
    <dgm:cxn modelId="{3FDFE7B2-81B3-47E0-8946-387FECDA1CF9}" type="presOf" srcId="{EC1B8696-C604-4E8C-8671-C88BFD92CD5E}" destId="{664995F6-ABE3-40D0-9B40-430FACB6131C}" srcOrd="0" destOrd="0" presId="urn:microsoft.com/office/officeart/2008/layout/LinedList"/>
    <dgm:cxn modelId="{F9887AE0-9D9A-4921-9B0F-DC8C5AD41D9B}" type="presOf" srcId="{3C07B1FC-1E89-4944-AC5D-9887BBA65CFC}" destId="{729DDBB8-C6FB-4A4F-AAE6-5F0179A9FCFE}" srcOrd="0" destOrd="0" presId="urn:microsoft.com/office/officeart/2008/layout/LinedList"/>
    <dgm:cxn modelId="{2478123B-42BE-46E6-9F66-62F28A7AF75A}" type="presParOf" srcId="{729DDBB8-C6FB-4A4F-AAE6-5F0179A9FCFE}" destId="{4131B175-9607-46D9-8148-CDE2057469B6}" srcOrd="0" destOrd="0" presId="urn:microsoft.com/office/officeart/2008/layout/LinedList"/>
    <dgm:cxn modelId="{02A8006D-DA5A-4A73-9958-C0AB012BF8AD}" type="presParOf" srcId="{729DDBB8-C6FB-4A4F-AAE6-5F0179A9FCFE}" destId="{3FFD3433-DDDA-4FBA-ADE8-1DB3153C34B5}" srcOrd="1" destOrd="0" presId="urn:microsoft.com/office/officeart/2008/layout/LinedList"/>
    <dgm:cxn modelId="{77CFB10C-7723-49B1-B897-EB1A926907BB}" type="presParOf" srcId="{3FFD3433-DDDA-4FBA-ADE8-1DB3153C34B5}" destId="{664995F6-ABE3-40D0-9B40-430FACB6131C}" srcOrd="0" destOrd="0" presId="urn:microsoft.com/office/officeart/2008/layout/LinedList"/>
    <dgm:cxn modelId="{767700DE-E5F5-4852-82C3-E5E01E20D3B5}" type="presParOf" srcId="{3FFD3433-DDDA-4FBA-ADE8-1DB3153C34B5}" destId="{F1C55DC4-CAFB-436B-8A7B-A11E21C42F81}" srcOrd="1" destOrd="0" presId="urn:microsoft.com/office/officeart/2008/layout/LinedList"/>
    <dgm:cxn modelId="{D4ED3F95-7674-4237-8B16-93C34B7B91A2}" type="presParOf" srcId="{729DDBB8-C6FB-4A4F-AAE6-5F0179A9FCFE}" destId="{A25BCDF3-8469-4BA3-A0E2-0398C8C7D6A5}" srcOrd="2" destOrd="0" presId="urn:microsoft.com/office/officeart/2008/layout/LinedList"/>
    <dgm:cxn modelId="{04C42F02-70FE-4356-B5EA-CFAABC29F74F}" type="presParOf" srcId="{729DDBB8-C6FB-4A4F-AAE6-5F0179A9FCFE}" destId="{F9AEB96B-BF9F-4D8D-9A9A-56ACA50ADF3B}" srcOrd="3" destOrd="0" presId="urn:microsoft.com/office/officeart/2008/layout/LinedList"/>
    <dgm:cxn modelId="{FF9288DC-A330-4ECA-9D4E-50FBB7A54F62}" type="presParOf" srcId="{F9AEB96B-BF9F-4D8D-9A9A-56ACA50ADF3B}" destId="{3F1F7647-FF43-421C-AD12-ED4D19B703B9}" srcOrd="0" destOrd="0" presId="urn:microsoft.com/office/officeart/2008/layout/LinedList"/>
    <dgm:cxn modelId="{B94D6B4E-7A2E-4E41-A469-2C911657816A}" type="presParOf" srcId="{F9AEB96B-BF9F-4D8D-9A9A-56ACA50ADF3B}" destId="{898ADB53-47A7-4B47-B06C-93BD9D6E03C4}" srcOrd="1" destOrd="0" presId="urn:microsoft.com/office/officeart/2008/layout/LinedList"/>
    <dgm:cxn modelId="{0953D5BD-6F28-45AA-82BF-CA84ACDD61D0}" type="presParOf" srcId="{729DDBB8-C6FB-4A4F-AAE6-5F0179A9FCFE}" destId="{7A19560F-705B-4AF8-93D7-B89B0C0305F4}" srcOrd="4" destOrd="0" presId="urn:microsoft.com/office/officeart/2008/layout/LinedList"/>
    <dgm:cxn modelId="{2ADF27C6-7BAD-4977-87B2-98C054E918AF}" type="presParOf" srcId="{729DDBB8-C6FB-4A4F-AAE6-5F0179A9FCFE}" destId="{1BCF6B83-DA4D-4F65-9B86-8AAFBF9F1F50}" srcOrd="5" destOrd="0" presId="urn:microsoft.com/office/officeart/2008/layout/LinedList"/>
    <dgm:cxn modelId="{0B7C3BD4-FB0C-4BC0-AB2F-E50371B7EFE8}" type="presParOf" srcId="{1BCF6B83-DA4D-4F65-9B86-8AAFBF9F1F50}" destId="{119FB2A4-D975-4FB7-BD83-F9C69A4B8133}" srcOrd="0" destOrd="0" presId="urn:microsoft.com/office/officeart/2008/layout/LinedList"/>
    <dgm:cxn modelId="{EE3A6A23-29EA-4BE8-A5E4-FED1B717B76E}" type="presParOf" srcId="{1BCF6B83-DA4D-4F65-9B86-8AAFBF9F1F50}" destId="{CB9064E8-3CE0-480E-9D58-1E58AE1298A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1B175-9607-46D9-8148-CDE2057469B6}">
      <dsp:nvSpPr>
        <dsp:cNvPr id="0" name=""/>
        <dsp:cNvSpPr/>
      </dsp:nvSpPr>
      <dsp:spPr>
        <a:xfrm>
          <a:off x="0" y="2011"/>
          <a:ext cx="59117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64995F6-ABE3-40D0-9B40-430FACB6131C}">
      <dsp:nvSpPr>
        <dsp:cNvPr id="0" name=""/>
        <dsp:cNvSpPr/>
      </dsp:nvSpPr>
      <dsp:spPr>
        <a:xfrm>
          <a:off x="0" y="2011"/>
          <a:ext cx="5911701" cy="137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altLang="en-US" sz="2600" kern="1200" dirty="0"/>
            <a:t>Identify key road safety principles and risks when learning to drive.</a:t>
          </a:r>
          <a:endParaRPr lang="en-US" sz="2600" kern="1200" dirty="0"/>
        </a:p>
      </dsp:txBody>
      <dsp:txXfrm>
        <a:off x="0" y="2011"/>
        <a:ext cx="5911701" cy="1371813"/>
      </dsp:txXfrm>
    </dsp:sp>
    <dsp:sp modelId="{A25BCDF3-8469-4BA3-A0E2-0398C8C7D6A5}">
      <dsp:nvSpPr>
        <dsp:cNvPr id="0" name=""/>
        <dsp:cNvSpPr/>
      </dsp:nvSpPr>
      <dsp:spPr>
        <a:xfrm>
          <a:off x="0" y="1373824"/>
          <a:ext cx="59117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F1F7647-FF43-421C-AD12-ED4D19B703B9}">
      <dsp:nvSpPr>
        <dsp:cNvPr id="0" name=""/>
        <dsp:cNvSpPr/>
      </dsp:nvSpPr>
      <dsp:spPr>
        <a:xfrm>
          <a:off x="0" y="1373824"/>
          <a:ext cx="5911701" cy="137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altLang="en-US" sz="2600" kern="1200" dirty="0"/>
            <a:t>Recognise the impact of distractions, peer pressure and poor decisions.</a:t>
          </a:r>
          <a:endParaRPr lang="en-US" sz="2600" kern="1200" dirty="0"/>
        </a:p>
      </dsp:txBody>
      <dsp:txXfrm>
        <a:off x="0" y="1373824"/>
        <a:ext cx="5911701" cy="1371813"/>
      </dsp:txXfrm>
    </dsp:sp>
    <dsp:sp modelId="{7A19560F-705B-4AF8-93D7-B89B0C0305F4}">
      <dsp:nvSpPr>
        <dsp:cNvPr id="0" name=""/>
        <dsp:cNvSpPr/>
      </dsp:nvSpPr>
      <dsp:spPr>
        <a:xfrm>
          <a:off x="0" y="2745638"/>
          <a:ext cx="59117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19FB2A4-D975-4FB7-BD83-F9C69A4B8133}">
      <dsp:nvSpPr>
        <dsp:cNvPr id="0" name=""/>
        <dsp:cNvSpPr/>
      </dsp:nvSpPr>
      <dsp:spPr>
        <a:xfrm>
          <a:off x="0" y="2745638"/>
          <a:ext cx="5911701" cy="137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altLang="en-US" sz="2600" kern="1200" dirty="0"/>
            <a:t>To develop confidence in making safe choices on the road.</a:t>
          </a:r>
          <a:endParaRPr lang="en-US" sz="2600" kern="1200" dirty="0"/>
        </a:p>
      </dsp:txBody>
      <dsp:txXfrm>
        <a:off x="0" y="2745638"/>
        <a:ext cx="5911701" cy="13718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4/1/2026</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4/1/2026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dirty="0"/>
          </a:p>
        </p:txBody>
      </p:sp>
    </p:spTree>
    <p:extLst>
      <p:ext uri="{BB962C8B-B14F-4D97-AF65-F5344CB8AC3E}">
        <p14:creationId xmlns:p14="http://schemas.microsoft.com/office/powerpoint/2010/main" val="86906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ps://www.youtube.com/watch?v=SdQRkmdhwJs</a:t>
            </a:r>
          </a:p>
          <a:p>
            <a:endParaRPr lang="en-GB" dirty="0"/>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dirty="0"/>
          </a:p>
        </p:txBody>
      </p:sp>
    </p:spTree>
    <p:extLst>
      <p:ext uri="{BB962C8B-B14F-4D97-AF65-F5344CB8AC3E}">
        <p14:creationId xmlns:p14="http://schemas.microsoft.com/office/powerpoint/2010/main" val="164343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2162275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https://www.youtube.com/watch?v=k0qwhFvC8lY</a:t>
            </a:r>
          </a:p>
        </p:txBody>
      </p:sp>
      <p:sp>
        <p:nvSpPr>
          <p:cNvPr id="4" name="Slide Number Placeholder 3"/>
          <p:cNvSpPr>
            <a:spLocks noGrp="1"/>
          </p:cNvSpPr>
          <p:nvPr>
            <p:ph type="sldNum" sz="quarter" idx="5"/>
          </p:nvPr>
        </p:nvSpPr>
        <p:spPr/>
        <p:txBody>
          <a:bodyPr/>
          <a:lstStyle/>
          <a:p>
            <a:fld id="{C37D7554-D10C-4E29-B8E6-BB7111FA614F}" type="slidenum">
              <a:rPr lang="en-US" smtClean="0"/>
              <a:t>6</a:t>
            </a:fld>
            <a:endParaRPr lang="en-US" dirty="0"/>
          </a:p>
        </p:txBody>
      </p:sp>
    </p:spTree>
    <p:extLst>
      <p:ext uri="{BB962C8B-B14F-4D97-AF65-F5344CB8AC3E}">
        <p14:creationId xmlns:p14="http://schemas.microsoft.com/office/powerpoint/2010/main" val="3818843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7D7554-D10C-4E29-B8E6-BB7111FA614F}" type="slidenum">
              <a:rPr lang="en-US" smtClean="0"/>
              <a:t>7</a:t>
            </a:fld>
            <a:endParaRPr lang="en-US" dirty="0"/>
          </a:p>
        </p:txBody>
      </p:sp>
    </p:spTree>
    <p:extLst>
      <p:ext uri="{BB962C8B-B14F-4D97-AF65-F5344CB8AC3E}">
        <p14:creationId xmlns:p14="http://schemas.microsoft.com/office/powerpoint/2010/main" val="1730956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https://www.youtube.com/shorts/6ghF14Y5jjk</a:t>
            </a:r>
          </a:p>
          <a:p>
            <a:endParaRPr lang="en-GB" dirty="0"/>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2372892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https://www.youtube.com/watch?v=rvvveKDQfGk</a:t>
            </a:r>
          </a:p>
          <a:p>
            <a:endParaRPr lang="en-GB" dirty="0"/>
          </a:p>
        </p:txBody>
      </p:sp>
      <p:sp>
        <p:nvSpPr>
          <p:cNvPr id="4" name="Slide Number Placeholder 3"/>
          <p:cNvSpPr>
            <a:spLocks noGrp="1"/>
          </p:cNvSpPr>
          <p:nvPr>
            <p:ph type="sldNum" sz="quarter" idx="5"/>
          </p:nvPr>
        </p:nvSpPr>
        <p:spPr/>
        <p:txBody>
          <a:bodyPr/>
          <a:lstStyle/>
          <a:p>
            <a:fld id="{C37D7554-D10C-4E29-B8E6-BB7111FA614F}" type="slidenum">
              <a:rPr lang="en-US" smtClean="0"/>
              <a:t>13</a:t>
            </a:fld>
            <a:endParaRPr lang="en-US" dirty="0"/>
          </a:p>
        </p:txBody>
      </p:sp>
    </p:spTree>
    <p:extLst>
      <p:ext uri="{BB962C8B-B14F-4D97-AF65-F5344CB8AC3E}">
        <p14:creationId xmlns:p14="http://schemas.microsoft.com/office/powerpoint/2010/main" val="359379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emotion did you feel?</a:t>
            </a:r>
          </a:p>
          <a:p>
            <a:endParaRPr lang="en-GB" dirty="0"/>
          </a:p>
          <a:p>
            <a:r>
              <a:rPr lang="en-GB" dirty="0"/>
              <a:t>Ask the learners if they brushed it off, as ‘yes, it’s sad, but that would never happen to me’? Give an example of where it could happen to them, friend driving to fast, boyfriend/girlfriend showing not knowing the road, driving to fast. https://www.leicestermercury.co.uk/news/local-news/teenage-dies-after-leicestershire-village-10772024 – link to local story.</a:t>
            </a:r>
          </a:p>
          <a:p>
            <a:endParaRPr lang="en-GB" dirty="0"/>
          </a:p>
          <a:p>
            <a:r>
              <a:rPr lang="en-GB" dirty="0"/>
              <a:t>To keep others safe, even if I want to show off, to protect those who are vulnerable, also cyclist, pedestrians as the car can cause so much damage to these people using the road. Also think about, young, elderly, additional needs.</a:t>
            </a:r>
          </a:p>
          <a:p>
            <a:endParaRPr lang="en-GB" dirty="0"/>
          </a:p>
          <a:p>
            <a:r>
              <a:rPr lang="en-GB" dirty="0"/>
              <a:t>Financial cost – NHS, fire, police services, damage to road, damage to car, if you work or go to school impact on this? Cost to parents, time off work?</a:t>
            </a:r>
          </a:p>
          <a:p>
            <a:endParaRPr lang="en-GB" dirty="0"/>
          </a:p>
          <a:p>
            <a:r>
              <a:rPr lang="en-GB" sz="1200" b="1" dirty="0">
                <a:solidFill>
                  <a:schemeClr val="accent6">
                    <a:lumMod val="75000"/>
                  </a:schemeClr>
                </a:solidFill>
              </a:rPr>
              <a:t>Emotional/Phycological impact – on both them, the person in the car, or the pedestrian, their parents, friends, school?  Depression, anxiety, PTSD</a:t>
            </a:r>
          </a:p>
          <a:p>
            <a:endParaRPr lang="en-GB" sz="1200" b="1" dirty="0">
              <a:solidFill>
                <a:schemeClr val="accent6">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6">
                    <a:lumMod val="75000"/>
                  </a:schemeClr>
                </a:solidFill>
              </a:rPr>
              <a:t>Discuss: Should repeat offenders have a complete ban on driving? Would stop them being able to hurt others, but what about impact on their ability to work, if they are isolated could this </a:t>
            </a:r>
            <a:r>
              <a:rPr lang="en-GB" sz="1200" b="1">
                <a:solidFill>
                  <a:schemeClr val="accent6">
                    <a:lumMod val="75000"/>
                  </a:schemeClr>
                </a:solidFill>
              </a:rPr>
              <a:t>cause other issues?</a:t>
            </a:r>
            <a:endParaRPr lang="en-GB" sz="1200" b="1" dirty="0">
              <a:solidFill>
                <a:schemeClr val="accent6">
                  <a:lumMod val="75000"/>
                </a:schemeClr>
              </a:solidFill>
            </a:endParaRPr>
          </a:p>
          <a:p>
            <a:endParaRPr lang="en-GB" dirty="0"/>
          </a:p>
        </p:txBody>
      </p:sp>
      <p:sp>
        <p:nvSpPr>
          <p:cNvPr id="4" name="Slide Number Placeholder 3"/>
          <p:cNvSpPr>
            <a:spLocks noGrp="1"/>
          </p:cNvSpPr>
          <p:nvPr>
            <p:ph type="sldNum" sz="quarter" idx="5"/>
          </p:nvPr>
        </p:nvSpPr>
        <p:spPr/>
        <p:txBody>
          <a:bodyPr/>
          <a:lstStyle/>
          <a:p>
            <a:fld id="{C37D7554-D10C-4E29-B8E6-BB7111FA614F}" type="slidenum">
              <a:rPr lang="en-US" smtClean="0"/>
              <a:t>14</a:t>
            </a:fld>
            <a:endParaRPr lang="en-US" dirty="0"/>
          </a:p>
        </p:txBody>
      </p:sp>
    </p:spTree>
    <p:extLst>
      <p:ext uri="{BB962C8B-B14F-4D97-AF65-F5344CB8AC3E}">
        <p14:creationId xmlns:p14="http://schemas.microsoft.com/office/powerpoint/2010/main" val="146558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https://www.youtube.com/shorts/RKlEgCiYdRw</a:t>
            </a:r>
          </a:p>
          <a:p>
            <a:endParaRPr lang="en-GB" dirty="0"/>
          </a:p>
        </p:txBody>
      </p:sp>
      <p:sp>
        <p:nvSpPr>
          <p:cNvPr id="4" name="Slide Number Placeholder 3"/>
          <p:cNvSpPr>
            <a:spLocks noGrp="1"/>
          </p:cNvSpPr>
          <p:nvPr>
            <p:ph type="sldNum" sz="quarter" idx="5"/>
          </p:nvPr>
        </p:nvSpPr>
        <p:spPr/>
        <p:txBody>
          <a:bodyPr/>
          <a:lstStyle/>
          <a:p>
            <a:fld id="{C37D7554-D10C-4E29-B8E6-BB7111FA614F}" type="slidenum">
              <a:rPr lang="en-US" smtClean="0"/>
              <a:t>17</a:t>
            </a:fld>
            <a:endParaRPr lang="en-US" dirty="0"/>
          </a:p>
        </p:txBody>
      </p:sp>
    </p:spTree>
    <p:extLst>
      <p:ext uri="{BB962C8B-B14F-4D97-AF65-F5344CB8AC3E}">
        <p14:creationId xmlns:p14="http://schemas.microsoft.com/office/powerpoint/2010/main" val="389568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dirty="0"/>
              <a:t>Click icon to add table</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0929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8528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dirty="0"/>
              <a:t>Click icon to add table</a:t>
            </a:r>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69135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dirty="0"/>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74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2772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dirty="0"/>
              <a:t>Click icon to add picture</a:t>
            </a:r>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dirty="0"/>
              <a:t>Click icon to add picture</a:t>
            </a:r>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3227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3735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dirty="0"/>
              <a:t>Click to add subtitle</a:t>
            </a:r>
          </a:p>
        </p:txBody>
      </p:sp>
    </p:spTree>
    <p:extLst>
      <p:ext uri="{BB962C8B-B14F-4D97-AF65-F5344CB8AC3E}">
        <p14:creationId xmlns:p14="http://schemas.microsoft.com/office/powerpoint/2010/main" val="2069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617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1423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dirty="0"/>
              <a:t>Click icon to add picture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2" r:id="rId12"/>
    <p:sldLayoutId id="214748368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0.xml"/><Relationship Id="rId1" Type="http://schemas.openxmlformats.org/officeDocument/2006/relationships/video" Target="https://www.youtube.com/embed/8v1A54CLF5E?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video" Target="https://www.youtube.com/embed/rvvveKDQfGk?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0.xml"/><Relationship Id="rId1" Type="http://schemas.openxmlformats.org/officeDocument/2006/relationships/video" Target="https://www.youtube.com/embed/QbrYzezp7e8?feature=oembed"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16.sv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video" Target="https://www.youtube.com/embed/RKlEgCiYdRw?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shorts/6ghF14Y5jjk" TargetMode="External"/><Relationship Id="rId13" Type="http://schemas.openxmlformats.org/officeDocument/2006/relationships/image" Target="../media/image2.png"/><Relationship Id="rId3" Type="http://schemas.openxmlformats.org/officeDocument/2006/relationships/hyperlink" Target="https://www.youtube.com/watch?v=-FD0C-xEXhI" TargetMode="External"/><Relationship Id="rId7" Type="http://schemas.openxmlformats.org/officeDocument/2006/relationships/hyperlink" Target="https://www.youtube.com/shorts/8v1A54CLF5E" TargetMode="External"/><Relationship Id="rId12" Type="http://schemas.openxmlformats.org/officeDocument/2006/relationships/image" Target="../media/image1.png"/><Relationship Id="rId2" Type="http://schemas.openxmlformats.org/officeDocument/2006/relationships/hyperlink" Target="https://www.pexels.com/photo/female-driver-using-smartphone-in-car-4061593/" TargetMode="External"/><Relationship Id="rId1" Type="http://schemas.openxmlformats.org/officeDocument/2006/relationships/slideLayout" Target="../slideLayouts/slideLayout8.xml"/><Relationship Id="rId6" Type="http://schemas.openxmlformats.org/officeDocument/2006/relationships/hyperlink" Target="https://www.youtube.com/watch?v=rvvveKDQfGk" TargetMode="External"/><Relationship Id="rId11" Type="http://schemas.openxmlformats.org/officeDocument/2006/relationships/hyperlink" Target="https://www.pexels.com/photo/colorful-letters-spelling-goals-on-orange-background-32370321/" TargetMode="External"/><Relationship Id="rId5" Type="http://schemas.openxmlformats.org/officeDocument/2006/relationships/hyperlink" Target="https://www.youtube.com/watch?v=QbrYzezp7e8" TargetMode="External"/><Relationship Id="rId10" Type="http://schemas.openxmlformats.org/officeDocument/2006/relationships/hyperlink" Target="https://www.youtube.com/watch?v=SdQRkmdhwJs" TargetMode="External"/><Relationship Id="rId4" Type="http://schemas.openxmlformats.org/officeDocument/2006/relationships/hyperlink" Target="https://www.youtube.com/shorts/RKlEgCiYdRw" TargetMode="External"/><Relationship Id="rId9" Type="http://schemas.openxmlformats.org/officeDocument/2006/relationships/hyperlink" Target="https://www.youtube.com/watch?v=0-oXBCb-Cw8"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ideo" Target="https://www.youtube.com/embed/SdQRkmdhwJs?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k0qwhFvC8lY?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video" Target="https://www.youtube.com/embed/0-oXBCb-Cw8?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video" Target="https://www.youtube.com/embed/6ghF14Y5jjk?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889129" y="3177553"/>
            <a:ext cx="10413741" cy="2681549"/>
          </a:xfrm>
        </p:spPr>
        <p:txBody>
          <a:bodyPr anchor="b">
            <a:normAutofit/>
          </a:bodyPr>
          <a:lstStyle/>
          <a:p>
            <a:r>
              <a:rPr lang="en-US" altLang="en-US" sz="6000" dirty="0"/>
              <a:t>It’s not just you; it’s them!</a:t>
            </a:r>
            <a:br>
              <a:rPr lang="en-US" altLang="en-US" sz="6000" dirty="0"/>
            </a:br>
            <a:r>
              <a:rPr lang="en-US" altLang="en-US" sz="6000" dirty="0"/>
              <a:t>Future Drivers</a:t>
            </a:r>
            <a:br>
              <a:rPr lang="en-US" sz="5000" dirty="0"/>
            </a:br>
            <a:endParaRPr lang="en-US" sz="5000" dirty="0"/>
          </a:p>
        </p:txBody>
      </p:sp>
      <p:pic>
        <p:nvPicPr>
          <p:cNvPr id="4" name="Picture 3" descr="Road Safety Logo">
            <a:extLst>
              <a:ext uri="{FF2B5EF4-FFF2-40B4-BE49-F238E27FC236}">
                <a16:creationId xmlns:a16="http://schemas.microsoft.com/office/drawing/2014/main" id="{03370DC8-7400-2A40-2513-FF2795245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4" y="6043058"/>
            <a:ext cx="1201285" cy="8149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eicestershire County Council logo">
            <a:extLst>
              <a:ext uri="{FF2B5EF4-FFF2-40B4-BE49-F238E27FC236}">
                <a16:creationId xmlns:a16="http://schemas.microsoft.com/office/drawing/2014/main" id="{61BC2290-CC33-CFE1-69D9-E95DDBD12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et streetwise - Road Safety Logo">
            <a:extLst>
              <a:ext uri="{FF2B5EF4-FFF2-40B4-BE49-F238E27FC236}">
                <a16:creationId xmlns:a16="http://schemas.microsoft.com/office/drawing/2014/main" id="{EB1DD423-FAE2-F2DC-20FA-7D26B01F02AA}"/>
              </a:ext>
            </a:extLst>
          </p:cNvPr>
          <p:cNvPicPr>
            <a:picLocks noChangeAspect="1"/>
          </p:cNvPicPr>
          <p:nvPr/>
        </p:nvPicPr>
        <p:blipFill>
          <a:blip r:embed="rId5"/>
          <a:srcRect t="8341"/>
          <a:stretch>
            <a:fillRect/>
          </a:stretch>
        </p:blipFill>
        <p:spPr>
          <a:xfrm rot="289842">
            <a:off x="2855157" y="1626861"/>
            <a:ext cx="5744560" cy="1997649"/>
          </a:xfrm>
          <a:prstGeom prst="rect">
            <a:avLst/>
          </a:prstGeom>
        </p:spPr>
      </p:pic>
    </p:spTree>
    <p:extLst>
      <p:ext uri="{BB962C8B-B14F-4D97-AF65-F5344CB8AC3E}">
        <p14:creationId xmlns:p14="http://schemas.microsoft.com/office/powerpoint/2010/main" val="337882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What is a unit of alcohol?">
            <a:extLst>
              <a:ext uri="{FF2B5EF4-FFF2-40B4-BE49-F238E27FC236}">
                <a16:creationId xmlns:a16="http://schemas.microsoft.com/office/drawing/2014/main" id="{1B5A7DAD-6F42-E42A-C299-574C8F763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198" y="819879"/>
            <a:ext cx="4366688" cy="5218242"/>
          </a:xfrm>
          <a:prstGeom prst="rect">
            <a:avLst/>
          </a:prstGeom>
          <a:noFill/>
          <a:extLst>
            <a:ext uri="{909E8E84-426E-40DD-AFC4-6F175D3DCCD1}">
              <a14:hiddenFill xmlns:a14="http://schemas.microsoft.com/office/drawing/2010/main">
                <a:solidFill>
                  <a:srgbClr val="FFFFFF"/>
                </a:solidFill>
              </a14:hiddenFill>
            </a:ext>
          </a:extLst>
        </p:spPr>
      </p:pic>
      <p:pic>
        <p:nvPicPr>
          <p:cNvPr id="13" name="Online Media 8" title="Think Twice: The Shocking Impact of Drink Driving 🚫🍺">
            <a:hlinkClick r:id="" action="ppaction://media"/>
            <a:extLst>
              <a:ext uri="{FF2B5EF4-FFF2-40B4-BE49-F238E27FC236}">
                <a16:creationId xmlns:a16="http://schemas.microsoft.com/office/drawing/2014/main" id="{A050CBF2-1C4D-D6F7-639F-A576C71DAE3E}"/>
              </a:ext>
            </a:extLst>
          </p:cNvPr>
          <p:cNvPicPr>
            <a:picLocks noRot="1" noChangeAspect="1"/>
          </p:cNvPicPr>
          <p:nvPr>
            <a:videoFile r:link="rId1"/>
          </p:nvPr>
        </p:nvPicPr>
        <p:blipFill>
          <a:blip r:embed="rId4"/>
          <a:stretch>
            <a:fillRect/>
          </a:stretch>
        </p:blipFill>
        <p:spPr>
          <a:xfrm>
            <a:off x="5897699" y="819879"/>
            <a:ext cx="5656943" cy="5218242"/>
          </a:xfrm>
          <a:prstGeom prst="rect">
            <a:avLst/>
          </a:prstGeom>
        </p:spPr>
      </p:pic>
      <p:pic>
        <p:nvPicPr>
          <p:cNvPr id="14" name="Picture 13" descr="Road Safety Logo">
            <a:extLst>
              <a:ext uri="{FF2B5EF4-FFF2-40B4-BE49-F238E27FC236}">
                <a16:creationId xmlns:a16="http://schemas.microsoft.com/office/drawing/2014/main" id="{860374C3-6BE1-9F09-9B95-E0F3ACC651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84" y="5965115"/>
            <a:ext cx="1201285" cy="8149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Leicestershire County Council logo">
            <a:extLst>
              <a:ext uri="{FF2B5EF4-FFF2-40B4-BE49-F238E27FC236}">
                <a16:creationId xmlns:a16="http://schemas.microsoft.com/office/drawing/2014/main" id="{93E68757-31B2-2144-A5B4-F7CCD7DFBA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54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3"/>
                                        </p:tgtEl>
                                      </p:cBhvr>
                                    </p:cmd>
                                  </p:childTnLst>
                                </p:cTn>
                              </p:par>
                            </p:childTnLst>
                          </p:cTn>
                        </p:par>
                      </p:childTnLst>
                    </p:cTn>
                  </p:par>
                </p:childTnLst>
              </p:cTn>
              <p:nextCondLst>
                <p:cond evt="onClick" delay="0">
                  <p:tgtEl>
                    <p:spTgt spid="13"/>
                  </p:tgtEl>
                </p:cond>
              </p:nextCondLst>
            </p:seq>
            <p:video>
              <p:cMediaNode vol="80000">
                <p:cTn id="12" fill="hold" display="0">
                  <p:stCondLst>
                    <p:cond delay="indefinite"/>
                  </p:stCondLst>
                </p:cTn>
                <p:tgtEl>
                  <p:spTgt spid="1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837-723E-4C6F-2123-6E227DDB229E}"/>
              </a:ext>
            </a:extLst>
          </p:cNvPr>
          <p:cNvSpPr>
            <a:spLocks noGrp="1"/>
          </p:cNvSpPr>
          <p:nvPr>
            <p:ph type="title"/>
          </p:nvPr>
        </p:nvSpPr>
        <p:spPr/>
        <p:txBody>
          <a:bodyPr/>
          <a:lstStyle/>
          <a:p>
            <a:r>
              <a:rPr lang="en-GB" dirty="0"/>
              <a:t>It’s not just you, it’s them…</a:t>
            </a:r>
          </a:p>
        </p:txBody>
      </p:sp>
      <p:sp>
        <p:nvSpPr>
          <p:cNvPr id="6" name="TextBox 5">
            <a:extLst>
              <a:ext uri="{FF2B5EF4-FFF2-40B4-BE49-F238E27FC236}">
                <a16:creationId xmlns:a16="http://schemas.microsoft.com/office/drawing/2014/main" id="{63DC6C15-3C45-2A0D-147B-8C9CB62A0C38}"/>
              </a:ext>
            </a:extLst>
          </p:cNvPr>
          <p:cNvSpPr txBox="1"/>
          <p:nvPr/>
        </p:nvSpPr>
        <p:spPr>
          <a:xfrm>
            <a:off x="1578429" y="1931437"/>
            <a:ext cx="9416142" cy="3293209"/>
          </a:xfrm>
          <a:prstGeom prst="rect">
            <a:avLst/>
          </a:prstGeom>
          <a:noFill/>
        </p:spPr>
        <p:txBody>
          <a:bodyPr wrap="square" rtlCol="0">
            <a:spAutoFit/>
          </a:bodyPr>
          <a:lstStyle/>
          <a:p>
            <a:pPr algn="ctr"/>
            <a:r>
              <a:rPr lang="en-GB" sz="2600" dirty="0"/>
              <a:t>When you are distracted or impaired: using your phone, eating, loud music, not abiding to the road signs or changes, you are also unaware of all the other people doing the same thing. </a:t>
            </a:r>
          </a:p>
          <a:p>
            <a:pPr algn="ctr"/>
            <a:endParaRPr lang="en-GB" sz="2600" dirty="0"/>
          </a:p>
          <a:p>
            <a:pPr algn="ctr"/>
            <a:r>
              <a:rPr lang="en-GB" sz="2600" dirty="0"/>
              <a:t>If you pay attention to the road, you have more chance of reacting to someone else’s mistake.</a:t>
            </a:r>
          </a:p>
          <a:p>
            <a:pPr algn="ctr"/>
            <a:endParaRPr lang="en-GB" sz="2600" dirty="0"/>
          </a:p>
        </p:txBody>
      </p:sp>
      <p:pic>
        <p:nvPicPr>
          <p:cNvPr id="7" name="Picture 2" descr="Leicestershire County Council logo">
            <a:extLst>
              <a:ext uri="{FF2B5EF4-FFF2-40B4-BE49-F238E27FC236}">
                <a16:creationId xmlns:a16="http://schemas.microsoft.com/office/drawing/2014/main" id="{49BC3267-9702-22FA-E337-E2F17E2C4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Road Safety Logo">
            <a:extLst>
              <a:ext uri="{FF2B5EF4-FFF2-40B4-BE49-F238E27FC236}">
                <a16:creationId xmlns:a16="http://schemas.microsoft.com/office/drawing/2014/main" id="{0600387A-50C6-54B6-C871-1EEECCE94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2" y="6003498"/>
            <a:ext cx="1201285" cy="81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538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D285D-A453-155C-6CFA-14DD90F447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F7D349-E637-C78B-44F9-BED7447151D8}"/>
              </a:ext>
            </a:extLst>
          </p:cNvPr>
          <p:cNvSpPr>
            <a:spLocks noGrp="1"/>
          </p:cNvSpPr>
          <p:nvPr>
            <p:ph type="title"/>
          </p:nvPr>
        </p:nvSpPr>
        <p:spPr>
          <a:xfrm>
            <a:off x="2387859" y="1307655"/>
            <a:ext cx="10115939" cy="3253459"/>
          </a:xfrm>
        </p:spPr>
        <p:txBody>
          <a:bodyPr>
            <a:noAutofit/>
          </a:bodyPr>
          <a:lstStyle/>
          <a:p>
            <a:pPr algn="just"/>
            <a:r>
              <a:rPr lang="en-US" altLang="en-US" sz="10000" dirty="0">
                <a:solidFill>
                  <a:schemeClr val="bg2"/>
                </a:solidFill>
              </a:rPr>
              <a:t>Case Study</a:t>
            </a:r>
            <a:endParaRPr lang="en-US" sz="10000" dirty="0">
              <a:solidFill>
                <a:schemeClr val="bg2"/>
              </a:solidFill>
            </a:endParaRPr>
          </a:p>
        </p:txBody>
      </p:sp>
      <p:pic>
        <p:nvPicPr>
          <p:cNvPr id="3" name="Picture 2" descr="Leicestershire County Council logo">
            <a:extLst>
              <a:ext uri="{FF2B5EF4-FFF2-40B4-BE49-F238E27FC236}">
                <a16:creationId xmlns:a16="http://schemas.microsoft.com/office/drawing/2014/main" id="{2571AF65-6FE5-C633-D26E-6D8BB7E7E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ad Safety Logo">
            <a:extLst>
              <a:ext uri="{FF2B5EF4-FFF2-40B4-BE49-F238E27FC236}">
                <a16:creationId xmlns:a16="http://schemas.microsoft.com/office/drawing/2014/main" id="{9B89BA1F-D001-B606-391F-033BFCE6C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4" y="6043058"/>
            <a:ext cx="1201285" cy="81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853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858D-EAE3-6DC9-5EF3-4619A6CD09A5}"/>
              </a:ext>
            </a:extLst>
          </p:cNvPr>
          <p:cNvSpPr>
            <a:spLocks noGrp="1"/>
          </p:cNvSpPr>
          <p:nvPr>
            <p:ph type="title"/>
          </p:nvPr>
        </p:nvSpPr>
        <p:spPr>
          <a:xfrm>
            <a:off x="2273845" y="79499"/>
            <a:ext cx="9808773" cy="1427585"/>
          </a:xfrm>
        </p:spPr>
        <p:txBody>
          <a:bodyPr/>
          <a:lstStyle/>
          <a:p>
            <a:r>
              <a:rPr lang="en-GB" dirty="0"/>
              <a:t>Face the consequences…</a:t>
            </a:r>
          </a:p>
        </p:txBody>
      </p:sp>
      <p:pic>
        <p:nvPicPr>
          <p:cNvPr id="6" name="Online Media 5" title="Facing The Consequences Of Reckless Driving">
            <a:hlinkClick r:id="" action="ppaction://media"/>
            <a:extLst>
              <a:ext uri="{FF2B5EF4-FFF2-40B4-BE49-F238E27FC236}">
                <a16:creationId xmlns:a16="http://schemas.microsoft.com/office/drawing/2014/main" id="{F8853FF4-9F61-9F9F-E1CC-9B34598076E3}"/>
              </a:ext>
            </a:extLst>
          </p:cNvPr>
          <p:cNvPicPr>
            <a:picLocks noRot="1" noChangeAspect="1"/>
          </p:cNvPicPr>
          <p:nvPr>
            <a:videoFile r:link="rId1"/>
          </p:nvPr>
        </p:nvPicPr>
        <p:blipFill>
          <a:blip r:embed="rId4"/>
          <a:stretch>
            <a:fillRect/>
          </a:stretch>
        </p:blipFill>
        <p:spPr>
          <a:xfrm>
            <a:off x="2273845" y="1427585"/>
            <a:ext cx="8819581" cy="4983063"/>
          </a:xfrm>
          <a:prstGeom prst="rect">
            <a:avLst/>
          </a:prstGeom>
        </p:spPr>
      </p:pic>
      <p:pic>
        <p:nvPicPr>
          <p:cNvPr id="7" name="Picture 6" descr="Road Safety Logo">
            <a:extLst>
              <a:ext uri="{FF2B5EF4-FFF2-40B4-BE49-F238E27FC236}">
                <a16:creationId xmlns:a16="http://schemas.microsoft.com/office/drawing/2014/main" id="{F63C03B1-6824-8311-1F31-DE2756FBE3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68" y="6043058"/>
            <a:ext cx="1201285" cy="8149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eicestershire County Council logo">
            <a:extLst>
              <a:ext uri="{FF2B5EF4-FFF2-40B4-BE49-F238E27FC236}">
                <a16:creationId xmlns:a16="http://schemas.microsoft.com/office/drawing/2014/main" id="{1087E429-82AA-97DA-A3BD-20847E5E61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60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A6787-868B-76BE-C03E-861959FB8CB0}"/>
              </a:ext>
            </a:extLst>
          </p:cNvPr>
          <p:cNvSpPr>
            <a:spLocks noGrp="1"/>
          </p:cNvSpPr>
          <p:nvPr>
            <p:ph type="title"/>
          </p:nvPr>
        </p:nvSpPr>
        <p:spPr/>
        <p:txBody>
          <a:bodyPr/>
          <a:lstStyle/>
          <a:p>
            <a:r>
              <a:rPr lang="en-GB" dirty="0"/>
              <a:t>It won’t happen to me…but…what about them?</a:t>
            </a:r>
          </a:p>
        </p:txBody>
      </p:sp>
      <p:sp>
        <p:nvSpPr>
          <p:cNvPr id="3" name="Content Placeholder 2">
            <a:extLst>
              <a:ext uri="{FF2B5EF4-FFF2-40B4-BE49-F238E27FC236}">
                <a16:creationId xmlns:a16="http://schemas.microsoft.com/office/drawing/2014/main" id="{93D22E6A-7DA2-A822-7A92-1D3B07656F20}"/>
              </a:ext>
            </a:extLst>
          </p:cNvPr>
          <p:cNvSpPr>
            <a:spLocks noGrp="1"/>
          </p:cNvSpPr>
          <p:nvPr>
            <p:ph sz="quarter" idx="11"/>
          </p:nvPr>
        </p:nvSpPr>
        <p:spPr>
          <a:xfrm>
            <a:off x="1468814" y="2057400"/>
            <a:ext cx="9808773" cy="4049486"/>
          </a:xfrm>
        </p:spPr>
        <p:txBody>
          <a:bodyPr/>
          <a:lstStyle/>
          <a:p>
            <a:pPr marL="342900" indent="-342900">
              <a:buFont typeface="Arial" panose="020B0604020202020204" pitchFamily="34" charset="0"/>
              <a:buChar char="•"/>
            </a:pPr>
            <a:r>
              <a:rPr lang="en-GB" sz="2400" b="1" dirty="0">
                <a:solidFill>
                  <a:schemeClr val="accent6">
                    <a:lumMod val="75000"/>
                  </a:schemeClr>
                </a:solidFill>
              </a:rPr>
              <a:t>How do you feel about the footage?</a:t>
            </a:r>
          </a:p>
          <a:p>
            <a:pPr marL="342900" indent="-342900">
              <a:buFont typeface="Arial" panose="020B0604020202020204" pitchFamily="34" charset="0"/>
              <a:buChar char="•"/>
            </a:pPr>
            <a:r>
              <a:rPr lang="en-GB" sz="2400" b="1" dirty="0">
                <a:solidFill>
                  <a:schemeClr val="accent6">
                    <a:lumMod val="75000"/>
                  </a:schemeClr>
                </a:solidFill>
              </a:rPr>
              <a:t>Do you think this could ever happen to you?</a:t>
            </a:r>
            <a:endParaRPr lang="en-GB" sz="2400" b="1" dirty="0">
              <a:solidFill>
                <a:schemeClr val="accent6">
                  <a:lumMod val="75000"/>
                </a:schemeClr>
              </a:solidFill>
              <a:cs typeface="Segoe UI"/>
            </a:endParaRPr>
          </a:p>
          <a:p>
            <a:pPr marL="342900" indent="-342900">
              <a:buFont typeface="Arial" panose="020B0604020202020204" pitchFamily="34" charset="0"/>
              <a:buChar char="•"/>
            </a:pPr>
            <a:r>
              <a:rPr lang="en-GB" sz="2400" b="1" dirty="0">
                <a:solidFill>
                  <a:schemeClr val="accent6">
                    <a:lumMod val="75000"/>
                  </a:schemeClr>
                </a:solidFill>
              </a:rPr>
              <a:t>What responsibility do you have to others on the road? </a:t>
            </a:r>
          </a:p>
          <a:p>
            <a:pPr marL="342900" indent="-342900">
              <a:buFont typeface="Arial" panose="020B0604020202020204" pitchFamily="34" charset="0"/>
              <a:buChar char="•"/>
            </a:pPr>
            <a:r>
              <a:rPr lang="en-GB" sz="2400" b="1" dirty="0">
                <a:solidFill>
                  <a:schemeClr val="accent6">
                    <a:lumMod val="75000"/>
                  </a:schemeClr>
                </a:solidFill>
              </a:rPr>
              <a:t>What are the financial costs of reckless driving?</a:t>
            </a:r>
          </a:p>
          <a:p>
            <a:pPr marL="342900" indent="-342900">
              <a:buFont typeface="Arial" panose="020B0604020202020204" pitchFamily="34" charset="0"/>
              <a:buChar char="•"/>
            </a:pPr>
            <a:r>
              <a:rPr lang="en-GB" sz="2400" b="1" dirty="0">
                <a:solidFill>
                  <a:schemeClr val="accent6">
                    <a:lumMod val="75000"/>
                  </a:schemeClr>
                </a:solidFill>
              </a:rPr>
              <a:t>What are the emotional/phycological impacts?</a:t>
            </a:r>
          </a:p>
          <a:p>
            <a:pPr marL="342900" indent="-342900">
              <a:buFont typeface="Arial" panose="020B0604020202020204" pitchFamily="34" charset="0"/>
              <a:buChar char="•"/>
            </a:pPr>
            <a:r>
              <a:rPr lang="en-GB" sz="2400" b="1" dirty="0">
                <a:solidFill>
                  <a:schemeClr val="accent6">
                    <a:lumMod val="75000"/>
                  </a:schemeClr>
                </a:solidFill>
              </a:rPr>
              <a:t>Should repeat offenders have a complete ban on driving?</a:t>
            </a:r>
          </a:p>
          <a:p>
            <a:endParaRPr lang="en-GB" dirty="0"/>
          </a:p>
        </p:txBody>
      </p:sp>
      <p:pic>
        <p:nvPicPr>
          <p:cNvPr id="6" name="Picture 5" descr="Road Safety Logo.">
            <a:extLst>
              <a:ext uri="{FF2B5EF4-FFF2-40B4-BE49-F238E27FC236}">
                <a16:creationId xmlns:a16="http://schemas.microsoft.com/office/drawing/2014/main" id="{5B6FB033-FF80-631F-C18C-3A521A9ED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7" y="5989707"/>
            <a:ext cx="1201285" cy="8149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eicestershire County Council logo">
            <a:extLst>
              <a:ext uri="{FF2B5EF4-FFF2-40B4-BE49-F238E27FC236}">
                <a16:creationId xmlns:a16="http://schemas.microsoft.com/office/drawing/2014/main" id="{CEEC614E-02E1-AB21-9FEB-9A82FE6C9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94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3D0B-2693-E05F-6DAF-58DA16B4CB7A}"/>
              </a:ext>
            </a:extLst>
          </p:cNvPr>
          <p:cNvSpPr>
            <a:spLocks noGrp="1"/>
          </p:cNvSpPr>
          <p:nvPr>
            <p:ph type="title"/>
          </p:nvPr>
        </p:nvSpPr>
        <p:spPr/>
        <p:txBody>
          <a:bodyPr>
            <a:normAutofit fontScale="90000"/>
          </a:bodyPr>
          <a:lstStyle/>
          <a:p>
            <a:r>
              <a:rPr lang="en-US" sz="4000" dirty="0"/>
              <a:t>Light-hearted…</a:t>
            </a:r>
            <a:br>
              <a:rPr lang="en-US" sz="4000" dirty="0"/>
            </a:br>
            <a:r>
              <a:rPr lang="en-US" sz="4000" dirty="0"/>
              <a:t>                                   Drive like Grans in the car…</a:t>
            </a:r>
            <a:br>
              <a:rPr lang="en-US" dirty="0">
                <a:solidFill>
                  <a:srgbClr val="FF2625"/>
                </a:solidFill>
              </a:rPr>
            </a:br>
            <a:endParaRPr lang="en-GB" dirty="0"/>
          </a:p>
        </p:txBody>
      </p:sp>
      <p:sp>
        <p:nvSpPr>
          <p:cNvPr id="3" name="Content Placeholder 2">
            <a:extLst>
              <a:ext uri="{FF2B5EF4-FFF2-40B4-BE49-F238E27FC236}">
                <a16:creationId xmlns:a16="http://schemas.microsoft.com/office/drawing/2014/main" id="{C796956A-C852-6E11-AA91-A81D6A7123BD}"/>
              </a:ext>
            </a:extLst>
          </p:cNvPr>
          <p:cNvSpPr>
            <a:spLocks noGrp="1"/>
          </p:cNvSpPr>
          <p:nvPr>
            <p:ph sz="quarter" idx="11"/>
          </p:nvPr>
        </p:nvSpPr>
        <p:spPr>
          <a:xfrm>
            <a:off x="1612378" y="1763486"/>
            <a:ext cx="3091027" cy="4506070"/>
          </a:xfrm>
          <a:ln w="28575">
            <a:solidFill>
              <a:schemeClr val="tx1"/>
            </a:solidFill>
          </a:ln>
        </p:spPr>
        <p:txBody>
          <a:bodyPr>
            <a:normAutofit fontScale="92500"/>
          </a:bodyPr>
          <a:lstStyle/>
          <a:p>
            <a:pPr algn="ctr"/>
            <a:endParaRPr lang="en-US" sz="2800" dirty="0">
              <a:solidFill>
                <a:srgbClr val="FA6B5C"/>
              </a:solidFill>
            </a:endParaRPr>
          </a:p>
          <a:p>
            <a:pPr algn="ctr"/>
            <a:r>
              <a:rPr lang="en-US" sz="2800" dirty="0">
                <a:solidFill>
                  <a:srgbClr val="FA6B5C"/>
                </a:solidFill>
              </a:rPr>
              <a:t>Think about peer pressure from your friends, boyfriend/ girlfriend, who are in the car with you, pressuring you to driver faster or to look at something on their phone.</a:t>
            </a:r>
          </a:p>
          <a:p>
            <a:endParaRPr lang="en-GB" dirty="0"/>
          </a:p>
        </p:txBody>
      </p:sp>
      <p:pic>
        <p:nvPicPr>
          <p:cNvPr id="6" name="Online Media 1" title="Drive like Gran's in the car - Mates">
            <a:hlinkClick r:id="" action="ppaction://media"/>
            <a:extLst>
              <a:ext uri="{FF2B5EF4-FFF2-40B4-BE49-F238E27FC236}">
                <a16:creationId xmlns:a16="http://schemas.microsoft.com/office/drawing/2014/main" id="{F29CAA32-C81B-0AF9-5351-1ED01110D5DF}"/>
              </a:ext>
            </a:extLst>
          </p:cNvPr>
          <p:cNvPicPr>
            <a:picLocks noGrp="1" noRot="1" noChangeAspect="1"/>
          </p:cNvPicPr>
          <p:nvPr>
            <p:ph type="tbl" sz="quarter" idx="12"/>
            <a:videoFile r:link="rId1"/>
          </p:nvPr>
        </p:nvPicPr>
        <p:blipFill>
          <a:blip r:embed="rId3"/>
          <a:stretch>
            <a:fillRect/>
          </a:stretch>
        </p:blipFill>
        <p:spPr>
          <a:xfrm>
            <a:off x="4934664" y="1763486"/>
            <a:ext cx="6845200" cy="4506071"/>
          </a:xfrm>
          <a:prstGeom prst="rect">
            <a:avLst/>
          </a:prstGeom>
        </p:spPr>
      </p:pic>
      <p:pic>
        <p:nvPicPr>
          <p:cNvPr id="7" name="Picture 6" descr="Road Safety Logo">
            <a:extLst>
              <a:ext uri="{FF2B5EF4-FFF2-40B4-BE49-F238E27FC236}">
                <a16:creationId xmlns:a16="http://schemas.microsoft.com/office/drawing/2014/main" id="{935412A9-2BAC-AA34-6500-1F47D8147B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4" y="5965115"/>
            <a:ext cx="1201285" cy="8149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eicestershire County Council logo">
            <a:extLst>
              <a:ext uri="{FF2B5EF4-FFF2-40B4-BE49-F238E27FC236}">
                <a16:creationId xmlns:a16="http://schemas.microsoft.com/office/drawing/2014/main" id="{6861854E-1BDD-C173-E644-9060BC5E33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5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8F81D0D4-4111-28A9-23AD-43B9C6EA6247}"/>
              </a:ext>
            </a:extLst>
          </p:cNvPr>
          <p:cNvSpPr>
            <a:spLocks noGrp="1"/>
          </p:cNvSpPr>
          <p:nvPr>
            <p:ph type="title"/>
          </p:nvPr>
        </p:nvSpPr>
        <p:spPr>
          <a:xfrm>
            <a:off x="2455848" y="418642"/>
            <a:ext cx="9808773" cy="1427585"/>
          </a:xfrm>
        </p:spPr>
        <p:txBody>
          <a:bodyPr vert="horz" lIns="0" tIns="45720" rIns="91440" bIns="45720" rtlCol="0" anchor="ctr">
            <a:normAutofit/>
          </a:bodyPr>
          <a:lstStyle/>
          <a:p>
            <a:pPr fontAlgn="t">
              <a:lnSpc>
                <a:spcPts val="1500"/>
              </a:lnSpc>
            </a:pPr>
            <a:r>
              <a:rPr lang="en-GB" dirty="0"/>
              <a:t>When it doesn’t feel right, it’s not.</a:t>
            </a:r>
          </a:p>
        </p:txBody>
      </p:sp>
      <p:sp>
        <p:nvSpPr>
          <p:cNvPr id="8" name="TextBox 7">
            <a:extLst>
              <a:ext uri="{FF2B5EF4-FFF2-40B4-BE49-F238E27FC236}">
                <a16:creationId xmlns:a16="http://schemas.microsoft.com/office/drawing/2014/main" id="{91493DC1-D7A4-EAF4-3E28-3F225129235F}"/>
              </a:ext>
            </a:extLst>
          </p:cNvPr>
          <p:cNvSpPr txBox="1"/>
          <p:nvPr/>
        </p:nvSpPr>
        <p:spPr>
          <a:xfrm>
            <a:off x="1421584" y="1959966"/>
            <a:ext cx="9629259" cy="4667512"/>
          </a:xfrm>
          <a:prstGeom prst="rect">
            <a:avLst/>
          </a:prstGeom>
        </p:spPr>
        <p:txBody>
          <a:bodyPr vert="horz" lIns="0" tIns="45720" rIns="91440" bIns="45720" rtlCol="0">
            <a:noAutofit/>
          </a:bodyPr>
          <a:lstStyle/>
          <a:p>
            <a:pPr marL="228600" indent="-228600" algn="just">
              <a:lnSpc>
                <a:spcPct val="90000"/>
              </a:lnSpc>
              <a:spcBef>
                <a:spcPts val="1000"/>
              </a:spcBef>
              <a:spcAft>
                <a:spcPts val="600"/>
              </a:spcAft>
              <a:buFont typeface="Arial" panose="020B0604020202020204" pitchFamily="34" charset="0"/>
              <a:buChar char="•"/>
            </a:pPr>
            <a:r>
              <a:rPr lang="en-US" altLang="en-US" sz="2400" dirty="0"/>
              <a:t>THINK: Are your friends distracting you? Can you concentrate?</a:t>
            </a:r>
          </a:p>
          <a:p>
            <a:pPr marL="228600" indent="-228600" algn="just">
              <a:lnSpc>
                <a:spcPct val="90000"/>
              </a:lnSpc>
              <a:spcBef>
                <a:spcPts val="1000"/>
              </a:spcBef>
              <a:spcAft>
                <a:spcPts val="600"/>
              </a:spcAft>
              <a:buFont typeface="Arial" panose="020B0604020202020204" pitchFamily="34" charset="0"/>
              <a:buChar char="•"/>
            </a:pPr>
            <a:r>
              <a:rPr lang="en-US" altLang="en-US" sz="2400" dirty="0"/>
              <a:t>SPEAK: Tell them to be quiet, if they continue tell them you don’t feel well and might be sick, so will drop them home. This also works if you are in someone else’s car and feel unsafe, tell them you think you might be sick or need to go to the toilet.</a:t>
            </a:r>
          </a:p>
          <a:p>
            <a:pPr marL="228600" indent="-228600" algn="just">
              <a:lnSpc>
                <a:spcPct val="90000"/>
              </a:lnSpc>
              <a:spcBef>
                <a:spcPts val="1000"/>
              </a:spcBef>
              <a:spcAft>
                <a:spcPts val="600"/>
              </a:spcAft>
              <a:buFont typeface="Arial" panose="020B0604020202020204" pitchFamily="34" charset="0"/>
              <a:buChar char="•"/>
            </a:pPr>
            <a:r>
              <a:rPr lang="en-US" altLang="en-US" sz="2400" dirty="0"/>
              <a:t>DO: Ask them to pull over and get out, then phone or text someone to pick you up. You could also ask them to slow down, as you ‘don’t want to be sick in their car’, this will usually make them slow down as they don't want to be clearing up sick.</a:t>
            </a:r>
          </a:p>
        </p:txBody>
      </p:sp>
      <p:sp>
        <p:nvSpPr>
          <p:cNvPr id="15" name="Slide Number Placeholder 4">
            <a:extLst>
              <a:ext uri="{FF2B5EF4-FFF2-40B4-BE49-F238E27FC236}">
                <a16:creationId xmlns:a16="http://schemas.microsoft.com/office/drawing/2014/main" id="{C37B304D-3FE7-6B41-A3FD-7B3B308F7900}"/>
              </a:ext>
            </a:extLst>
          </p:cNvPr>
          <p:cNvSpPr>
            <a:spLocks noGrp="1"/>
          </p:cNvSpPr>
          <p:nvPr>
            <p:ph type="sldNum" sz="quarter" idx="15"/>
          </p:nvPr>
        </p:nvSpPr>
        <p:spPr>
          <a:xfrm>
            <a:off x="412136" y="5943601"/>
            <a:ext cx="968983" cy="651912"/>
          </a:xfrm>
        </p:spPr>
        <p:txBody>
          <a:bodyPr/>
          <a:lstStyle/>
          <a:p>
            <a:pPr>
              <a:spcAft>
                <a:spcPts val="600"/>
              </a:spcAft>
            </a:pPr>
            <a:fld id="{18D65601-5AE2-46FC-B138-694DDD2B510D}" type="slidenum">
              <a:rPr lang="en-US" smtClean="0"/>
              <a:pPr>
                <a:spcAft>
                  <a:spcPts val="600"/>
                </a:spcAft>
              </a:pPr>
              <a:t>16</a:t>
            </a:fld>
            <a:endParaRPr lang="en-US"/>
          </a:p>
        </p:txBody>
      </p:sp>
      <p:sp>
        <p:nvSpPr>
          <p:cNvPr id="5" name="Slide Number Placeholder 4" hidden="1">
            <a:extLst>
              <a:ext uri="{FF2B5EF4-FFF2-40B4-BE49-F238E27FC236}">
                <a16:creationId xmlns:a16="http://schemas.microsoft.com/office/drawing/2014/main" id="{363B3E4A-2FA3-FF98-F62A-8F1920D8FEC9}"/>
              </a:ext>
            </a:extLst>
          </p:cNvPr>
          <p:cNvSpPr>
            <a:spLocks noGrp="1"/>
          </p:cNvSpPr>
          <p:nvPr>
            <p:ph type="sldNum" sz="quarter" idx="4294967295"/>
          </p:nvPr>
        </p:nvSpPr>
        <p:spPr>
          <a:xfrm>
            <a:off x="412136" y="5943601"/>
            <a:ext cx="968983" cy="651912"/>
          </a:xfrm>
        </p:spPr>
        <p:txBody>
          <a:bodyPr/>
          <a:lstStyle/>
          <a:p>
            <a:pPr>
              <a:spcAft>
                <a:spcPts val="600"/>
              </a:spcAft>
            </a:pPr>
            <a:fld id="{18D65601-5AE2-46FC-B138-694DDD2B510D}" type="slidenum">
              <a:rPr lang="en-US" smtClean="0"/>
              <a:pPr>
                <a:spcAft>
                  <a:spcPts val="600"/>
                </a:spcAft>
              </a:pPr>
              <a:t>16</a:t>
            </a:fld>
            <a:endParaRPr lang="en-US"/>
          </a:p>
        </p:txBody>
      </p:sp>
      <p:pic>
        <p:nvPicPr>
          <p:cNvPr id="9" name="Picture 8" descr="Road Safety Logo">
            <a:extLst>
              <a:ext uri="{FF2B5EF4-FFF2-40B4-BE49-F238E27FC236}">
                <a16:creationId xmlns:a16="http://schemas.microsoft.com/office/drawing/2014/main" id="{06771B75-B9D4-328E-6367-09A3B1146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4" y="6043058"/>
            <a:ext cx="1201285" cy="8149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eicestershire County Council logo">
            <a:extLst>
              <a:ext uri="{FF2B5EF4-FFF2-40B4-BE49-F238E27FC236}">
                <a16:creationId xmlns:a16="http://schemas.microsoft.com/office/drawing/2014/main" id="{F4DDAAEC-158D-CBFA-8FC2-4EEB7BA23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warning sign">
            <a:extLst>
              <a:ext uri="{FF2B5EF4-FFF2-40B4-BE49-F238E27FC236}">
                <a16:creationId xmlns:a16="http://schemas.microsoft.com/office/drawing/2014/main" id="{97A786E5-A5FC-0F73-D4AF-8C49639EA9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1773" y="175047"/>
            <a:ext cx="1671180" cy="1671180"/>
          </a:xfrm>
          <a:prstGeom prst="rect">
            <a:avLst/>
          </a:prstGeom>
        </p:spPr>
      </p:pic>
      <p:pic>
        <p:nvPicPr>
          <p:cNvPr id="4" name="Graphic 3" descr="warning sign">
            <a:extLst>
              <a:ext uri="{FF2B5EF4-FFF2-40B4-BE49-F238E27FC236}">
                <a16:creationId xmlns:a16="http://schemas.microsoft.com/office/drawing/2014/main" id="{981CA364-551B-09C2-82B9-2170934C40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627" y="210843"/>
            <a:ext cx="1671180" cy="1671180"/>
          </a:xfrm>
          <a:prstGeom prst="rect">
            <a:avLst/>
          </a:prstGeom>
        </p:spPr>
      </p:pic>
    </p:spTree>
    <p:extLst>
      <p:ext uri="{BB962C8B-B14F-4D97-AF65-F5344CB8AC3E}">
        <p14:creationId xmlns:p14="http://schemas.microsoft.com/office/powerpoint/2010/main" val="3132772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1732C-7338-DBA0-BD19-1FA88304749F}"/>
              </a:ext>
            </a:extLst>
          </p:cNvPr>
          <p:cNvSpPr>
            <a:spLocks noGrp="1"/>
          </p:cNvSpPr>
          <p:nvPr>
            <p:ph type="title"/>
          </p:nvPr>
        </p:nvSpPr>
        <p:spPr>
          <a:xfrm>
            <a:off x="1381119" y="482081"/>
            <a:ext cx="4627186" cy="1427585"/>
          </a:xfrm>
        </p:spPr>
        <p:txBody>
          <a:bodyPr anchor="ctr">
            <a:normAutofit/>
          </a:bodyPr>
          <a:lstStyle/>
          <a:p>
            <a:pPr algn="ctr"/>
            <a:r>
              <a:rPr lang="en-US" dirty="0"/>
              <a:t>How much does it cost to learn to drive?</a:t>
            </a:r>
          </a:p>
        </p:txBody>
      </p:sp>
      <p:pic>
        <p:nvPicPr>
          <p:cNvPr id="4" name="Online Media 5" title="UK Driving License Cost 2025 🇬🇧 #drivingtest">
            <a:hlinkClick r:id="" action="ppaction://media"/>
            <a:extLst>
              <a:ext uri="{FF2B5EF4-FFF2-40B4-BE49-F238E27FC236}">
                <a16:creationId xmlns:a16="http://schemas.microsoft.com/office/drawing/2014/main" id="{3BF3205A-3658-DD9E-09F3-C6FCC01ABB5D}"/>
              </a:ext>
            </a:extLst>
          </p:cNvPr>
          <p:cNvPicPr>
            <a:picLocks noRot="1" noChangeAspect="1"/>
          </p:cNvPicPr>
          <p:nvPr>
            <a:videoFile r:link="rId1"/>
          </p:nvPr>
        </p:nvPicPr>
        <p:blipFill>
          <a:blip r:embed="rId4"/>
          <a:stretch>
            <a:fillRect/>
          </a:stretch>
        </p:blipFill>
        <p:spPr>
          <a:xfrm>
            <a:off x="6607629" y="0"/>
            <a:ext cx="4260346" cy="6858000"/>
          </a:xfrm>
          <a:prstGeom prst="rect">
            <a:avLst/>
          </a:prstGeom>
          <a:noFill/>
        </p:spPr>
      </p:pic>
      <p:sp>
        <p:nvSpPr>
          <p:cNvPr id="9" name="Slide Number Placeholder 4">
            <a:extLst>
              <a:ext uri="{FF2B5EF4-FFF2-40B4-BE49-F238E27FC236}">
                <a16:creationId xmlns:a16="http://schemas.microsoft.com/office/drawing/2014/main" id="{F47629C9-1495-BFFE-7C34-99CA017E600A}"/>
              </a:ext>
            </a:extLst>
          </p:cNvPr>
          <p:cNvSpPr>
            <a:spLocks noGrp="1"/>
          </p:cNvSpPr>
          <p:nvPr>
            <p:ph type="sldNum" sz="quarter" idx="15"/>
          </p:nvPr>
        </p:nvSpPr>
        <p:spPr>
          <a:xfrm>
            <a:off x="412136" y="5943601"/>
            <a:ext cx="968983" cy="651912"/>
          </a:xfrm>
        </p:spPr>
        <p:txBody>
          <a:bodyPr/>
          <a:lstStyle/>
          <a:p>
            <a:pPr>
              <a:spcAft>
                <a:spcPts val="600"/>
              </a:spcAft>
            </a:pPr>
            <a:fld id="{18D65601-5AE2-46FC-B138-694DDD2B510D}" type="slidenum">
              <a:rPr lang="en-US" smtClean="0"/>
              <a:pPr>
                <a:spcAft>
                  <a:spcPts val="600"/>
                </a:spcAft>
              </a:pPr>
              <a:t>17</a:t>
            </a:fld>
            <a:endParaRPr lang="en-US"/>
          </a:p>
        </p:txBody>
      </p:sp>
      <p:sp>
        <p:nvSpPr>
          <p:cNvPr id="8" name="TextBox 7">
            <a:extLst>
              <a:ext uri="{FF2B5EF4-FFF2-40B4-BE49-F238E27FC236}">
                <a16:creationId xmlns:a16="http://schemas.microsoft.com/office/drawing/2014/main" id="{18EA9CAB-B088-E356-D823-62E3BEADD7E7}"/>
              </a:ext>
            </a:extLst>
          </p:cNvPr>
          <p:cNvSpPr txBox="1"/>
          <p:nvPr/>
        </p:nvSpPr>
        <p:spPr>
          <a:xfrm>
            <a:off x="1209098" y="3053743"/>
            <a:ext cx="5098869" cy="1477328"/>
          </a:xfrm>
          <a:prstGeom prst="rect">
            <a:avLst/>
          </a:prstGeom>
          <a:noFill/>
        </p:spPr>
        <p:txBody>
          <a:bodyPr wrap="square">
            <a:spAutoFit/>
          </a:bodyPr>
          <a:lstStyle/>
          <a:p>
            <a:pPr algn="ctr" fontAlgn="auto">
              <a:spcAft>
                <a:spcPts val="0"/>
              </a:spcAft>
            </a:pPr>
            <a:r>
              <a:rPr lang="en-US" sz="3000" dirty="0"/>
              <a:t>Roughly £1800</a:t>
            </a:r>
          </a:p>
          <a:p>
            <a:pPr algn="ctr" fontAlgn="auto">
              <a:spcAft>
                <a:spcPts val="0"/>
              </a:spcAft>
            </a:pPr>
            <a:r>
              <a:rPr lang="en-US" sz="3000" dirty="0"/>
              <a:t>So don’t pay it twice, by loosing your license!</a:t>
            </a:r>
          </a:p>
        </p:txBody>
      </p:sp>
      <p:pic>
        <p:nvPicPr>
          <p:cNvPr id="10" name="Picture 9" descr="Road Safety Logo">
            <a:extLst>
              <a:ext uri="{FF2B5EF4-FFF2-40B4-BE49-F238E27FC236}">
                <a16:creationId xmlns:a16="http://schemas.microsoft.com/office/drawing/2014/main" id="{B0C5180E-8D3A-93B3-3892-F1CDBB9C5D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34" y="6043058"/>
            <a:ext cx="1201285" cy="8149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eicestershire County Council logo">
            <a:extLst>
              <a:ext uri="{FF2B5EF4-FFF2-40B4-BE49-F238E27FC236}">
                <a16:creationId xmlns:a16="http://schemas.microsoft.com/office/drawing/2014/main" id="{35953171-08C8-2181-086A-F1A3F6C0BA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37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4"/>
                </p:tgtEl>
              </p:cMediaNode>
            </p:video>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CE23-AF59-F8CC-ACD1-30B8B2D140BF}"/>
              </a:ext>
            </a:extLst>
          </p:cNvPr>
          <p:cNvSpPr>
            <a:spLocks noGrp="1"/>
          </p:cNvSpPr>
          <p:nvPr>
            <p:ph type="title"/>
          </p:nvPr>
        </p:nvSpPr>
        <p:spPr>
          <a:xfrm>
            <a:off x="1708299" y="512812"/>
            <a:ext cx="9808773" cy="1427585"/>
          </a:xfrm>
        </p:spPr>
        <p:txBody>
          <a:bodyPr/>
          <a:lstStyle/>
          <a:p>
            <a:r>
              <a:rPr lang="en-GB" dirty="0"/>
              <a:t>RECAP</a:t>
            </a:r>
          </a:p>
        </p:txBody>
      </p:sp>
      <p:sp>
        <p:nvSpPr>
          <p:cNvPr id="5" name="Slide Number Placeholder 4">
            <a:extLst>
              <a:ext uri="{FF2B5EF4-FFF2-40B4-BE49-F238E27FC236}">
                <a16:creationId xmlns:a16="http://schemas.microsoft.com/office/drawing/2014/main" id="{FCAF2CA9-2A97-090C-F00E-5B1B71FDA716}"/>
              </a:ext>
            </a:extLst>
          </p:cNvPr>
          <p:cNvSpPr>
            <a:spLocks noGrp="1"/>
          </p:cNvSpPr>
          <p:nvPr>
            <p:ph type="sldNum" sz="quarter" idx="15"/>
          </p:nvPr>
        </p:nvSpPr>
        <p:spPr/>
        <p:txBody>
          <a:bodyPr/>
          <a:lstStyle/>
          <a:p>
            <a:fld id="{18D65601-5AE2-46FC-B138-694DDD2B510D}" type="slidenum">
              <a:rPr lang="en-US" smtClean="0"/>
              <a:pPr/>
              <a:t>18</a:t>
            </a:fld>
            <a:endParaRPr lang="en-US" dirty="0"/>
          </a:p>
        </p:txBody>
      </p:sp>
      <p:sp>
        <p:nvSpPr>
          <p:cNvPr id="6" name="Text Placeholder 1">
            <a:extLst>
              <a:ext uri="{FF2B5EF4-FFF2-40B4-BE49-F238E27FC236}">
                <a16:creationId xmlns:a16="http://schemas.microsoft.com/office/drawing/2014/main" id="{62FAA7C7-8F5E-5480-9934-557EB8A4057B}"/>
              </a:ext>
            </a:extLst>
          </p:cNvPr>
          <p:cNvSpPr>
            <a:spLocks noGrp="1"/>
          </p:cNvSpPr>
          <p:nvPr>
            <p:ph sz="quarter" idx="12"/>
          </p:nvPr>
        </p:nvSpPr>
        <p:spPr>
          <a:xfrm>
            <a:off x="1468438" y="2057400"/>
            <a:ext cx="8763698" cy="4119563"/>
          </a:xfrm>
        </p:spPr>
        <p:txBody>
          <a:bodyPr>
            <a:noAutofit/>
          </a:bodyPr>
          <a:lstStyle/>
          <a:p>
            <a:pPr marL="342900" indent="-342900">
              <a:buFont typeface="Arial" panose="020B0604020202020204" pitchFamily="34" charset="0"/>
              <a:buChar char="•"/>
            </a:pPr>
            <a:r>
              <a:rPr lang="en-GB" sz="2400" dirty="0"/>
              <a:t>Give </a:t>
            </a:r>
            <a:r>
              <a:rPr lang="en-GB" sz="2400" dirty="0">
                <a:solidFill>
                  <a:srgbClr val="FA6B5C"/>
                </a:solidFill>
              </a:rPr>
              <a:t>three</a:t>
            </a:r>
            <a:r>
              <a:rPr lang="en-GB" sz="2400" dirty="0"/>
              <a:t> pieces of information you remember from today’s lesson.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Explain </a:t>
            </a:r>
            <a:r>
              <a:rPr lang="en-GB" sz="2400" dirty="0">
                <a:solidFill>
                  <a:srgbClr val="FA6B5C"/>
                </a:solidFill>
              </a:rPr>
              <a:t>two</a:t>
            </a:r>
            <a:r>
              <a:rPr lang="en-GB" sz="2400" dirty="0">
                <a:solidFill>
                  <a:schemeClr val="accent6">
                    <a:lumMod val="75000"/>
                  </a:schemeClr>
                </a:solidFill>
              </a:rPr>
              <a:t> </a:t>
            </a:r>
            <a:r>
              <a:rPr lang="en-GB" sz="2400" dirty="0"/>
              <a:t>new facts you didn’t know already.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Pledge </a:t>
            </a:r>
            <a:r>
              <a:rPr lang="en-GB" sz="2400" dirty="0">
                <a:solidFill>
                  <a:srgbClr val="FA6B5C"/>
                </a:solidFill>
              </a:rPr>
              <a:t>one</a:t>
            </a:r>
            <a:r>
              <a:rPr lang="en-GB" sz="2400" dirty="0">
                <a:solidFill>
                  <a:schemeClr val="accent1">
                    <a:lumMod val="60000"/>
                    <a:lumOff val="40000"/>
                  </a:schemeClr>
                </a:solidFill>
              </a:rPr>
              <a:t> </a:t>
            </a:r>
            <a:r>
              <a:rPr lang="en-GB" sz="2400" dirty="0"/>
              <a:t>thing you will do when learning to drive to make you and others safer on the road.</a:t>
            </a:r>
          </a:p>
        </p:txBody>
      </p:sp>
      <p:pic>
        <p:nvPicPr>
          <p:cNvPr id="7" name="Picture 6" descr="Road Safety Logo">
            <a:extLst>
              <a:ext uri="{FF2B5EF4-FFF2-40B4-BE49-F238E27FC236}">
                <a16:creationId xmlns:a16="http://schemas.microsoft.com/office/drawing/2014/main" id="{2F4F1E67-7634-4B00-80DB-786EAC0ED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4" y="6043058"/>
            <a:ext cx="1201285" cy="8149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eicestershire County Council logo">
            <a:extLst>
              <a:ext uri="{FF2B5EF4-FFF2-40B4-BE49-F238E27FC236}">
                <a16:creationId xmlns:a16="http://schemas.microsoft.com/office/drawing/2014/main" id="{E20C6476-0820-40C6-BEE3-6E74B99AC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296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AF89-6D9C-AD10-6A93-0A502839848E}"/>
              </a:ext>
            </a:extLst>
          </p:cNvPr>
          <p:cNvSpPr>
            <a:spLocks noGrp="1"/>
          </p:cNvSpPr>
          <p:nvPr>
            <p:ph type="title"/>
          </p:nvPr>
        </p:nvSpPr>
        <p:spPr/>
        <p:txBody>
          <a:bodyPr/>
          <a:lstStyle/>
          <a:p>
            <a:r>
              <a:rPr lang="en-GB" dirty="0"/>
              <a:t>Reference</a:t>
            </a:r>
            <a:br>
              <a:rPr lang="en-GB" dirty="0"/>
            </a:br>
            <a:endParaRPr lang="en-GB" dirty="0"/>
          </a:p>
        </p:txBody>
      </p:sp>
      <p:sp>
        <p:nvSpPr>
          <p:cNvPr id="4" name="Content Placeholder 3">
            <a:extLst>
              <a:ext uri="{FF2B5EF4-FFF2-40B4-BE49-F238E27FC236}">
                <a16:creationId xmlns:a16="http://schemas.microsoft.com/office/drawing/2014/main" id="{0288F69F-0E93-525E-411A-4F1B9685BF21}"/>
              </a:ext>
            </a:extLst>
          </p:cNvPr>
          <p:cNvSpPr>
            <a:spLocks noGrp="1"/>
          </p:cNvSpPr>
          <p:nvPr>
            <p:ph sz="quarter" idx="11"/>
          </p:nvPr>
        </p:nvSpPr>
        <p:spPr>
          <a:xfrm>
            <a:off x="1468814" y="1387478"/>
            <a:ext cx="9808773" cy="4773836"/>
          </a:xfrm>
        </p:spPr>
        <p:txBody>
          <a:bodyPr>
            <a:normAutofit fontScale="40000" lnSpcReduction="20000"/>
          </a:bodyPr>
          <a:lstStyle/>
          <a:p>
            <a:r>
              <a:rPr lang="en-GB" sz="3700" dirty="0"/>
              <a:t>Photo by Erik Mclean: </a:t>
            </a:r>
            <a:r>
              <a:rPr lang="en-GB" sz="3700" dirty="0">
                <a:hlinkClick r:id="rId2"/>
              </a:rPr>
              <a:t>https://www.pexels.com/photo/female-driver-using-smartphone-in-car-4061593/</a:t>
            </a:r>
            <a:endParaRPr lang="en-GB" sz="3700" dirty="0"/>
          </a:p>
          <a:p>
            <a:r>
              <a:rPr lang="en-GB" sz="3700" dirty="0"/>
              <a:t>DGN Driving: </a:t>
            </a:r>
            <a:r>
              <a:rPr lang="en-GB" sz="3700" dirty="0">
                <a:hlinkClick r:id="rId3"/>
              </a:rPr>
              <a:t>https://www.youtube.com/watch?v=-FD0C-xEXhI</a:t>
            </a:r>
            <a:endParaRPr lang="en-GB" sz="3700" dirty="0"/>
          </a:p>
          <a:p>
            <a:r>
              <a:rPr lang="en-GB" sz="3700" dirty="0"/>
              <a:t>Prem Kumar UK: </a:t>
            </a:r>
            <a:r>
              <a:rPr lang="en-GB" sz="3700" dirty="0">
                <a:hlinkClick r:id="rId4"/>
              </a:rPr>
              <a:t>https://www.youtube.com/shorts/RKlEgCiYdRw</a:t>
            </a:r>
            <a:endParaRPr lang="en-GB" sz="3700" dirty="0"/>
          </a:p>
          <a:p>
            <a:r>
              <a:rPr lang="en-GB" sz="3700" dirty="0"/>
              <a:t>Scottish Government: </a:t>
            </a:r>
            <a:r>
              <a:rPr lang="en-GB" sz="3700" dirty="0">
                <a:hlinkClick r:id="rId5"/>
              </a:rPr>
              <a:t>https://www.youtube.com/watch?v=QbrYzezp7e8</a:t>
            </a:r>
            <a:endParaRPr lang="en-GB" sz="3700" dirty="0"/>
          </a:p>
          <a:p>
            <a:r>
              <a:rPr lang="en-GB" sz="3700" dirty="0"/>
              <a:t>BBC: </a:t>
            </a:r>
            <a:r>
              <a:rPr lang="en-GB" sz="3700" dirty="0">
                <a:hlinkClick r:id="rId6"/>
              </a:rPr>
              <a:t>https://www.youtube.com/watch?v=rvvveKDQfGk</a:t>
            </a:r>
            <a:endParaRPr lang="en-GB" sz="3700" dirty="0"/>
          </a:p>
          <a:p>
            <a:r>
              <a:rPr lang="en-GB" sz="3700" dirty="0"/>
              <a:t>GCMYT: </a:t>
            </a:r>
            <a:r>
              <a:rPr lang="en-GB" sz="3700" dirty="0">
                <a:hlinkClick r:id="rId7"/>
              </a:rPr>
              <a:t>https://www.youtube.com/shorts/8v1A54CLF5E</a:t>
            </a:r>
            <a:endParaRPr lang="en-GB" sz="3700" dirty="0"/>
          </a:p>
          <a:p>
            <a:r>
              <a:rPr lang="en-GB" sz="3700" dirty="0"/>
              <a:t>GMCYT: </a:t>
            </a:r>
            <a:r>
              <a:rPr lang="en-GB" sz="3700" dirty="0">
                <a:hlinkClick r:id="rId8"/>
              </a:rPr>
              <a:t>https://www.youtube.com/shorts/6ghF14Y5jjk</a:t>
            </a:r>
            <a:endParaRPr lang="en-GB" sz="3700" dirty="0"/>
          </a:p>
          <a:p>
            <a:r>
              <a:rPr lang="en-GB" sz="3700" dirty="0"/>
              <a:t>National Highways: </a:t>
            </a:r>
            <a:r>
              <a:rPr lang="en-GB" sz="3700" dirty="0">
                <a:hlinkClick r:id="rId9"/>
              </a:rPr>
              <a:t>https://www.youtube.com/watch?v=0-oXBCb-Cw8</a:t>
            </a:r>
            <a:endParaRPr lang="en-GB" sz="3700" dirty="0"/>
          </a:p>
          <a:p>
            <a:r>
              <a:rPr lang="en-GB" sz="3700" dirty="0"/>
              <a:t>Driver and Vehicle Standards agency: </a:t>
            </a:r>
            <a:r>
              <a:rPr lang="en-GB" sz="3700" dirty="0">
                <a:hlinkClick r:id="rId10"/>
              </a:rPr>
              <a:t>https://www.youtube.com/watch?v=SdQRkmdhwJs</a:t>
            </a:r>
            <a:endParaRPr lang="en-GB" sz="3700" dirty="0"/>
          </a:p>
          <a:p>
            <a:r>
              <a:rPr lang="en-GB" sz="3700" dirty="0"/>
              <a:t>Photo by Ann H: </a:t>
            </a:r>
            <a:r>
              <a:rPr lang="en-GB" sz="3700" dirty="0">
                <a:hlinkClick r:id="rId11"/>
              </a:rPr>
              <a:t>https://www.pexels.com/photo/colorful-letters-spelling-goals-on-orange-background-32370321/</a:t>
            </a:r>
            <a:endParaRPr lang="en-GB" sz="3700" dirty="0"/>
          </a:p>
          <a:p>
            <a:endParaRPr lang="en-GB" dirty="0"/>
          </a:p>
          <a:p>
            <a:endParaRPr lang="en-GB" dirty="0"/>
          </a:p>
        </p:txBody>
      </p:sp>
      <p:sp>
        <p:nvSpPr>
          <p:cNvPr id="5" name="Slide Number Placeholder 4">
            <a:extLst>
              <a:ext uri="{FF2B5EF4-FFF2-40B4-BE49-F238E27FC236}">
                <a16:creationId xmlns:a16="http://schemas.microsoft.com/office/drawing/2014/main" id="{D9479BCC-9A03-4ADD-1A18-F5628ECBD56D}"/>
              </a:ext>
            </a:extLst>
          </p:cNvPr>
          <p:cNvSpPr>
            <a:spLocks noGrp="1"/>
          </p:cNvSpPr>
          <p:nvPr>
            <p:ph type="sldNum" sz="quarter" idx="15"/>
          </p:nvPr>
        </p:nvSpPr>
        <p:spPr/>
        <p:txBody>
          <a:bodyPr/>
          <a:lstStyle/>
          <a:p>
            <a:fld id="{18D65601-5AE2-46FC-B138-694DDD2B510D}" type="slidenum">
              <a:rPr lang="en-US" smtClean="0"/>
              <a:pPr/>
              <a:t>19</a:t>
            </a:fld>
            <a:endParaRPr lang="en-US" dirty="0"/>
          </a:p>
        </p:txBody>
      </p:sp>
      <p:pic>
        <p:nvPicPr>
          <p:cNvPr id="6" name="Picture 5" descr="Road Safety Logo">
            <a:extLst>
              <a:ext uri="{FF2B5EF4-FFF2-40B4-BE49-F238E27FC236}">
                <a16:creationId xmlns:a16="http://schemas.microsoft.com/office/drawing/2014/main" id="{4CCBA006-BB5B-E460-3131-6422233AD34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34" y="6043058"/>
            <a:ext cx="1201285" cy="8149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eicestershire County Council logo">
            <a:extLst>
              <a:ext uri="{FF2B5EF4-FFF2-40B4-BE49-F238E27FC236}">
                <a16:creationId xmlns:a16="http://schemas.microsoft.com/office/drawing/2014/main" id="{B3A75719-78DC-929F-94EF-90AF28ADF93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9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7761-0B88-A5E8-0B78-C39173D05F4D}"/>
              </a:ext>
            </a:extLst>
          </p:cNvPr>
          <p:cNvSpPr>
            <a:spLocks noGrp="1"/>
          </p:cNvSpPr>
          <p:nvPr>
            <p:ph type="title"/>
          </p:nvPr>
        </p:nvSpPr>
        <p:spPr>
          <a:xfrm>
            <a:off x="5540071" y="396553"/>
            <a:ext cx="5029957" cy="1427585"/>
          </a:xfrm>
        </p:spPr>
        <p:txBody>
          <a:bodyPr anchor="ctr">
            <a:normAutofit/>
          </a:bodyPr>
          <a:lstStyle/>
          <a:p>
            <a:r>
              <a:rPr lang="en-US" sz="4000" b="1" dirty="0">
                <a:solidFill>
                  <a:schemeClr val="accent3">
                    <a:lumMod val="25000"/>
                  </a:schemeClr>
                </a:solidFill>
              </a:rPr>
              <a:t>Learning Objectives</a:t>
            </a:r>
          </a:p>
        </p:txBody>
      </p:sp>
      <p:graphicFrame>
        <p:nvGraphicFramePr>
          <p:cNvPr id="6" name="Content Placeholder 2">
            <a:extLst>
              <a:ext uri="{FF2B5EF4-FFF2-40B4-BE49-F238E27FC236}">
                <a16:creationId xmlns:a16="http://schemas.microsoft.com/office/drawing/2014/main" id="{4D97373F-BDD9-D938-DCB7-05C0CFDF48F1}"/>
              </a:ext>
            </a:extLst>
          </p:cNvPr>
          <p:cNvGraphicFramePr>
            <a:graphicFrameLocks noGrp="1"/>
          </p:cNvGraphicFramePr>
          <p:nvPr>
            <p:ph sz="quarter" idx="11"/>
            <p:extLst>
              <p:ext uri="{D42A27DB-BD31-4B8C-83A1-F6EECF244321}">
                <p14:modId xmlns:p14="http://schemas.microsoft.com/office/powerpoint/2010/main" val="3387531543"/>
              </p:ext>
            </p:extLst>
          </p:nvPr>
        </p:nvGraphicFramePr>
        <p:xfrm>
          <a:off x="5278813" y="1824138"/>
          <a:ext cx="5911701" cy="4119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DE24B522-250A-0ACF-DA77-43F64E44ECFC}"/>
              </a:ext>
              <a:ext uri="{C183D7F6-B498-43B3-948B-1728B52AA6E4}">
                <adec:decorative xmlns:adec="http://schemas.microsoft.com/office/drawing/2017/decorative" val="1"/>
              </a:ext>
            </a:extLst>
          </p:cNvPr>
          <p:cNvPicPr>
            <a:picLocks noChangeAspect="1"/>
          </p:cNvPicPr>
          <p:nvPr/>
        </p:nvPicPr>
        <p:blipFill>
          <a:blip r:embed="rId7"/>
          <a:srcRect t="15173" b="17646"/>
          <a:stretch>
            <a:fillRect/>
          </a:stretch>
        </p:blipFill>
        <p:spPr>
          <a:xfrm>
            <a:off x="1220320" y="1698171"/>
            <a:ext cx="3591166" cy="3897086"/>
          </a:xfrm>
          <a:prstGeom prst="rect">
            <a:avLst/>
          </a:prstGeom>
        </p:spPr>
      </p:pic>
      <p:pic>
        <p:nvPicPr>
          <p:cNvPr id="12" name="Picture 11" descr="Road Safety Logo">
            <a:extLst>
              <a:ext uri="{FF2B5EF4-FFF2-40B4-BE49-F238E27FC236}">
                <a16:creationId xmlns:a16="http://schemas.microsoft.com/office/drawing/2014/main" id="{A0B6A56D-A458-F6A8-6EFC-63542F8ABB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95" y="5965115"/>
            <a:ext cx="1201285" cy="8149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eicestershire County Council logo">
            <a:extLst>
              <a:ext uri="{FF2B5EF4-FFF2-40B4-BE49-F238E27FC236}">
                <a16:creationId xmlns:a16="http://schemas.microsoft.com/office/drawing/2014/main" id="{9BE5C591-553C-FF1F-3A95-9ED7373DF7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455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86916-B807-F97B-0A97-827B3AF262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F367F4-DD94-8449-2237-0276DD110947}"/>
              </a:ext>
            </a:extLst>
          </p:cNvPr>
          <p:cNvSpPr>
            <a:spLocks noGrp="1"/>
          </p:cNvSpPr>
          <p:nvPr>
            <p:ph type="title"/>
          </p:nvPr>
        </p:nvSpPr>
        <p:spPr>
          <a:xfrm>
            <a:off x="2488941" y="415027"/>
            <a:ext cx="10115939" cy="3253459"/>
          </a:xfrm>
        </p:spPr>
        <p:txBody>
          <a:bodyPr>
            <a:noAutofit/>
          </a:bodyPr>
          <a:lstStyle/>
          <a:p>
            <a:pPr algn="just"/>
            <a:r>
              <a:rPr lang="en-US" sz="9600" dirty="0">
                <a:latin typeface="+mn-lt"/>
              </a:rPr>
              <a:t>Thank you!</a:t>
            </a:r>
            <a:endParaRPr lang="en-US" sz="10000" dirty="0">
              <a:solidFill>
                <a:schemeClr val="bg2"/>
              </a:solidFill>
              <a:latin typeface="+mn-lt"/>
            </a:endParaRPr>
          </a:p>
        </p:txBody>
      </p:sp>
      <p:pic>
        <p:nvPicPr>
          <p:cNvPr id="3" name="Picture 2" descr="Leicestershire County Council logo">
            <a:extLst>
              <a:ext uri="{FF2B5EF4-FFF2-40B4-BE49-F238E27FC236}">
                <a16:creationId xmlns:a16="http://schemas.microsoft.com/office/drawing/2014/main" id="{39B1B3E1-1AA8-BA15-A711-9BE734C19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044" y="4204869"/>
            <a:ext cx="4998469" cy="1491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oad Safety Logo">
            <a:extLst>
              <a:ext uri="{FF2B5EF4-FFF2-40B4-BE49-F238E27FC236}">
                <a16:creationId xmlns:a16="http://schemas.microsoft.com/office/drawing/2014/main" id="{9DCAD025-C642-D258-328F-DA2C074F9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167" y="3926750"/>
            <a:ext cx="3017897" cy="204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25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0E47E-D228-15EB-5886-33E9AA181D03}"/>
              </a:ext>
            </a:extLst>
          </p:cNvPr>
          <p:cNvSpPr>
            <a:spLocks noGrp="1"/>
          </p:cNvSpPr>
          <p:nvPr>
            <p:ph type="title"/>
          </p:nvPr>
        </p:nvSpPr>
        <p:spPr>
          <a:xfrm>
            <a:off x="1435359" y="190270"/>
            <a:ext cx="9808773" cy="1427585"/>
          </a:xfrm>
        </p:spPr>
        <p:txBody>
          <a:bodyPr anchor="ctr">
            <a:normAutofit/>
          </a:bodyPr>
          <a:lstStyle/>
          <a:p>
            <a:pPr algn="ctr"/>
            <a:r>
              <a:rPr lang="en-US" dirty="0"/>
              <a:t>Can you spot the risks?</a:t>
            </a:r>
          </a:p>
        </p:txBody>
      </p:sp>
      <p:pic>
        <p:nvPicPr>
          <p:cNvPr id="6" name="Online Media 5" title="Hazard perception test 2025: official DVSA guide">
            <a:hlinkClick r:id="" action="ppaction://media"/>
            <a:extLst>
              <a:ext uri="{FF2B5EF4-FFF2-40B4-BE49-F238E27FC236}">
                <a16:creationId xmlns:a16="http://schemas.microsoft.com/office/drawing/2014/main" id="{F77933D9-262F-1220-870C-05807D7BB20D}"/>
              </a:ext>
            </a:extLst>
          </p:cNvPr>
          <p:cNvPicPr>
            <a:picLocks noGrp="1" noRot="1" noChangeAspect="1"/>
          </p:cNvPicPr>
          <p:nvPr>
            <p:ph sz="quarter" idx="12"/>
            <a:videoFile r:link="rId1"/>
          </p:nvPr>
        </p:nvPicPr>
        <p:blipFill>
          <a:blip r:embed="rId4"/>
          <a:stretch>
            <a:fillRect/>
          </a:stretch>
        </p:blipFill>
        <p:spPr>
          <a:xfrm>
            <a:off x="2001601" y="1526790"/>
            <a:ext cx="8676290" cy="4901454"/>
          </a:xfrm>
          <a:prstGeom prst="rect">
            <a:avLst/>
          </a:prstGeom>
        </p:spPr>
      </p:pic>
      <p:pic>
        <p:nvPicPr>
          <p:cNvPr id="8" name="Picture 7" descr="Road Safety Logo">
            <a:extLst>
              <a:ext uri="{FF2B5EF4-FFF2-40B4-BE49-F238E27FC236}">
                <a16:creationId xmlns:a16="http://schemas.microsoft.com/office/drawing/2014/main" id="{90A1D5CE-5BF9-144C-1841-59FDAB3D2A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359" y="6003498"/>
            <a:ext cx="1201285" cy="8149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eicestershire County Council logo">
            <a:extLst>
              <a:ext uri="{FF2B5EF4-FFF2-40B4-BE49-F238E27FC236}">
                <a16:creationId xmlns:a16="http://schemas.microsoft.com/office/drawing/2014/main" id="{D3C1BD8C-0AA9-1DCA-23A2-4D1755ADEE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1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468814" y="503852"/>
            <a:ext cx="9808773" cy="1427585"/>
          </a:xfrm>
        </p:spPr>
        <p:txBody>
          <a:bodyPr anchor="ctr">
            <a:normAutofit/>
          </a:bodyPr>
          <a:lstStyle/>
          <a:p>
            <a:pPr algn="ctr"/>
            <a:r>
              <a:rPr lang="en-US" dirty="0"/>
              <a:t>What are some dangerous behaviors whilst driving?</a:t>
            </a:r>
            <a:endParaRPr lang="en-ZA" dirty="0"/>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1468813" y="2057401"/>
            <a:ext cx="5038571" cy="4119463"/>
          </a:xfrm>
        </p:spPr>
        <p:txBody>
          <a:bodyPr>
            <a:noAutofit/>
          </a:bodyPr>
          <a:lstStyle/>
          <a:p>
            <a:pPr lvl="1">
              <a:lnSpc>
                <a:spcPct val="90000"/>
              </a:lnSpc>
            </a:pPr>
            <a:r>
              <a:rPr lang="en-US" sz="2200" dirty="0"/>
              <a:t>Speeding</a:t>
            </a:r>
          </a:p>
          <a:p>
            <a:pPr lvl="1">
              <a:lnSpc>
                <a:spcPct val="90000"/>
              </a:lnSpc>
            </a:pPr>
            <a:r>
              <a:rPr lang="en-US" sz="2200" dirty="0"/>
              <a:t>Texting</a:t>
            </a:r>
          </a:p>
          <a:p>
            <a:pPr lvl="1">
              <a:lnSpc>
                <a:spcPct val="90000"/>
              </a:lnSpc>
            </a:pPr>
            <a:r>
              <a:rPr lang="en-US" sz="2200" dirty="0"/>
              <a:t>Eating </a:t>
            </a:r>
          </a:p>
          <a:p>
            <a:pPr lvl="1">
              <a:lnSpc>
                <a:spcPct val="90000"/>
              </a:lnSpc>
            </a:pPr>
            <a:r>
              <a:rPr lang="en-US" sz="2200" dirty="0"/>
              <a:t>Distractions – friends </a:t>
            </a:r>
          </a:p>
          <a:p>
            <a:pPr lvl="1">
              <a:lnSpc>
                <a:spcPct val="90000"/>
              </a:lnSpc>
            </a:pPr>
            <a:r>
              <a:rPr lang="en-US" sz="2200" dirty="0"/>
              <a:t>Not wearing a seatbelt </a:t>
            </a:r>
          </a:p>
          <a:p>
            <a:pPr lvl="1">
              <a:lnSpc>
                <a:spcPct val="90000"/>
              </a:lnSpc>
            </a:pPr>
            <a:r>
              <a:rPr lang="en-US" sz="2200" dirty="0"/>
              <a:t>Drink/drug driving </a:t>
            </a:r>
          </a:p>
          <a:p>
            <a:pPr lvl="1">
              <a:lnSpc>
                <a:spcPct val="90000"/>
              </a:lnSpc>
            </a:pPr>
            <a:endParaRPr lang="en-US" sz="2200" dirty="0"/>
          </a:p>
          <a:p>
            <a:pPr marL="0" lvl="1" indent="0" algn="ctr">
              <a:lnSpc>
                <a:spcPct val="90000"/>
              </a:lnSpc>
              <a:buNone/>
            </a:pPr>
            <a:r>
              <a:rPr lang="en-US" sz="2200" dirty="0"/>
              <a:t>If you are doing any of these, it will be hard to see the hazards arise, that you have just watched.</a:t>
            </a:r>
          </a:p>
        </p:txBody>
      </p:sp>
      <p:pic>
        <p:nvPicPr>
          <p:cNvPr id="5" name="Picture 4">
            <a:extLst>
              <a:ext uri="{FF2B5EF4-FFF2-40B4-BE49-F238E27FC236}">
                <a16:creationId xmlns:a16="http://schemas.microsoft.com/office/drawing/2014/main" id="{B3F24D1C-AA47-F186-391B-9A729459FB57}"/>
              </a:ext>
              <a:ext uri="{C183D7F6-B498-43B3-948B-1728B52AA6E4}">
                <adec:decorative xmlns:adec="http://schemas.microsoft.com/office/drawing/2017/decorative" val="1"/>
              </a:ext>
            </a:extLst>
          </p:cNvPr>
          <p:cNvPicPr>
            <a:picLocks noChangeAspect="1"/>
          </p:cNvPicPr>
          <p:nvPr/>
        </p:nvPicPr>
        <p:blipFill>
          <a:blip r:embed="rId3"/>
          <a:srcRect t="10241" r="2" b="30105"/>
          <a:stretch>
            <a:fillRect/>
          </a:stretch>
        </p:blipFill>
        <p:spPr>
          <a:xfrm>
            <a:off x="6668185" y="2057401"/>
            <a:ext cx="4609399" cy="4119463"/>
          </a:xfrm>
          <a:prstGeom prst="rect">
            <a:avLst/>
          </a:prstGeom>
          <a:noFill/>
        </p:spPr>
      </p:pic>
      <p:pic>
        <p:nvPicPr>
          <p:cNvPr id="7" name="Picture 6" descr="Road Safety Logo">
            <a:extLst>
              <a:ext uri="{FF2B5EF4-FFF2-40B4-BE49-F238E27FC236}">
                <a16:creationId xmlns:a16="http://schemas.microsoft.com/office/drawing/2014/main" id="{4B20D17B-015E-03AC-1095-82266FBA0B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35" y="6003498"/>
            <a:ext cx="1201285" cy="8149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eicestershire County Council logo">
            <a:extLst>
              <a:ext uri="{FF2B5EF4-FFF2-40B4-BE49-F238E27FC236}">
                <a16:creationId xmlns:a16="http://schemas.microsoft.com/office/drawing/2014/main" id="{92A9B4D8-0BE1-38E8-689F-1287D1ADED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15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1384-8C2A-AC46-D296-2DF95CBF10BB}"/>
              </a:ext>
            </a:extLst>
          </p:cNvPr>
          <p:cNvSpPr>
            <a:spLocks noGrp="1"/>
          </p:cNvSpPr>
          <p:nvPr>
            <p:ph type="title"/>
          </p:nvPr>
        </p:nvSpPr>
        <p:spPr>
          <a:xfrm>
            <a:off x="1038030" y="2254712"/>
            <a:ext cx="10115939" cy="3253459"/>
          </a:xfrm>
        </p:spPr>
        <p:txBody>
          <a:bodyPr>
            <a:noAutofit/>
          </a:bodyPr>
          <a:lstStyle/>
          <a:p>
            <a:pPr algn="just"/>
            <a:r>
              <a:rPr lang="en-US" altLang="en-US" sz="3500" dirty="0">
                <a:solidFill>
                  <a:schemeClr val="bg2"/>
                </a:solidFill>
              </a:rPr>
              <a:t>You will hear this time and time again from parents, grandparents or carers. It’s not just about you breaking the rules and doing things you shouldn’t. It’s about being aware of other drivers who could be doing the same. Other drivers will be breaking the rules or distracted, and if you are too, you won’t have a quick enough reaction time to potentially do anything about it.</a:t>
            </a:r>
            <a:endParaRPr lang="en-US" sz="3500" dirty="0">
              <a:solidFill>
                <a:schemeClr val="bg2"/>
              </a:solidFill>
            </a:endParaRPr>
          </a:p>
        </p:txBody>
      </p:sp>
      <p:sp>
        <p:nvSpPr>
          <p:cNvPr id="6" name="Title 3">
            <a:extLst>
              <a:ext uri="{FF2B5EF4-FFF2-40B4-BE49-F238E27FC236}">
                <a16:creationId xmlns:a16="http://schemas.microsoft.com/office/drawing/2014/main" id="{903E8FFE-C4BC-E9D3-0361-A1A556131078}"/>
              </a:ext>
            </a:extLst>
          </p:cNvPr>
          <p:cNvSpPr txBox="1">
            <a:spLocks/>
          </p:cNvSpPr>
          <p:nvPr/>
        </p:nvSpPr>
        <p:spPr>
          <a:xfrm>
            <a:off x="619676" y="215834"/>
            <a:ext cx="10668000" cy="61555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t>It’s not just you, it’s them…</a:t>
            </a:r>
          </a:p>
        </p:txBody>
      </p:sp>
      <p:pic>
        <p:nvPicPr>
          <p:cNvPr id="8" name="Picture 7" descr="Road Safety Logo">
            <a:extLst>
              <a:ext uri="{FF2B5EF4-FFF2-40B4-BE49-F238E27FC236}">
                <a16:creationId xmlns:a16="http://schemas.microsoft.com/office/drawing/2014/main" id="{5533429F-5673-A957-6A44-607F078C8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4" y="6043058"/>
            <a:ext cx="1201285" cy="8149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eicestershire County Council logo">
            <a:extLst>
              <a:ext uri="{FF2B5EF4-FFF2-40B4-BE49-F238E27FC236}">
                <a16:creationId xmlns:a16="http://schemas.microsoft.com/office/drawing/2014/main" id="{1D81A2AC-ECA1-E24C-F40F-3D072A8F2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33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2C90C5-5198-C255-02F9-1608AA49E088}"/>
              </a:ext>
            </a:extLst>
          </p:cNvPr>
          <p:cNvSpPr>
            <a:spLocks noGrp="1"/>
          </p:cNvSpPr>
          <p:nvPr>
            <p:ph sz="quarter" idx="12"/>
          </p:nvPr>
        </p:nvSpPr>
        <p:spPr>
          <a:xfrm>
            <a:off x="1207569" y="1716668"/>
            <a:ext cx="5165631" cy="4264156"/>
          </a:xfrm>
          <a:ln w="38100">
            <a:solidFill>
              <a:schemeClr val="tx1"/>
            </a:solidFill>
          </a:ln>
        </p:spPr>
        <p:txBody>
          <a:bodyPr>
            <a:noAutofit/>
          </a:bodyPr>
          <a:lstStyle/>
          <a:p>
            <a:pPr algn="ctr"/>
            <a:r>
              <a:rPr lang="en-GB" sz="2500" dirty="0"/>
              <a:t>The driver is using WhatsApp and swerving between lanes.</a:t>
            </a:r>
            <a:endParaRPr lang="en-US" sz="2500" dirty="0"/>
          </a:p>
          <a:p>
            <a:pPr algn="ctr"/>
            <a:r>
              <a:rPr lang="en-GB" sz="2500" dirty="0"/>
              <a:t>If you were passing and they swerved, they could crash into you, but if you were paying attention, you might be able to react.</a:t>
            </a:r>
            <a:endParaRPr lang="en-GB" sz="2500" dirty="0">
              <a:cs typeface="Arial" panose="020B0604020202020204" pitchFamily="34" charset="0"/>
            </a:endParaRPr>
          </a:p>
          <a:p>
            <a:pPr algn="ctr"/>
            <a:r>
              <a:rPr lang="en-GB" sz="2500" dirty="0"/>
              <a:t>If you were also on WhatsApp and they swerved, this would be near impossible to react to.</a:t>
            </a:r>
            <a:endParaRPr lang="en-GB" sz="2500" dirty="0">
              <a:cs typeface="Arial" panose="020B0604020202020204" pitchFamily="34" charset="0"/>
            </a:endParaRPr>
          </a:p>
        </p:txBody>
      </p:sp>
      <p:sp>
        <p:nvSpPr>
          <p:cNvPr id="6" name="Title 3">
            <a:extLst>
              <a:ext uri="{FF2B5EF4-FFF2-40B4-BE49-F238E27FC236}">
                <a16:creationId xmlns:a16="http://schemas.microsoft.com/office/drawing/2014/main" id="{CC5ACDF8-565F-83DD-9076-11945B0B0B92}"/>
              </a:ext>
            </a:extLst>
          </p:cNvPr>
          <p:cNvSpPr txBox="1">
            <a:spLocks/>
          </p:cNvSpPr>
          <p:nvPr/>
        </p:nvSpPr>
        <p:spPr>
          <a:xfrm>
            <a:off x="1039200" y="70111"/>
            <a:ext cx="10668000" cy="6155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dirty="0"/>
              <a:t>It’s not just you, it’s them…distractions</a:t>
            </a:r>
          </a:p>
        </p:txBody>
      </p:sp>
      <p:pic>
        <p:nvPicPr>
          <p:cNvPr id="11" name="Online Media 10" title="Operation Tramline marks 10 years in drive for safer drivers – 10 dangerous shocking incidents">
            <a:hlinkClick r:id="" action="ppaction://media"/>
            <a:extLst>
              <a:ext uri="{FF2B5EF4-FFF2-40B4-BE49-F238E27FC236}">
                <a16:creationId xmlns:a16="http://schemas.microsoft.com/office/drawing/2014/main" id="{19DF55EE-FD91-60E4-3AB3-C3D20BCF7BB0}"/>
              </a:ext>
            </a:extLst>
          </p:cNvPr>
          <p:cNvPicPr>
            <a:picLocks noGrp="1" noRot="1" noChangeAspect="1"/>
          </p:cNvPicPr>
          <p:nvPr>
            <p:ph sz="quarter" idx="11"/>
            <a:videoFile r:link="rId1"/>
          </p:nvPr>
        </p:nvPicPr>
        <p:blipFill>
          <a:blip r:embed="rId4"/>
          <a:stretch>
            <a:fillRect/>
          </a:stretch>
        </p:blipFill>
        <p:spPr>
          <a:xfrm>
            <a:off x="6667500" y="909603"/>
            <a:ext cx="5039700" cy="5878286"/>
          </a:xfrm>
          <a:prstGeom prst="rect">
            <a:avLst/>
          </a:prstGeom>
        </p:spPr>
      </p:pic>
      <p:pic>
        <p:nvPicPr>
          <p:cNvPr id="13" name="Picture 12" descr="Road Safety Logo">
            <a:extLst>
              <a:ext uri="{FF2B5EF4-FFF2-40B4-BE49-F238E27FC236}">
                <a16:creationId xmlns:a16="http://schemas.microsoft.com/office/drawing/2014/main" id="{79A733BF-5845-7C25-A22C-358B31689D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19" y="5989707"/>
            <a:ext cx="1201285" cy="8149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Leicestershire County Council logo">
            <a:extLst>
              <a:ext uri="{FF2B5EF4-FFF2-40B4-BE49-F238E27FC236}">
                <a16:creationId xmlns:a16="http://schemas.microsoft.com/office/drawing/2014/main" id="{3D2B75E1-B703-89D6-EADF-C645CAF719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38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15354-374E-4710-792F-592E588BAAE2}"/>
              </a:ext>
            </a:extLst>
          </p:cNvPr>
          <p:cNvSpPr>
            <a:spLocks noGrp="1"/>
          </p:cNvSpPr>
          <p:nvPr>
            <p:ph type="title"/>
          </p:nvPr>
        </p:nvSpPr>
        <p:spPr>
          <a:xfrm>
            <a:off x="1191613" y="-83977"/>
            <a:ext cx="9808773" cy="1427585"/>
          </a:xfrm>
        </p:spPr>
        <p:txBody>
          <a:bodyPr/>
          <a:lstStyle/>
          <a:p>
            <a:pPr fontAlgn="auto">
              <a:spcAft>
                <a:spcPts val="0"/>
              </a:spcAft>
            </a:pPr>
            <a:r>
              <a:rPr lang="en-US" dirty="0"/>
              <a:t>It’s not just you, it’s them…obeying signs</a:t>
            </a:r>
          </a:p>
        </p:txBody>
      </p:sp>
      <p:sp>
        <p:nvSpPr>
          <p:cNvPr id="2" name="Content Placeholder 1">
            <a:extLst>
              <a:ext uri="{FF2B5EF4-FFF2-40B4-BE49-F238E27FC236}">
                <a16:creationId xmlns:a16="http://schemas.microsoft.com/office/drawing/2014/main" id="{F7CE9E18-F4C2-3B3A-348B-BE5512664CA8}"/>
              </a:ext>
            </a:extLst>
          </p:cNvPr>
          <p:cNvSpPr>
            <a:spLocks noGrp="1"/>
          </p:cNvSpPr>
          <p:nvPr>
            <p:ph sz="quarter" idx="11"/>
          </p:nvPr>
        </p:nvSpPr>
        <p:spPr>
          <a:xfrm>
            <a:off x="6564086" y="2264229"/>
            <a:ext cx="5225142" cy="3559628"/>
          </a:xfrm>
          <a:ln w="28575">
            <a:solidFill>
              <a:schemeClr val="tx1"/>
            </a:solidFill>
          </a:ln>
        </p:spPr>
        <p:txBody>
          <a:bodyPr>
            <a:normAutofit fontScale="92500" lnSpcReduction="20000"/>
          </a:bodyPr>
          <a:lstStyle/>
          <a:p>
            <a:pPr algn="ctr"/>
            <a:endParaRPr lang="en-GB" dirty="0"/>
          </a:p>
          <a:p>
            <a:pPr algn="ctr"/>
            <a:r>
              <a:rPr lang="en-GB" sz="3000" dirty="0"/>
              <a:t>Driver ignored the lane closure sign on the screens and narrowly misses being hit by a HGV. If the lane states its closed move out of it, as early as possible. It’s not worth risking your lives and others to get 2 minutes ahead.</a:t>
            </a:r>
          </a:p>
        </p:txBody>
      </p:sp>
      <p:pic>
        <p:nvPicPr>
          <p:cNvPr id="6" name="Online Media 2" title="Driver risks lorry collision after ignoring Red X">
            <a:hlinkClick r:id="" action="ppaction://media"/>
            <a:extLst>
              <a:ext uri="{FF2B5EF4-FFF2-40B4-BE49-F238E27FC236}">
                <a16:creationId xmlns:a16="http://schemas.microsoft.com/office/drawing/2014/main" id="{1FFB14D6-FEBE-97F1-FDCA-07AF887E3FE4}"/>
              </a:ext>
            </a:extLst>
          </p:cNvPr>
          <p:cNvPicPr>
            <a:picLocks noRot="1" noChangeAspect="1"/>
          </p:cNvPicPr>
          <p:nvPr>
            <a:videoFile r:link="rId1"/>
          </p:nvPr>
        </p:nvPicPr>
        <p:blipFill>
          <a:blip r:embed="rId4"/>
          <a:stretch>
            <a:fillRect/>
          </a:stretch>
        </p:blipFill>
        <p:spPr>
          <a:xfrm>
            <a:off x="1381119" y="1612628"/>
            <a:ext cx="4898555" cy="4999992"/>
          </a:xfrm>
          <a:prstGeom prst="rect">
            <a:avLst/>
          </a:prstGeom>
        </p:spPr>
      </p:pic>
      <p:pic>
        <p:nvPicPr>
          <p:cNvPr id="10" name="Picture 9" descr="Road Safety Logo">
            <a:extLst>
              <a:ext uri="{FF2B5EF4-FFF2-40B4-BE49-F238E27FC236}">
                <a16:creationId xmlns:a16="http://schemas.microsoft.com/office/drawing/2014/main" id="{76670A7E-13DF-F887-444A-6CFD6B2367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34" y="6043058"/>
            <a:ext cx="1201285" cy="8149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eicestershire County Council logo.">
            <a:extLst>
              <a:ext uri="{FF2B5EF4-FFF2-40B4-BE49-F238E27FC236}">
                <a16:creationId xmlns:a16="http://schemas.microsoft.com/office/drawing/2014/main" id="{5495AF04-13F3-E872-A9EF-FC9AE5AE4B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01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2EF1C1-5933-D909-38D2-D22F630A85FE}"/>
              </a:ext>
            </a:extLst>
          </p:cNvPr>
          <p:cNvSpPr>
            <a:spLocks noGrp="1"/>
          </p:cNvSpPr>
          <p:nvPr>
            <p:ph type="title"/>
          </p:nvPr>
        </p:nvSpPr>
        <p:spPr>
          <a:xfrm>
            <a:off x="1381119" y="-49764"/>
            <a:ext cx="10547167" cy="1427585"/>
          </a:xfrm>
        </p:spPr>
        <p:txBody>
          <a:bodyPr>
            <a:normAutofit/>
          </a:bodyPr>
          <a:lstStyle/>
          <a:p>
            <a:pPr fontAlgn="auto">
              <a:spcAft>
                <a:spcPts val="0"/>
              </a:spcAft>
            </a:pPr>
            <a:r>
              <a:rPr lang="en-US" dirty="0"/>
              <a:t>It’s not just you, it’s them…drink and drug driving</a:t>
            </a:r>
          </a:p>
        </p:txBody>
      </p:sp>
      <p:sp>
        <p:nvSpPr>
          <p:cNvPr id="3" name="Content Placeholder 2">
            <a:extLst>
              <a:ext uri="{FF2B5EF4-FFF2-40B4-BE49-F238E27FC236}">
                <a16:creationId xmlns:a16="http://schemas.microsoft.com/office/drawing/2014/main" id="{43B3004F-891E-E0B4-FC2D-A5949EC33A3D}"/>
              </a:ext>
            </a:extLst>
          </p:cNvPr>
          <p:cNvSpPr>
            <a:spLocks noGrp="1"/>
          </p:cNvSpPr>
          <p:nvPr>
            <p:ph sz="quarter" idx="11"/>
          </p:nvPr>
        </p:nvSpPr>
        <p:spPr>
          <a:xfrm>
            <a:off x="6485429" y="1143003"/>
            <a:ext cx="5442857" cy="5452510"/>
          </a:xfrm>
          <a:ln w="38100">
            <a:solidFill>
              <a:schemeClr val="tx1"/>
            </a:solidFill>
          </a:ln>
        </p:spPr>
        <p:txBody>
          <a:bodyPr>
            <a:noAutofit/>
          </a:bodyPr>
          <a:lstStyle/>
          <a:p>
            <a:pPr algn="ctr"/>
            <a:r>
              <a:rPr lang="en-GB" dirty="0">
                <a:cs typeface="Arial"/>
              </a:rPr>
              <a:t>If police think you have been drug or drink driving, you will get tested at the side of the road to determine if you have drugs or drink in your system.</a:t>
            </a:r>
            <a:endParaRPr lang="en-US" dirty="0">
              <a:cs typeface="Arial"/>
            </a:endParaRPr>
          </a:p>
          <a:p>
            <a:pPr algn="ctr"/>
            <a:r>
              <a:rPr lang="en-GB" dirty="0">
                <a:cs typeface="Arial"/>
              </a:rPr>
              <a:t>Everyone’s body reacts different to drugs and drink, so you have no idea how long it will stay in your system.</a:t>
            </a:r>
          </a:p>
          <a:p>
            <a:pPr algn="ctr"/>
            <a:r>
              <a:rPr lang="en-GB" dirty="0"/>
              <a:t>Be careful the next day after a night out with friends, driving back from a festival or a trip away. Most people get caught driving home the next morning.</a:t>
            </a:r>
            <a:endParaRPr lang="en-GB" dirty="0">
              <a:cs typeface="Arial" panose="020B0604020202020204" pitchFamily="34" charset="0"/>
            </a:endParaRPr>
          </a:p>
          <a:p>
            <a:pPr algn="ctr"/>
            <a:r>
              <a:rPr lang="en-GB" dirty="0">
                <a:cs typeface="Arial"/>
              </a:rPr>
              <a:t>Be aware and focus on the road, because you don’t know who might be driving under the influence, you may need to react quickly to their mistake.</a:t>
            </a:r>
          </a:p>
        </p:txBody>
      </p:sp>
      <p:pic>
        <p:nvPicPr>
          <p:cNvPr id="8" name="Online Media 1" title="Can You Legally Drive After Smoking Cannabis?">
            <a:hlinkClick r:id="" action="ppaction://media"/>
            <a:extLst>
              <a:ext uri="{FF2B5EF4-FFF2-40B4-BE49-F238E27FC236}">
                <a16:creationId xmlns:a16="http://schemas.microsoft.com/office/drawing/2014/main" id="{4C355CD7-4B79-4446-FDD9-508DFD76A36A}"/>
              </a:ext>
            </a:extLst>
          </p:cNvPr>
          <p:cNvPicPr>
            <a:picLocks noRot="1" noChangeAspect="1"/>
          </p:cNvPicPr>
          <p:nvPr>
            <a:videoFile r:link="rId1"/>
          </p:nvPr>
        </p:nvPicPr>
        <p:blipFill>
          <a:blip r:embed="rId4"/>
          <a:stretch>
            <a:fillRect/>
          </a:stretch>
        </p:blipFill>
        <p:spPr>
          <a:xfrm>
            <a:off x="994599" y="1143003"/>
            <a:ext cx="5364200" cy="5452510"/>
          </a:xfrm>
          <a:prstGeom prst="rect">
            <a:avLst/>
          </a:prstGeom>
        </p:spPr>
      </p:pic>
      <p:pic>
        <p:nvPicPr>
          <p:cNvPr id="10" name="Picture 9" descr="Road Safety Logo">
            <a:extLst>
              <a:ext uri="{FF2B5EF4-FFF2-40B4-BE49-F238E27FC236}">
                <a16:creationId xmlns:a16="http://schemas.microsoft.com/office/drawing/2014/main" id="{93EFCD75-35A2-CD67-09BA-ED1FB3E20F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34" y="6043058"/>
            <a:ext cx="1201285" cy="8149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eicestershire County Council logo">
            <a:extLst>
              <a:ext uri="{FF2B5EF4-FFF2-40B4-BE49-F238E27FC236}">
                <a16:creationId xmlns:a16="http://schemas.microsoft.com/office/drawing/2014/main" id="{4C165E8F-571E-47A9-6D33-0145347221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5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FFCC8-C04D-0071-3B14-4AF828E000B0}"/>
              </a:ext>
            </a:extLst>
          </p:cNvPr>
          <p:cNvSpPr>
            <a:spLocks noGrp="1"/>
          </p:cNvSpPr>
          <p:nvPr>
            <p:ph type="title"/>
          </p:nvPr>
        </p:nvSpPr>
        <p:spPr>
          <a:xfrm>
            <a:off x="1346571" y="146181"/>
            <a:ext cx="4749429" cy="1427585"/>
          </a:xfrm>
        </p:spPr>
        <p:txBody>
          <a:bodyPr anchor="ctr">
            <a:normAutofit/>
          </a:bodyPr>
          <a:lstStyle/>
          <a:p>
            <a:r>
              <a:rPr lang="en-US" dirty="0"/>
              <a:t>It’s not just you its, them alcohol limits…</a:t>
            </a:r>
            <a:endParaRPr lang="en-ZA" dirty="0"/>
          </a:p>
        </p:txBody>
      </p:sp>
      <p:pic>
        <p:nvPicPr>
          <p:cNvPr id="8" name="Picture 2" descr="Craft Beer Low/No Alcohol Free Mixed Beer Selection ">
            <a:extLst>
              <a:ext uri="{FF2B5EF4-FFF2-40B4-BE49-F238E27FC236}">
                <a16:creationId xmlns:a16="http://schemas.microsoft.com/office/drawing/2014/main" id="{BE2326DD-D213-3A11-BCE7-EFA4A0FA14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3" r="2210" b="-3"/>
          <a:stretch>
            <a:fillRect/>
          </a:stretch>
        </p:blipFill>
        <p:spPr bwMode="auto">
          <a:xfrm>
            <a:off x="1381119" y="1573766"/>
            <a:ext cx="4592637" cy="4805362"/>
          </a:xfrm>
          <a:prstGeom prst="rect">
            <a:avLst/>
          </a:prstGeom>
          <a:solidFill>
            <a:srgbClr val="FFFFFF"/>
          </a:solidFill>
        </p:spPr>
      </p:pic>
      <p:sp>
        <p:nvSpPr>
          <p:cNvPr id="6" name="Content Placeholder 5">
            <a:extLst>
              <a:ext uri="{FF2B5EF4-FFF2-40B4-BE49-F238E27FC236}">
                <a16:creationId xmlns:a16="http://schemas.microsoft.com/office/drawing/2014/main" id="{9F0E1748-5A63-CCAD-65B2-FB5DB78846F2}"/>
              </a:ext>
            </a:extLst>
          </p:cNvPr>
          <p:cNvSpPr>
            <a:spLocks noGrp="1"/>
          </p:cNvSpPr>
          <p:nvPr>
            <p:ph sz="quarter" idx="11"/>
          </p:nvPr>
        </p:nvSpPr>
        <p:spPr>
          <a:xfrm>
            <a:off x="6218245" y="1468959"/>
            <a:ext cx="5973755" cy="4474642"/>
          </a:xfrm>
        </p:spPr>
        <p:txBody>
          <a:bodyPr>
            <a:noAutofit/>
          </a:bodyPr>
          <a:lstStyle/>
          <a:p>
            <a:pPr>
              <a:lnSpc>
                <a:spcPct val="90000"/>
              </a:lnSpc>
              <a:spcAft>
                <a:spcPts val="1200"/>
              </a:spcAft>
              <a:buNone/>
            </a:pPr>
            <a:r>
              <a:rPr lang="en-GB" dirty="0"/>
              <a:t>There are strict alcohol limits for drivers in all parts of the UK. The limits are based on the amount of alcohol detected in someone’s breath, blood or urine.</a:t>
            </a:r>
          </a:p>
          <a:p>
            <a:pPr>
              <a:lnSpc>
                <a:spcPct val="90000"/>
              </a:lnSpc>
              <a:spcAft>
                <a:spcPts val="1200"/>
              </a:spcAft>
              <a:buNone/>
            </a:pPr>
            <a:r>
              <a:rPr lang="en-GB" dirty="0"/>
              <a:t>It isn’t possible to work out how many units of alcohol will put you over the limit. That’s because it will be different for each person.</a:t>
            </a:r>
          </a:p>
          <a:p>
            <a:pPr>
              <a:lnSpc>
                <a:spcPct val="90000"/>
              </a:lnSpc>
              <a:spcAft>
                <a:spcPts val="1200"/>
              </a:spcAft>
              <a:buNone/>
            </a:pPr>
            <a:r>
              <a:rPr lang="en-GB" dirty="0"/>
              <a:t>Due to;</a:t>
            </a:r>
          </a:p>
          <a:p>
            <a:pPr marL="285750" indent="-285750">
              <a:lnSpc>
                <a:spcPct val="90000"/>
              </a:lnSpc>
              <a:spcAft>
                <a:spcPts val="750"/>
              </a:spcAft>
              <a:buFont typeface="Arial" panose="020B0604020202020204" pitchFamily="34" charset="0"/>
              <a:buChar char="•"/>
            </a:pPr>
            <a:r>
              <a:rPr lang="en-GB" dirty="0"/>
              <a:t>Your weight, age, sex and metabolism (the rate your body uses energy)</a:t>
            </a:r>
          </a:p>
          <a:p>
            <a:pPr marL="285750" indent="-285750">
              <a:lnSpc>
                <a:spcPct val="90000"/>
              </a:lnSpc>
              <a:spcAft>
                <a:spcPts val="750"/>
              </a:spcAft>
              <a:buFont typeface="Arial" panose="020B0604020202020204" pitchFamily="34" charset="0"/>
              <a:buChar char="•"/>
            </a:pPr>
            <a:r>
              <a:rPr lang="en-GB" dirty="0"/>
              <a:t>The type and amount of alcohol you’re drinking</a:t>
            </a:r>
          </a:p>
          <a:p>
            <a:pPr marL="285750" indent="-285750">
              <a:lnSpc>
                <a:spcPct val="90000"/>
              </a:lnSpc>
              <a:spcAft>
                <a:spcPts val="750"/>
              </a:spcAft>
              <a:buFont typeface="Arial" panose="020B0604020202020204" pitchFamily="34" charset="0"/>
              <a:buChar char="•"/>
            </a:pPr>
            <a:r>
              <a:rPr lang="en-GB" dirty="0"/>
              <a:t>What you’ve eaten recently</a:t>
            </a:r>
          </a:p>
          <a:p>
            <a:pPr marL="285750" indent="-285750">
              <a:lnSpc>
                <a:spcPct val="90000"/>
              </a:lnSpc>
              <a:spcAft>
                <a:spcPts val="750"/>
              </a:spcAft>
              <a:buFont typeface="Arial" panose="020B0604020202020204" pitchFamily="34" charset="0"/>
              <a:buChar char="•"/>
            </a:pPr>
            <a:r>
              <a:rPr lang="en-GB" dirty="0"/>
              <a:t>Your stress levels at the time</a:t>
            </a:r>
          </a:p>
        </p:txBody>
      </p:sp>
      <p:sp>
        <p:nvSpPr>
          <p:cNvPr id="9" name="Rectangle: Top Corners Rounded 8">
            <a:extLst>
              <a:ext uri="{FF2B5EF4-FFF2-40B4-BE49-F238E27FC236}">
                <a16:creationId xmlns:a16="http://schemas.microsoft.com/office/drawing/2014/main" id="{071FA703-530B-3829-8D54-AD6250F1D7AA}"/>
              </a:ext>
            </a:extLst>
          </p:cNvPr>
          <p:cNvSpPr/>
          <p:nvPr/>
        </p:nvSpPr>
        <p:spPr>
          <a:xfrm>
            <a:off x="7434943" y="146181"/>
            <a:ext cx="3400472" cy="1225420"/>
          </a:xfrm>
          <a:prstGeom prst="round2SameRect">
            <a:avLst/>
          </a:prstGeom>
          <a:ln w="76200">
            <a:solidFill>
              <a:schemeClr val="accent5"/>
            </a:solidFill>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en-GB" b="1" dirty="0">
                <a:latin typeface="Arial"/>
                <a:cs typeface="Arial"/>
              </a:rPr>
              <a:t>Tip: If you want to drink, there are many 0% alcohol options available now.</a:t>
            </a:r>
            <a:r>
              <a:rPr lang="en-GB" b="1" dirty="0"/>
              <a:t> </a:t>
            </a:r>
          </a:p>
        </p:txBody>
      </p:sp>
      <p:pic>
        <p:nvPicPr>
          <p:cNvPr id="10" name="Picture 9" descr="Road Safety Logo">
            <a:extLst>
              <a:ext uri="{FF2B5EF4-FFF2-40B4-BE49-F238E27FC236}">
                <a16:creationId xmlns:a16="http://schemas.microsoft.com/office/drawing/2014/main" id="{E7F84E11-FABD-F45D-8451-7AC5E0008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86" y="5975088"/>
            <a:ext cx="1201285" cy="8149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eicestershire County Council logo">
            <a:extLst>
              <a:ext uri="{FF2B5EF4-FFF2-40B4-BE49-F238E27FC236}">
                <a16:creationId xmlns:a16="http://schemas.microsoft.com/office/drawing/2014/main" id="{FA9EF628-7189-E6D0-676E-AAB9F9774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319" y="6410969"/>
            <a:ext cx="1235529" cy="3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35350"/>
      </p:ext>
    </p:extLst>
  </p:cSld>
  <p:clrMapOvr>
    <a:masterClrMapping/>
  </p:clrMapOvr>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DD27D0-5B6E-4A0E-95B2-BB37F9D88615}">
  <ds:schemaRefs>
    <ds:schemaRef ds:uri="http://schemas.microsoft.com/sharepoint/v3"/>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230e9df3-be65-4c73-a93b-d1236ebd677e"/>
    <ds:schemaRef ds:uri="71af3243-3dd4-4a8d-8c0d-dd76da1f02a5"/>
    <ds:schemaRef ds:uri="http://www.w3.org/XML/1998/namespace"/>
  </ds:schemaRefs>
</ds:datastoreItem>
</file>

<file path=customXml/itemProps2.xml><?xml version="1.0" encoding="utf-8"?>
<ds:datastoreItem xmlns:ds="http://schemas.openxmlformats.org/officeDocument/2006/customXml" ds:itemID="{A98CD342-50C4-441F-B4A3-7D5ADB057132}">
  <ds:schemaRefs>
    <ds:schemaRef ds:uri="http://schemas.microsoft.com/sharepoint/v3/contenttype/forms"/>
  </ds:schemaRefs>
</ds:datastoreItem>
</file>

<file path=customXml/itemProps3.xml><?xml version="1.0" encoding="utf-8"?>
<ds:datastoreItem xmlns:ds="http://schemas.openxmlformats.org/officeDocument/2006/customXml" ds:itemID="{3FAE0208-DBD5-43E1-AC6B-D2AD9623F0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303</TotalTime>
  <Words>1427</Words>
  <Application>Microsoft Office PowerPoint</Application>
  <PresentationFormat>Widescreen</PresentationFormat>
  <Paragraphs>109</Paragraphs>
  <Slides>20</Slides>
  <Notes>9</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Segoe UI</vt:lpstr>
      <vt:lpstr>Tisa Offc Serif Pro</vt:lpstr>
      <vt:lpstr>Univers Light</vt:lpstr>
      <vt:lpstr>Custom</vt:lpstr>
      <vt:lpstr>It’s not just you; it’s them! Future Drivers </vt:lpstr>
      <vt:lpstr>Learning Objectives</vt:lpstr>
      <vt:lpstr>Can you spot the risks?</vt:lpstr>
      <vt:lpstr>What are some dangerous behaviors whilst driving?</vt:lpstr>
      <vt:lpstr>You will hear this time and time again from parents, grandparents or carers. It’s not just about you breaking the rules and doing things you shouldn’t. It’s about being aware of other drivers who could be doing the same. Other drivers will be breaking the rules or distracted, and if you are too, you won’t have a quick enough reaction time to potentially do anything about it.</vt:lpstr>
      <vt:lpstr>PowerPoint Presentation</vt:lpstr>
      <vt:lpstr>It’s not just you, it’s them…obeying signs</vt:lpstr>
      <vt:lpstr>It’s not just you, it’s them…drink and drug driving</vt:lpstr>
      <vt:lpstr>It’s not just you its, them alcohol limits…</vt:lpstr>
      <vt:lpstr>PowerPoint Presentation</vt:lpstr>
      <vt:lpstr>It’s not just you, it’s them…</vt:lpstr>
      <vt:lpstr>Case Study</vt:lpstr>
      <vt:lpstr>Face the consequences…</vt:lpstr>
      <vt:lpstr>It won’t happen to me…but…what about them?</vt:lpstr>
      <vt:lpstr>Light-hearted…                                    Drive like Grans in the car… </vt:lpstr>
      <vt:lpstr>When it doesn’t feel right, it’s not.</vt:lpstr>
      <vt:lpstr>How much does it cost to learn to drive?</vt:lpstr>
      <vt:lpstr>RECAP</vt:lpstr>
      <vt:lpstr>Reference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Safety Education - Year 12 Lesson</dc:title>
  <dc:creator>LeicestershireCountyCouncil@leics.onmicrosoft.com</dc:creator>
  <cp:lastModifiedBy>Zena Chana</cp:lastModifiedBy>
  <cp:revision>12</cp:revision>
  <dcterms:created xsi:type="dcterms:W3CDTF">2026-01-06T09:20:07Z</dcterms:created>
  <dcterms:modified xsi:type="dcterms:W3CDTF">2026-04-01T13:37:05Z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