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2" r:id="rId5"/>
    <p:sldId id="321" r:id="rId6"/>
    <p:sldId id="320" r:id="rId7"/>
    <p:sldId id="326" r:id="rId8"/>
    <p:sldId id="324" r:id="rId9"/>
    <p:sldId id="325" r:id="rId10"/>
    <p:sldId id="318" r:id="rId11"/>
    <p:sldId id="317" r:id="rId12"/>
    <p:sldId id="327" r:id="rId13"/>
    <p:sldId id="328" r:id="rId14"/>
    <p:sldId id="329" r:id="rId15"/>
    <p:sldId id="331" r:id="rId16"/>
    <p:sldId id="332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73932" autoAdjust="0"/>
  </p:normalViewPr>
  <p:slideViewPr>
    <p:cSldViewPr snapToGrid="0">
      <p:cViewPr varScale="1">
        <p:scale>
          <a:sx n="47" d="100"/>
          <a:sy n="47" d="100"/>
        </p:scale>
        <p:origin x="1524" y="3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would change ‘doing so badly’ to consequences of making poor driving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7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 – </a:t>
            </a:r>
          </a:p>
          <a:p>
            <a:r>
              <a:rPr lang="en-GB" dirty="0"/>
              <a:t>Explain the impact that dangerous driving will have on myself</a:t>
            </a:r>
          </a:p>
          <a:p>
            <a:r>
              <a:rPr lang="en-GB" dirty="0"/>
              <a:t>Examine the consequences of careless and inconsiderate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https://www.youtube.com/shorts/vS62Zua6aMU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9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4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limiting passengers in the car</a:t>
            </a:r>
          </a:p>
          <a:p>
            <a:r>
              <a:rPr lang="en-GB" dirty="0"/>
              <a:t>0 alcohol / drugs</a:t>
            </a:r>
          </a:p>
          <a:p>
            <a:r>
              <a:rPr lang="en-GB" dirty="0"/>
              <a:t>Not using mobile phone / reading or looking at maps / eating/smoking / selecting or changing music</a:t>
            </a:r>
          </a:p>
          <a:p>
            <a:r>
              <a:rPr lang="en-GB" dirty="0"/>
              <a:t>Asking passengers to be quiet or lower the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0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Speeding / racing / driving aggressively / overtaking dangerously / misusing lanes (to get ahead) – unnecessary slow driving/braking / not dimming full beam (oncoming traffic dazzled)</a:t>
            </a:r>
          </a:p>
          <a:p>
            <a:r>
              <a:rPr lang="en-GB" dirty="0"/>
              <a:t>Mobile phone use (including maps / music) - distraction</a:t>
            </a:r>
          </a:p>
          <a:p>
            <a:r>
              <a:rPr lang="en-GB" dirty="0"/>
              <a:t>Unsafe vehicle (knowing there is a fault or unsafe load) / no MOT / Insurance / driving a vehicle you are not licenced to drive</a:t>
            </a:r>
          </a:p>
          <a:p>
            <a:r>
              <a:rPr lang="en-GB" dirty="0"/>
              <a:t>Ignoring traffic lights / road signs / or concerns of your passengers</a:t>
            </a:r>
          </a:p>
          <a:p>
            <a:r>
              <a:rPr lang="en-GB" dirty="0"/>
              <a:t>Driving when unfit (drink / drugs) this also includes some prescribed medication / having an injury yourself</a:t>
            </a:r>
          </a:p>
          <a:p>
            <a:r>
              <a:rPr lang="en-GB" dirty="0"/>
              <a:t>Overtaking on the inside / driving too close to the vehicle in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39" y="802455"/>
            <a:ext cx="9755769" cy="5253089"/>
          </a:xfrm>
        </p:spPr>
        <p:txBody>
          <a:bodyPr/>
          <a:lstStyle/>
          <a:p>
            <a:pPr algn="ctr"/>
            <a:r>
              <a:rPr lang="en-US" u="sng" dirty="0"/>
              <a:t>Year 13 </a:t>
            </a:r>
            <a:br>
              <a:rPr lang="en-US" u="sng" dirty="0"/>
            </a:br>
            <a:r>
              <a:rPr lang="en-US" dirty="0"/>
              <a:t>Driving, and the consequences of doing so badly!</a:t>
            </a:r>
          </a:p>
        </p:txBody>
      </p:sp>
      <p:pic>
        <p:nvPicPr>
          <p:cNvPr id="3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7F04237-94BE-623D-CDF1-D1C3006E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et Streetwise - Road Safety Logo">
            <a:extLst>
              <a:ext uri="{FF2B5EF4-FFF2-40B4-BE49-F238E27FC236}">
                <a16:creationId xmlns:a16="http://schemas.microsoft.com/office/drawing/2014/main" id="{71B6B5F3-A865-385E-BAC5-5448C5DB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41"/>
          <a:stretch>
            <a:fillRect/>
          </a:stretch>
        </p:blipFill>
        <p:spPr>
          <a:xfrm>
            <a:off x="2197832" y="447030"/>
            <a:ext cx="8255929" cy="2763873"/>
          </a:xfrm>
          <a:prstGeom prst="rect">
            <a:avLst/>
          </a:prstGeom>
        </p:spPr>
      </p:pic>
      <p:pic>
        <p:nvPicPr>
          <p:cNvPr id="5" name="Picture 4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48203AD0-EE25-E2B0-474A-A5283D32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ECED4-54D4-35B8-62ED-947E0AAB7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3AE-1E8E-DA19-A3C9-5874D4A1B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7362" y="2416908"/>
            <a:ext cx="10115939" cy="3417362"/>
          </a:xfrm>
        </p:spPr>
        <p:txBody>
          <a:bodyPr>
            <a:normAutofit/>
          </a:bodyPr>
          <a:lstStyle/>
          <a:p>
            <a:pPr algn="l"/>
            <a:r>
              <a:rPr lang="en-GB" sz="2200" dirty="0"/>
              <a:t> If the pedestrian dies…</a:t>
            </a:r>
          </a:p>
          <a:p>
            <a:pPr algn="l"/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Charged with causing death by careless driving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 Penalty (dangerous driving)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 Up to 14 years’ imprisonment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Mandatory driving ban (minimum 2 years)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Extended retesting</a:t>
            </a: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CEEAE1-FE5B-5D5D-FB2C-6F942993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0" y="-808817"/>
            <a:ext cx="10115939" cy="2681549"/>
          </a:xfrm>
        </p:spPr>
        <p:txBody>
          <a:bodyPr/>
          <a:lstStyle/>
          <a:p>
            <a:r>
              <a:rPr lang="en-GB" dirty="0"/>
              <a:t>Outcome 3</a:t>
            </a:r>
          </a:p>
        </p:txBody>
      </p:sp>
      <p:pic>
        <p:nvPicPr>
          <p:cNvPr id="2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563AE8D-B356-7291-B3AE-04B42977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1A9BC236-62DD-CCEA-ECB5-59974B8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5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7EE0-546A-FC6C-DA0F-DD241544D9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92123" y="1346705"/>
            <a:ext cx="8779904" cy="345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What impact would these outcomes have on your future?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i="1" dirty="0"/>
              <a:t>Even if it was the lesser of the three outcomes?</a:t>
            </a:r>
          </a:p>
        </p:txBody>
      </p:sp>
      <p:pic>
        <p:nvPicPr>
          <p:cNvPr id="5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FBA870BB-81E6-FE31-F649-C8CAE7DC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44B13E7F-C5D0-5E1B-6E80-AE1E1093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1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26ED-0D11-D9E1-C134-418B1E7F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48F13-9A60-BF6D-91CD-B76A6D5C71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814" y="2435087"/>
            <a:ext cx="4627186" cy="3741777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Write all the distractions you might face as a new driver.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3A63A1-00F1-7B90-9623-0223B10C8053}"/>
              </a:ext>
            </a:extLst>
          </p:cNvPr>
          <p:cNvSpPr txBox="1">
            <a:spLocks/>
          </p:cNvSpPr>
          <p:nvPr/>
        </p:nvSpPr>
        <p:spPr>
          <a:xfrm>
            <a:off x="6668185" y="2435087"/>
            <a:ext cx="4609399" cy="3741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Write the different ways you can mitigations these distractions?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6EFA1E-CE06-6724-9706-D06089A6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pPr algn="ctr"/>
            <a:r>
              <a:rPr lang="en-GB" dirty="0"/>
              <a:t>What will you do as a new driver to mitigate distractions?</a:t>
            </a:r>
          </a:p>
        </p:txBody>
      </p:sp>
      <p:pic>
        <p:nvPicPr>
          <p:cNvPr id="12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A52F786-3A61-7C51-9A37-78D3FFD8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A01556E5-6C06-EB38-EF3D-95D5AADE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4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9042-54C3-551F-A130-AE4B433B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7CA4-78EA-A948-7934-099051049F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09825" y="1734878"/>
            <a:ext cx="8552264" cy="3068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/>
              <a:t>What is the one thing you will do as a driver to make sure you don’t harm yourself or others?</a:t>
            </a:r>
          </a:p>
        </p:txBody>
      </p:sp>
      <p:pic>
        <p:nvPicPr>
          <p:cNvPr id="2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C2EF0999-F79C-2E97-25B9-CACDEBA8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FBA06898-702C-917D-27FA-17F9F54B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7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483" y="-2360801"/>
            <a:ext cx="8422734" cy="5253089"/>
          </a:xfrm>
        </p:spPr>
        <p:txBody>
          <a:bodyPr>
            <a:normAutofit/>
          </a:bodyPr>
          <a:lstStyle/>
          <a:p>
            <a:r>
              <a:rPr lang="en-US" sz="10000" dirty="0"/>
              <a:t>Thank you</a:t>
            </a:r>
          </a:p>
        </p:txBody>
      </p:sp>
      <p:pic>
        <p:nvPicPr>
          <p:cNvPr id="6" name="Picture 5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29A1D5A7-5DEC-C250-C9BF-5096EAF6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82" y="2991744"/>
            <a:ext cx="3814433" cy="25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4779EACA-BEDF-0056-D21F-9175488C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7" y="3633786"/>
            <a:ext cx="4363812" cy="13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2" y="109330"/>
            <a:ext cx="4640418" cy="2377276"/>
          </a:xfrm>
        </p:spPr>
        <p:txBody>
          <a:bodyPr/>
          <a:lstStyle/>
          <a:p>
            <a:r>
              <a:rPr lang="en-US" dirty="0"/>
              <a:t>Learning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16959" y="725454"/>
            <a:ext cx="4449712" cy="540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 will be able to:</a:t>
            </a:r>
          </a:p>
          <a:p>
            <a:r>
              <a:rPr lang="en-US" sz="2600" dirty="0"/>
              <a:t>explain the impact that bad driving can have on myself</a:t>
            </a:r>
          </a:p>
          <a:p>
            <a:r>
              <a:rPr lang="en-US" sz="2600" dirty="0"/>
              <a:t>examine the consequences of bad driving</a:t>
            </a:r>
          </a:p>
        </p:txBody>
      </p:sp>
      <p:pic>
        <p:nvPicPr>
          <p:cNvPr id="6" name="Picture 5" descr="A person driving a car&#10;&#10;">
            <a:extLst>
              <a:ext uri="{FF2B5EF4-FFF2-40B4-BE49-F238E27FC236}">
                <a16:creationId xmlns:a16="http://schemas.microsoft.com/office/drawing/2014/main" id="{F7B9E359-394D-D4BE-D114-546530A3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46275"/>
            <a:ext cx="5824662" cy="3965448"/>
          </a:xfrm>
          <a:prstGeom prst="rect">
            <a:avLst/>
          </a:prstGeom>
        </p:spPr>
      </p:pic>
      <p:pic>
        <p:nvPicPr>
          <p:cNvPr id="7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A62C4459-2DC3-4E67-52C5-DBD6ECD5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692237A3-7A37-53F1-3FFC-58303F31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5965115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3" y="1567241"/>
            <a:ext cx="5000318" cy="413409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Scenario 1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latin typeface="+mn-lt"/>
              </a:rPr>
              <a:t>A 19-year-old with two years experience is driving 10mph over the limit with friends in the car. They are distracted by loud music and jumped a red light.</a:t>
            </a:r>
          </a:p>
        </p:txBody>
      </p:sp>
      <p:pic>
        <p:nvPicPr>
          <p:cNvPr id="8" name="Google Shape;131;p7">
            <a:extLst>
              <a:ext uri="{FF2B5EF4-FFF2-40B4-BE49-F238E27FC236}">
                <a16:creationId xmlns:a16="http://schemas.microsoft.com/office/drawing/2014/main" id="{F301197E-B87D-25D9-0283-C9268932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887289" y="3297707"/>
            <a:ext cx="2754625" cy="15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3;p7">
            <a:extLst>
              <a:ext uri="{FF2B5EF4-FFF2-40B4-BE49-F238E27FC236}">
                <a16:creationId xmlns:a16="http://schemas.microsoft.com/office/drawing/2014/main" id="{D4FFCE60-2AA9-7819-3A01-1C333535A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0645" y="2686433"/>
            <a:ext cx="485343" cy="5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4;p7">
            <a:extLst>
              <a:ext uri="{FF2B5EF4-FFF2-40B4-BE49-F238E27FC236}">
                <a16:creationId xmlns:a16="http://schemas.microsoft.com/office/drawing/2014/main" id="{B74B6069-3135-83E8-0098-48D8418B1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3220" y="2686433"/>
            <a:ext cx="485343" cy="5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7">
            <a:extLst>
              <a:ext uri="{FF2B5EF4-FFF2-40B4-BE49-F238E27FC236}">
                <a16:creationId xmlns:a16="http://schemas.microsoft.com/office/drawing/2014/main" id="{2DEE6415-388F-5864-6675-308ADC5D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0995" y="4846223"/>
            <a:ext cx="256200" cy="450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7;p7">
            <a:extLst>
              <a:ext uri="{FF2B5EF4-FFF2-40B4-BE49-F238E27FC236}">
                <a16:creationId xmlns:a16="http://schemas.microsoft.com/office/drawing/2014/main" id="{845D293E-BFD8-435F-632B-66944075B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6435" y="4846223"/>
            <a:ext cx="256200" cy="450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38;p7">
            <a:extLst>
              <a:ext uri="{FF2B5EF4-FFF2-40B4-BE49-F238E27FC236}">
                <a16:creationId xmlns:a16="http://schemas.microsoft.com/office/drawing/2014/main" id="{1AC413DE-9243-075A-EB41-046BA9354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730"/>
          <a:stretch/>
        </p:blipFill>
        <p:spPr>
          <a:xfrm rot="5400000">
            <a:off x="8690250" y="1525869"/>
            <a:ext cx="372327" cy="7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9;p7">
            <a:extLst>
              <a:ext uri="{FF2B5EF4-FFF2-40B4-BE49-F238E27FC236}">
                <a16:creationId xmlns:a16="http://schemas.microsoft.com/office/drawing/2014/main" id="{31653A54-3425-C9CD-6364-126669579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8300" t="13134" r="3760" b="17295"/>
          <a:stretch/>
        </p:blipFill>
        <p:spPr>
          <a:xfrm>
            <a:off x="8675943" y="2814011"/>
            <a:ext cx="526290" cy="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0;p7">
            <a:extLst>
              <a:ext uri="{FF2B5EF4-FFF2-40B4-BE49-F238E27FC236}">
                <a16:creationId xmlns:a16="http://schemas.microsoft.com/office/drawing/2014/main" id="{A460BE96-89FD-16C7-0F2C-014DF490E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0851" t="17310" r="66424" b="15722"/>
          <a:stretch/>
        </p:blipFill>
        <p:spPr>
          <a:xfrm>
            <a:off x="9416865" y="2814011"/>
            <a:ext cx="428615" cy="10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1;p7">
            <a:extLst>
              <a:ext uri="{FF2B5EF4-FFF2-40B4-BE49-F238E27FC236}">
                <a16:creationId xmlns:a16="http://schemas.microsoft.com/office/drawing/2014/main" id="{D8A1C6A2-BE67-5B4F-311E-9A7E063C2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0000" t="17305" r="35591" b="15723"/>
          <a:stretch/>
        </p:blipFill>
        <p:spPr>
          <a:xfrm>
            <a:off x="8696420" y="3782383"/>
            <a:ext cx="485350" cy="10029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ED58CE-1B8D-3930-9969-45662DC0F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3219" y="2048554"/>
            <a:ext cx="2500167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22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915B3189-24D6-FC7D-D39E-35477FA4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45121B50-53C1-A136-8EA6-24920BA8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AF0C87-3230-E157-7C5F-94E11F636F1D}"/>
              </a:ext>
            </a:extLst>
          </p:cNvPr>
          <p:cNvSpPr txBox="1"/>
          <p:nvPr/>
        </p:nvSpPr>
        <p:spPr>
          <a:xfrm>
            <a:off x="2129239" y="936010"/>
            <a:ext cx="8600676" cy="54476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000" dirty="0"/>
          </a:p>
          <a:p>
            <a:pPr algn="ctr"/>
            <a:r>
              <a:rPr lang="en-US" sz="3000" dirty="0"/>
              <a:t>In tables or small groups, think about the following questions?</a:t>
            </a:r>
          </a:p>
          <a:p>
            <a:pPr algn="ctr"/>
            <a:endParaRPr lang="en-US" sz="3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/>
              <a:t>What do you think about driving 10 mph over the speed limit?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/>
              <a:t>Is this dangerous driving?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/>
              <a:t>What could happen if you were driving 10mph over the limit?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/>
              <a:t>Do you know the consequences of driving 10mph over the limit?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5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9B03E8E8-5C58-1FC7-547C-9F0839C5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27E53525-FEF5-C18F-8C82-F600BA14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5E92DF-AB8C-4745-2A7E-EA4472B2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77" y="119741"/>
            <a:ext cx="9515362" cy="4648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80156-3638-650F-CCB3-E0A64DFF0A59}"/>
              </a:ext>
            </a:extLst>
          </p:cNvPr>
          <p:cNvSpPr txBox="1"/>
          <p:nvPr/>
        </p:nvSpPr>
        <p:spPr>
          <a:xfrm>
            <a:off x="1197429" y="4985656"/>
            <a:ext cx="101128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The distance between 30mhp and 40mph is</a:t>
            </a:r>
          </a:p>
          <a:p>
            <a:pPr algn="ctr"/>
            <a:r>
              <a:rPr lang="en-GB" sz="2600" dirty="0"/>
              <a:t> </a:t>
            </a:r>
            <a:r>
              <a:rPr lang="en-GB" sz="2600" dirty="0">
                <a:solidFill>
                  <a:srgbClr val="FF0000"/>
                </a:solidFill>
              </a:rPr>
              <a:t>13 meters!</a:t>
            </a:r>
            <a:r>
              <a:rPr lang="en-GB" sz="2600" dirty="0"/>
              <a:t> </a:t>
            </a:r>
          </a:p>
          <a:p>
            <a:pPr algn="ctr"/>
            <a:r>
              <a:rPr lang="en-GB" sz="2600" b="1" dirty="0"/>
              <a:t>This could be made worse by drink, drugs, tiredness, distractions, weather.</a:t>
            </a:r>
          </a:p>
        </p:txBody>
      </p:sp>
      <p:pic>
        <p:nvPicPr>
          <p:cNvPr id="12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24B8A8B7-A58D-E233-2861-92732022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6D0C49EA-2E19-4075-6F7B-D28D6B39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8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B5D05-5E65-10E2-9733-694D5B4B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D7554-46F1-CCDF-3F57-4DCDD6B8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37" y="273126"/>
            <a:ext cx="5285474" cy="595388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Scenario 2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+mn-lt"/>
              </a:rPr>
              <a:t>A 19-year-old with two years experience is driving 10 mph over the limit with friends in the car. They are distracted by loud music and jumped the red light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 14- year-old on their phone, saw the green man but didn’t look before walking and collided with the car.</a:t>
            </a:r>
          </a:p>
        </p:txBody>
      </p:sp>
      <p:pic>
        <p:nvPicPr>
          <p:cNvPr id="17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9E976F8C-E975-1B62-1AAA-3A245C20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E395C00D-4B17-C575-C5DA-478A5ADA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909A29-F370-EB55-E4C4-F9A368D2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229" y="0"/>
            <a:ext cx="499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C00E3-891B-DD0C-C7A0-898D5115DEB8}"/>
              </a:ext>
            </a:extLst>
          </p:cNvPr>
          <p:cNvSpPr txBox="1"/>
          <p:nvPr/>
        </p:nvSpPr>
        <p:spPr>
          <a:xfrm>
            <a:off x="2137040" y="818940"/>
            <a:ext cx="8600676" cy="49859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000" dirty="0"/>
          </a:p>
          <a:p>
            <a:pPr algn="ctr"/>
            <a:r>
              <a:rPr lang="en-US" sz="3000" dirty="0"/>
              <a:t>Now, think about the following questions again?</a:t>
            </a:r>
          </a:p>
          <a:p>
            <a:pPr algn="ctr"/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Do you think driving 10 mph over the speed limit is </a:t>
            </a:r>
            <a:r>
              <a:rPr lang="en-US" sz="3000" dirty="0">
                <a:highlight>
                  <a:srgbClr val="FFFF00"/>
                </a:highlight>
              </a:rPr>
              <a:t>bad</a:t>
            </a:r>
            <a:r>
              <a:rPr lang="en-US" sz="3000" dirty="0"/>
              <a:t>? Whatever your answer, state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Is this dangerous driving?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do you think about this situation?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Are any of these actions illegal?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If so what part?</a:t>
            </a:r>
            <a:endParaRPr lang="en-US" sz="24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0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4E797F1-F09A-B1A4-CDC0-8B6542DB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1AB721B9-BF43-2251-EE2F-85E9E136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06B8-D15C-3916-2C66-49DEC593A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8030" y="1930772"/>
            <a:ext cx="10115939" cy="3405158"/>
          </a:xfrm>
        </p:spPr>
        <p:txBody>
          <a:bodyPr>
            <a:noAutofit/>
          </a:bodyPr>
          <a:lstStyle/>
          <a:p>
            <a:pPr algn="l"/>
            <a:r>
              <a:rPr lang="en-GB" sz="2200" dirty="0"/>
              <a:t> If the pedestrian is not seriously injured…</a:t>
            </a:r>
          </a:p>
          <a:p>
            <a:endParaRPr lang="en-GB" sz="2200" dirty="0"/>
          </a:p>
          <a:p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Be charged with driving without due care and attention (Careless driving) </a:t>
            </a:r>
          </a:p>
          <a:p>
            <a:pPr algn="l"/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Failing to comply with a traffic signal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Possibly using a handheld mobile phone while driving (if applicable)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Penalty: Fine and Points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Could be disqualified from driving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 Potential court appearance</a:t>
            </a: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28DF53-2318-44B1-F901-DA2EB14C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0" y="-853544"/>
            <a:ext cx="10115939" cy="2681549"/>
          </a:xfrm>
        </p:spPr>
        <p:txBody>
          <a:bodyPr/>
          <a:lstStyle/>
          <a:p>
            <a:r>
              <a:rPr lang="en-GB" dirty="0"/>
              <a:t>Outcome 1</a:t>
            </a:r>
          </a:p>
        </p:txBody>
      </p:sp>
      <p:pic>
        <p:nvPicPr>
          <p:cNvPr id="7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DAFFE45-1065-59A3-2765-4D23BAB6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EE6D16E7-3342-EA00-F8B2-A4F76C04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2CA8A-C995-6E10-10E3-00A9678D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FFD65-A1A4-0633-12E9-3CB4AC876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8030" y="2158556"/>
            <a:ext cx="10115939" cy="3158944"/>
          </a:xfrm>
        </p:spPr>
        <p:txBody>
          <a:bodyPr>
            <a:noAutofit/>
          </a:bodyPr>
          <a:lstStyle/>
          <a:p>
            <a:pPr algn="l"/>
            <a:r>
              <a:rPr lang="en-GB" sz="2200" dirty="0"/>
              <a:t> If the pedestrian is seriously injured</a:t>
            </a:r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Charged with causing serious injury by dangerous driving - this applies where driving falls far below the standard of a competent driver (e.g. distraction + red light)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Driving ban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Fine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Up to 5 years in prison </a:t>
            </a: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2246FF-0C59-869A-B9C1-2693D782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32" y="-895502"/>
            <a:ext cx="10115939" cy="2681549"/>
          </a:xfrm>
        </p:spPr>
        <p:txBody>
          <a:bodyPr/>
          <a:lstStyle/>
          <a:p>
            <a:r>
              <a:rPr lang="en-GB" dirty="0"/>
              <a:t>Outcome 2</a:t>
            </a:r>
          </a:p>
        </p:txBody>
      </p:sp>
      <p:pic>
        <p:nvPicPr>
          <p:cNvPr id="4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97EE116-2312-171E-E305-E428BB0F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3" y="6410969"/>
            <a:ext cx="1235529" cy="3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20328469-B9A7-9B3B-DCBB-0724B151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43058"/>
            <a:ext cx="1201285" cy="8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302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66400F"/>
      </a:dk2>
      <a:lt2>
        <a:srgbClr val="D1F1E4"/>
      </a:lt2>
      <a:accent1>
        <a:srgbClr val="38540A"/>
      </a:accent1>
      <a:accent2>
        <a:srgbClr val="31A274"/>
      </a:accent2>
      <a:accent3>
        <a:srgbClr val="236073"/>
      </a:accent3>
      <a:accent4>
        <a:srgbClr val="66400F"/>
      </a:accent4>
      <a:accent5>
        <a:srgbClr val="983C27"/>
      </a:accent5>
      <a:accent6>
        <a:srgbClr val="C4D9A6"/>
      </a:accent6>
      <a:hlink>
        <a:srgbClr val="293F06"/>
      </a:hlink>
      <a:folHlink>
        <a:srgbClr val="68883A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AE0208-DBD5-43E1-AC6B-D2AD9623F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CD342-50C4-441F-B4A3-7D5ADB0571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D27D0-5B6E-4A0E-95B2-BB37F9D8861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700</Words>
  <Application>Microsoft Office PowerPoint</Application>
  <PresentationFormat>Widescreen</PresentationFormat>
  <Paragraphs>108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</vt:lpstr>
      <vt:lpstr>Tisa Offc Serif Pro</vt:lpstr>
      <vt:lpstr>Univers Light</vt:lpstr>
      <vt:lpstr>Custom</vt:lpstr>
      <vt:lpstr>Year 13  Driving, and the consequences of doing so badly!</vt:lpstr>
      <vt:lpstr>Learning outcome</vt:lpstr>
      <vt:lpstr>Scenario 1  A 19-year-old with two years experience is driving 10mph over the limit with friends in the car. They are distracted by loud music and jumped a red light.</vt:lpstr>
      <vt:lpstr>PowerPoint Presentation</vt:lpstr>
      <vt:lpstr>PowerPoint Presentation</vt:lpstr>
      <vt:lpstr>     Scenario 2   A 19-year-old with two years experience is driving 10 mph over the limit with friends in the car. They are distracted by loud music and jumped the red light A 14- year-old on their phone, saw the green man but didn’t look before walking and collided with the car.</vt:lpstr>
      <vt:lpstr>PowerPoint Presentation</vt:lpstr>
      <vt:lpstr>Outcome 1</vt:lpstr>
      <vt:lpstr>Outcome 2</vt:lpstr>
      <vt:lpstr>Outcome 3</vt:lpstr>
      <vt:lpstr>PowerPoint Presentation</vt:lpstr>
      <vt:lpstr>What will you do as a new driver to mitigate distractions?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 Education - Year 13 Lesson</dc:title>
  <dc:creator>LeicestershireCountyCouncil@leics.onmicrosoft.com</dc:creator>
  <cp:lastModifiedBy>Zena Chana</cp:lastModifiedBy>
  <cp:revision>11</cp:revision>
  <dcterms:created xsi:type="dcterms:W3CDTF">2026-01-08T13:29:46Z</dcterms:created>
  <dcterms:modified xsi:type="dcterms:W3CDTF">2026-04-01T13:38:02Z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